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16"/>
  </p:notesMasterIdLst>
  <p:handoutMasterIdLst>
    <p:handoutMasterId r:id="rId117"/>
  </p:handoutMasterIdLst>
  <p:sldIdLst>
    <p:sldId id="280" r:id="rId5"/>
    <p:sldId id="311" r:id="rId6"/>
    <p:sldId id="322" r:id="rId7"/>
    <p:sldId id="315" r:id="rId8"/>
    <p:sldId id="320" r:id="rId9"/>
    <p:sldId id="321" r:id="rId10"/>
    <p:sldId id="323" r:id="rId11"/>
    <p:sldId id="368" r:id="rId12"/>
    <p:sldId id="382" r:id="rId13"/>
    <p:sldId id="380" r:id="rId14"/>
    <p:sldId id="383" r:id="rId15"/>
    <p:sldId id="384" r:id="rId16"/>
    <p:sldId id="462" r:id="rId17"/>
    <p:sldId id="385" r:id="rId18"/>
    <p:sldId id="386" r:id="rId19"/>
    <p:sldId id="475" r:id="rId20"/>
    <p:sldId id="389" r:id="rId21"/>
    <p:sldId id="388" r:id="rId22"/>
    <p:sldId id="438" r:id="rId23"/>
    <p:sldId id="390" r:id="rId24"/>
    <p:sldId id="425" r:id="rId25"/>
    <p:sldId id="426" r:id="rId26"/>
    <p:sldId id="469" r:id="rId27"/>
    <p:sldId id="470" r:id="rId28"/>
    <p:sldId id="510" r:id="rId29"/>
    <p:sldId id="511" r:id="rId30"/>
    <p:sldId id="512" r:id="rId31"/>
    <p:sldId id="513" r:id="rId32"/>
    <p:sldId id="477" r:id="rId33"/>
    <p:sldId id="519" r:id="rId34"/>
    <p:sldId id="515" r:id="rId35"/>
    <p:sldId id="439" r:id="rId36"/>
    <p:sldId id="440" r:id="rId37"/>
    <p:sldId id="453" r:id="rId38"/>
    <p:sldId id="468" r:id="rId39"/>
    <p:sldId id="442" r:id="rId40"/>
    <p:sldId id="443" r:id="rId41"/>
    <p:sldId id="393" r:id="rId42"/>
    <p:sldId id="478" r:id="rId43"/>
    <p:sldId id="479" r:id="rId44"/>
    <p:sldId id="480" r:id="rId45"/>
    <p:sldId id="399" r:id="rId46"/>
    <p:sldId id="516" r:id="rId47"/>
    <p:sldId id="517" r:id="rId48"/>
    <p:sldId id="400" r:id="rId49"/>
    <p:sldId id="401" r:id="rId50"/>
    <p:sldId id="402" r:id="rId51"/>
    <p:sldId id="403" r:id="rId52"/>
    <p:sldId id="404" r:id="rId53"/>
    <p:sldId id="447" r:id="rId54"/>
    <p:sldId id="409" r:id="rId55"/>
    <p:sldId id="410" r:id="rId56"/>
    <p:sldId id="411" r:id="rId57"/>
    <p:sldId id="412" r:id="rId58"/>
    <p:sldId id="414" r:id="rId59"/>
    <p:sldId id="417" r:id="rId60"/>
    <p:sldId id="428" r:id="rId61"/>
    <p:sldId id="418" r:id="rId62"/>
    <p:sldId id="419" r:id="rId63"/>
    <p:sldId id="437" r:id="rId64"/>
    <p:sldId id="433" r:id="rId65"/>
    <p:sldId id="435" r:id="rId66"/>
    <p:sldId id="457" r:id="rId67"/>
    <p:sldId id="456" r:id="rId68"/>
    <p:sldId id="499" r:id="rId69"/>
    <p:sldId id="501" r:id="rId70"/>
    <p:sldId id="502" r:id="rId71"/>
    <p:sldId id="503" r:id="rId72"/>
    <p:sldId id="504" r:id="rId73"/>
    <p:sldId id="505" r:id="rId74"/>
    <p:sldId id="506" r:id="rId75"/>
    <p:sldId id="518" r:id="rId76"/>
    <p:sldId id="325" r:id="rId77"/>
    <p:sldId id="421" r:id="rId78"/>
    <p:sldId id="422" r:id="rId79"/>
    <p:sldId id="427" r:id="rId80"/>
    <p:sldId id="465" r:id="rId81"/>
    <p:sldId id="466" r:id="rId82"/>
    <p:sldId id="467" r:id="rId83"/>
    <p:sldId id="460" r:id="rId84"/>
    <p:sldId id="500" r:id="rId85"/>
    <p:sldId id="459" r:id="rId86"/>
    <p:sldId id="333" r:id="rId87"/>
    <p:sldId id="336" r:id="rId88"/>
    <p:sldId id="507" r:id="rId89"/>
    <p:sldId id="326" r:id="rId90"/>
    <p:sldId id="381" r:id="rId91"/>
    <p:sldId id="481" r:id="rId92"/>
    <p:sldId id="497" r:id="rId93"/>
    <p:sldId id="391" r:id="rId94"/>
    <p:sldId id="498" r:id="rId95"/>
    <p:sldId id="482" r:id="rId96"/>
    <p:sldId id="483" r:id="rId97"/>
    <p:sldId id="484" r:id="rId98"/>
    <p:sldId id="485" r:id="rId99"/>
    <p:sldId id="486" r:id="rId100"/>
    <p:sldId id="487" r:id="rId101"/>
    <p:sldId id="488" r:id="rId102"/>
    <p:sldId id="489" r:id="rId103"/>
    <p:sldId id="490" r:id="rId104"/>
    <p:sldId id="491" r:id="rId105"/>
    <p:sldId id="492" r:id="rId106"/>
    <p:sldId id="493" r:id="rId107"/>
    <p:sldId id="449" r:id="rId108"/>
    <p:sldId id="450" r:id="rId109"/>
    <p:sldId id="451" r:id="rId110"/>
    <p:sldId id="452" r:id="rId111"/>
    <p:sldId id="396" r:id="rId112"/>
    <p:sldId id="397" r:id="rId113"/>
    <p:sldId id="398" r:id="rId114"/>
    <p:sldId id="394" r:id="rId115"/>
  </p:sldIdLst>
  <p:sldSz cx="12192000" cy="6858000"/>
  <p:notesSz cx="6819900" cy="99187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4">
          <p15:clr>
            <a:srgbClr val="A4A3A4"/>
          </p15:clr>
        </p15:guide>
        <p15:guide id="4" pos="214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BF33"/>
    <a:srgbClr val="FF6699"/>
    <a:srgbClr val="FFFFFF"/>
    <a:srgbClr val="1A17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93D81CF-94F2-401A-BA57-92F5A7B2D0C5}">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Style moyen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Aucun style, grille du tableau">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9" autoAdjust="0"/>
    <p:restoredTop sz="94575" autoAdjust="0"/>
  </p:normalViewPr>
  <p:slideViewPr>
    <p:cSldViewPr>
      <p:cViewPr varScale="1">
        <p:scale>
          <a:sx n="76" d="100"/>
          <a:sy n="76" d="100"/>
        </p:scale>
        <p:origin x="498" y="8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howGuides="1">
      <p:cViewPr varScale="1">
        <p:scale>
          <a:sx n="49" d="100"/>
          <a:sy n="49" d="100"/>
        </p:scale>
        <p:origin x="-2916" y="-90"/>
      </p:cViewPr>
      <p:guideLst>
        <p:guide orient="horz" pos="2880"/>
        <p:guide pos="2160"/>
        <p:guide orient="horz" pos="3124"/>
        <p:guide pos="214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7977D2-71B5-4E64-983F-0736CECAF682}" type="doc">
      <dgm:prSet loTypeId="urn:microsoft.com/office/officeart/2005/8/layout/hProcess9" loCatId="process" qsTypeId="urn:microsoft.com/office/officeart/2005/8/quickstyle/simple1" qsCatId="simple" csTypeId="urn:microsoft.com/office/officeart/2005/8/colors/accent1_2" csCatId="accent1" phldr="1"/>
      <dgm:spPr/>
    </dgm:pt>
    <dgm:pt modelId="{1245B892-3EE7-485D-9BB8-DA9C952561F9}">
      <dgm:prSet phldrT="[Texte]"/>
      <dgm:spPr/>
      <dgm:t>
        <a:bodyPr/>
        <a:lstStyle/>
        <a:p>
          <a:r>
            <a:rPr lang="fr-FR" dirty="0" smtClean="0"/>
            <a:t>Sources de données</a:t>
          </a:r>
          <a:endParaRPr lang="fr-FR" dirty="0"/>
        </a:p>
      </dgm:t>
    </dgm:pt>
    <dgm:pt modelId="{7A7C825A-2539-4FEF-81AB-DC65CE6E53E7}" type="parTrans" cxnId="{38632E01-5AE2-4F10-A734-FDE5FE08BB87}">
      <dgm:prSet/>
      <dgm:spPr/>
      <dgm:t>
        <a:bodyPr/>
        <a:lstStyle/>
        <a:p>
          <a:endParaRPr lang="fr-FR"/>
        </a:p>
      </dgm:t>
    </dgm:pt>
    <dgm:pt modelId="{98AD5684-9995-484F-940B-644BD194F01F}" type="sibTrans" cxnId="{38632E01-5AE2-4F10-A734-FDE5FE08BB87}">
      <dgm:prSet/>
      <dgm:spPr/>
      <dgm:t>
        <a:bodyPr/>
        <a:lstStyle/>
        <a:p>
          <a:endParaRPr lang="fr-FR"/>
        </a:p>
      </dgm:t>
    </dgm:pt>
    <dgm:pt modelId="{46B88E7B-453B-4B88-98FE-2EAD6E80DA81}">
      <dgm:prSet phldrT="[Texte]"/>
      <dgm:spPr/>
      <dgm:t>
        <a:bodyPr/>
        <a:lstStyle/>
        <a:p>
          <a:r>
            <a:rPr lang="fr-FR" dirty="0" smtClean="0"/>
            <a:t>Collecte et ingestion</a:t>
          </a:r>
          <a:endParaRPr lang="fr-FR" dirty="0"/>
        </a:p>
      </dgm:t>
    </dgm:pt>
    <dgm:pt modelId="{7C5E1963-05D3-4C1F-A842-CC5090C4B22E}" type="parTrans" cxnId="{839FF9AE-C395-447C-97EA-46E37215F7A6}">
      <dgm:prSet/>
      <dgm:spPr/>
      <dgm:t>
        <a:bodyPr/>
        <a:lstStyle/>
        <a:p>
          <a:endParaRPr lang="fr-FR"/>
        </a:p>
      </dgm:t>
    </dgm:pt>
    <dgm:pt modelId="{5DCDEB33-6900-4E5B-B768-3F07BBE68080}" type="sibTrans" cxnId="{839FF9AE-C395-447C-97EA-46E37215F7A6}">
      <dgm:prSet/>
      <dgm:spPr/>
      <dgm:t>
        <a:bodyPr/>
        <a:lstStyle/>
        <a:p>
          <a:endParaRPr lang="fr-FR"/>
        </a:p>
      </dgm:t>
    </dgm:pt>
    <dgm:pt modelId="{3460D5A5-80A7-4B6B-AD3B-DDAD51DE3868}">
      <dgm:prSet phldrT="[Texte]"/>
      <dgm:spPr/>
      <dgm:t>
        <a:bodyPr/>
        <a:lstStyle/>
        <a:p>
          <a:r>
            <a:rPr lang="fr-FR" smtClean="0"/>
            <a:t>Ingestion et stockage</a:t>
          </a:r>
          <a:endParaRPr lang="fr-FR" dirty="0"/>
        </a:p>
      </dgm:t>
    </dgm:pt>
    <dgm:pt modelId="{5775575B-4C39-4E90-82ED-4DC4401EAB6F}" type="parTrans" cxnId="{45E68A85-DB94-40B3-ADEB-E4CE52EB5808}">
      <dgm:prSet/>
      <dgm:spPr/>
      <dgm:t>
        <a:bodyPr/>
        <a:lstStyle/>
        <a:p>
          <a:endParaRPr lang="fr-FR"/>
        </a:p>
      </dgm:t>
    </dgm:pt>
    <dgm:pt modelId="{86165E79-7287-4BE9-AC00-D2592B07BF1A}" type="sibTrans" cxnId="{45E68A85-DB94-40B3-ADEB-E4CE52EB5808}">
      <dgm:prSet/>
      <dgm:spPr/>
      <dgm:t>
        <a:bodyPr/>
        <a:lstStyle/>
        <a:p>
          <a:endParaRPr lang="fr-FR"/>
        </a:p>
      </dgm:t>
    </dgm:pt>
    <dgm:pt modelId="{44A13B96-B4BB-44F5-B2AA-C2E4C9695DB8}">
      <dgm:prSet phldrT="[Texte]"/>
      <dgm:spPr/>
      <dgm:t>
        <a:bodyPr/>
        <a:lstStyle/>
        <a:p>
          <a:r>
            <a:rPr lang="fr-FR" dirty="0" smtClean="0"/>
            <a:t>Traitements et Consommation</a:t>
          </a:r>
          <a:endParaRPr lang="fr-FR" dirty="0"/>
        </a:p>
      </dgm:t>
    </dgm:pt>
    <dgm:pt modelId="{3BC3BE4C-BC6E-4474-92E0-F4085D91C526}" type="parTrans" cxnId="{974170EE-7DAE-4B70-A798-0475FCE5CFC6}">
      <dgm:prSet/>
      <dgm:spPr/>
      <dgm:t>
        <a:bodyPr/>
        <a:lstStyle/>
        <a:p>
          <a:endParaRPr lang="fr-FR"/>
        </a:p>
      </dgm:t>
    </dgm:pt>
    <dgm:pt modelId="{170616C8-06B3-4DD9-AFA5-A70852DEC6C4}" type="sibTrans" cxnId="{974170EE-7DAE-4B70-A798-0475FCE5CFC6}">
      <dgm:prSet/>
      <dgm:spPr/>
      <dgm:t>
        <a:bodyPr/>
        <a:lstStyle/>
        <a:p>
          <a:endParaRPr lang="fr-FR"/>
        </a:p>
      </dgm:t>
    </dgm:pt>
    <dgm:pt modelId="{049D56E3-D421-4B7A-82D0-2877B4A5B776}">
      <dgm:prSet phldrT="[Texte]"/>
      <dgm:spPr/>
      <dgm:t>
        <a:bodyPr/>
        <a:lstStyle/>
        <a:p>
          <a:r>
            <a:rPr lang="fr-FR" dirty="0" smtClean="0"/>
            <a:t>Consommation et visualisation</a:t>
          </a:r>
          <a:endParaRPr lang="fr-FR" dirty="0"/>
        </a:p>
      </dgm:t>
    </dgm:pt>
    <dgm:pt modelId="{44B972A6-5652-479E-BE92-945D67900980}" type="parTrans" cxnId="{7D37695A-BFD5-418A-BAA7-92E1941B478D}">
      <dgm:prSet/>
      <dgm:spPr/>
      <dgm:t>
        <a:bodyPr/>
        <a:lstStyle/>
        <a:p>
          <a:endParaRPr lang="fr-FR"/>
        </a:p>
      </dgm:t>
    </dgm:pt>
    <dgm:pt modelId="{41FFFC57-607E-48A4-91D0-509811FE900C}" type="sibTrans" cxnId="{7D37695A-BFD5-418A-BAA7-92E1941B478D}">
      <dgm:prSet/>
      <dgm:spPr/>
      <dgm:t>
        <a:bodyPr/>
        <a:lstStyle/>
        <a:p>
          <a:endParaRPr lang="fr-FR"/>
        </a:p>
      </dgm:t>
    </dgm:pt>
    <dgm:pt modelId="{86142FD7-061B-4A2E-A11D-C54A603199C7}">
      <dgm:prSet phldrT="[Texte]"/>
      <dgm:spPr/>
      <dgm:t>
        <a:bodyPr/>
        <a:lstStyle/>
        <a:p>
          <a:r>
            <a:rPr lang="fr-FR" dirty="0" smtClean="0"/>
            <a:t>Stockage et traitements</a:t>
          </a:r>
          <a:endParaRPr lang="fr-FR" dirty="0"/>
        </a:p>
      </dgm:t>
    </dgm:pt>
    <dgm:pt modelId="{A114261E-5BBB-46D9-A092-7208EBE312D2}" type="parTrans" cxnId="{639620D6-CF63-4777-A40D-798AF390F61B}">
      <dgm:prSet/>
      <dgm:spPr/>
      <dgm:t>
        <a:bodyPr/>
        <a:lstStyle/>
        <a:p>
          <a:endParaRPr lang="fr-FR"/>
        </a:p>
      </dgm:t>
    </dgm:pt>
    <dgm:pt modelId="{17B1D173-CA51-44DC-BD45-FDAAC79FD9F1}" type="sibTrans" cxnId="{639620D6-CF63-4777-A40D-798AF390F61B}">
      <dgm:prSet/>
      <dgm:spPr/>
      <dgm:t>
        <a:bodyPr/>
        <a:lstStyle/>
        <a:p>
          <a:endParaRPr lang="fr-FR"/>
        </a:p>
      </dgm:t>
    </dgm:pt>
    <dgm:pt modelId="{F4121320-57F8-4F0C-9485-F6304E4A1776}" type="pres">
      <dgm:prSet presAssocID="{817977D2-71B5-4E64-983F-0736CECAF682}" presName="CompostProcess" presStyleCnt="0">
        <dgm:presLayoutVars>
          <dgm:dir/>
          <dgm:resizeHandles val="exact"/>
        </dgm:presLayoutVars>
      </dgm:prSet>
      <dgm:spPr/>
    </dgm:pt>
    <dgm:pt modelId="{32259778-0271-43E6-98DF-E078EC7C1E8F}" type="pres">
      <dgm:prSet presAssocID="{817977D2-71B5-4E64-983F-0736CECAF682}" presName="arrow" presStyleLbl="bgShp" presStyleIdx="0" presStyleCnt="1"/>
      <dgm:spPr/>
    </dgm:pt>
    <dgm:pt modelId="{DAB328B2-844B-443C-9286-701CD6981F3A}" type="pres">
      <dgm:prSet presAssocID="{817977D2-71B5-4E64-983F-0736CECAF682}" presName="linearProcess" presStyleCnt="0"/>
      <dgm:spPr/>
    </dgm:pt>
    <dgm:pt modelId="{611D5984-84B9-408B-A5CD-E73F2758636B}" type="pres">
      <dgm:prSet presAssocID="{1245B892-3EE7-485D-9BB8-DA9C952561F9}" presName="textNode" presStyleLbl="node1" presStyleIdx="0" presStyleCnt="6">
        <dgm:presLayoutVars>
          <dgm:bulletEnabled val="1"/>
        </dgm:presLayoutVars>
      </dgm:prSet>
      <dgm:spPr/>
      <dgm:t>
        <a:bodyPr/>
        <a:lstStyle/>
        <a:p>
          <a:endParaRPr lang="fr-FR"/>
        </a:p>
      </dgm:t>
    </dgm:pt>
    <dgm:pt modelId="{386A31ED-0586-471A-B4A1-CD08ACD1E38F}" type="pres">
      <dgm:prSet presAssocID="{98AD5684-9995-484F-940B-644BD194F01F}" presName="sibTrans" presStyleCnt="0"/>
      <dgm:spPr/>
    </dgm:pt>
    <dgm:pt modelId="{D8A5C4A1-1171-476A-AEB9-90D4A3996325}" type="pres">
      <dgm:prSet presAssocID="{46B88E7B-453B-4B88-98FE-2EAD6E80DA81}" presName="textNode" presStyleLbl="node1" presStyleIdx="1" presStyleCnt="6">
        <dgm:presLayoutVars>
          <dgm:bulletEnabled val="1"/>
        </dgm:presLayoutVars>
      </dgm:prSet>
      <dgm:spPr/>
      <dgm:t>
        <a:bodyPr/>
        <a:lstStyle/>
        <a:p>
          <a:endParaRPr lang="fr-FR"/>
        </a:p>
      </dgm:t>
    </dgm:pt>
    <dgm:pt modelId="{274BCE82-10D0-4EF1-A1CA-9869CE67F430}" type="pres">
      <dgm:prSet presAssocID="{5DCDEB33-6900-4E5B-B768-3F07BBE68080}" presName="sibTrans" presStyleCnt="0"/>
      <dgm:spPr/>
    </dgm:pt>
    <dgm:pt modelId="{E4345105-3BC1-4CFA-A0CA-4FE6A77C5857}" type="pres">
      <dgm:prSet presAssocID="{3460D5A5-80A7-4B6B-AD3B-DDAD51DE3868}" presName="textNode" presStyleLbl="node1" presStyleIdx="2" presStyleCnt="6">
        <dgm:presLayoutVars>
          <dgm:bulletEnabled val="1"/>
        </dgm:presLayoutVars>
      </dgm:prSet>
      <dgm:spPr/>
      <dgm:t>
        <a:bodyPr/>
        <a:lstStyle/>
        <a:p>
          <a:endParaRPr lang="fr-FR"/>
        </a:p>
      </dgm:t>
    </dgm:pt>
    <dgm:pt modelId="{C18E7AC5-76BA-4C15-B0E1-9EAE6170C8AD}" type="pres">
      <dgm:prSet presAssocID="{86165E79-7287-4BE9-AC00-D2592B07BF1A}" presName="sibTrans" presStyleCnt="0"/>
      <dgm:spPr/>
    </dgm:pt>
    <dgm:pt modelId="{A571F3F8-94F9-49D2-9C49-F3277BD3D573}" type="pres">
      <dgm:prSet presAssocID="{86142FD7-061B-4A2E-A11D-C54A603199C7}" presName="textNode" presStyleLbl="node1" presStyleIdx="3" presStyleCnt="6">
        <dgm:presLayoutVars>
          <dgm:bulletEnabled val="1"/>
        </dgm:presLayoutVars>
      </dgm:prSet>
      <dgm:spPr/>
      <dgm:t>
        <a:bodyPr/>
        <a:lstStyle/>
        <a:p>
          <a:endParaRPr lang="fr-FR"/>
        </a:p>
      </dgm:t>
    </dgm:pt>
    <dgm:pt modelId="{CE92224E-939E-4A3B-9746-26BA5EACDA11}" type="pres">
      <dgm:prSet presAssocID="{17B1D173-CA51-44DC-BD45-FDAAC79FD9F1}" presName="sibTrans" presStyleCnt="0"/>
      <dgm:spPr/>
    </dgm:pt>
    <dgm:pt modelId="{E155CB11-9AAA-43AB-8FE5-DE9E03911914}" type="pres">
      <dgm:prSet presAssocID="{44A13B96-B4BB-44F5-B2AA-C2E4C9695DB8}" presName="textNode" presStyleLbl="node1" presStyleIdx="4" presStyleCnt="6">
        <dgm:presLayoutVars>
          <dgm:bulletEnabled val="1"/>
        </dgm:presLayoutVars>
      </dgm:prSet>
      <dgm:spPr/>
      <dgm:t>
        <a:bodyPr/>
        <a:lstStyle/>
        <a:p>
          <a:endParaRPr lang="fr-FR"/>
        </a:p>
      </dgm:t>
    </dgm:pt>
    <dgm:pt modelId="{E8ABE783-8F5F-474F-9C9C-6531C180ECE8}" type="pres">
      <dgm:prSet presAssocID="{170616C8-06B3-4DD9-AFA5-A70852DEC6C4}" presName="sibTrans" presStyleCnt="0"/>
      <dgm:spPr/>
    </dgm:pt>
    <dgm:pt modelId="{86DF24C5-2B19-449D-82E4-83FF0B179921}" type="pres">
      <dgm:prSet presAssocID="{049D56E3-D421-4B7A-82D0-2877B4A5B776}" presName="textNode" presStyleLbl="node1" presStyleIdx="5" presStyleCnt="6">
        <dgm:presLayoutVars>
          <dgm:bulletEnabled val="1"/>
        </dgm:presLayoutVars>
      </dgm:prSet>
      <dgm:spPr/>
      <dgm:t>
        <a:bodyPr/>
        <a:lstStyle/>
        <a:p>
          <a:endParaRPr lang="fr-FR"/>
        </a:p>
      </dgm:t>
    </dgm:pt>
  </dgm:ptLst>
  <dgm:cxnLst>
    <dgm:cxn modelId="{639620D6-CF63-4777-A40D-798AF390F61B}" srcId="{817977D2-71B5-4E64-983F-0736CECAF682}" destId="{86142FD7-061B-4A2E-A11D-C54A603199C7}" srcOrd="3" destOrd="0" parTransId="{A114261E-5BBB-46D9-A092-7208EBE312D2}" sibTransId="{17B1D173-CA51-44DC-BD45-FDAAC79FD9F1}"/>
    <dgm:cxn modelId="{E0E983B2-10F9-462B-AEB3-8E3642AFA8CB}" type="presOf" srcId="{049D56E3-D421-4B7A-82D0-2877B4A5B776}" destId="{86DF24C5-2B19-449D-82E4-83FF0B179921}" srcOrd="0" destOrd="0" presId="urn:microsoft.com/office/officeart/2005/8/layout/hProcess9"/>
    <dgm:cxn modelId="{7D37695A-BFD5-418A-BAA7-92E1941B478D}" srcId="{817977D2-71B5-4E64-983F-0736CECAF682}" destId="{049D56E3-D421-4B7A-82D0-2877B4A5B776}" srcOrd="5" destOrd="0" parTransId="{44B972A6-5652-479E-BE92-945D67900980}" sibTransId="{41FFFC57-607E-48A4-91D0-509811FE900C}"/>
    <dgm:cxn modelId="{387CFD78-8D68-44E3-A982-42A0376F790E}" type="presOf" srcId="{86142FD7-061B-4A2E-A11D-C54A603199C7}" destId="{A571F3F8-94F9-49D2-9C49-F3277BD3D573}" srcOrd="0" destOrd="0" presId="urn:microsoft.com/office/officeart/2005/8/layout/hProcess9"/>
    <dgm:cxn modelId="{C6D2A55C-9C77-44C4-9180-14F9E40E74B8}" type="presOf" srcId="{1245B892-3EE7-485D-9BB8-DA9C952561F9}" destId="{611D5984-84B9-408B-A5CD-E73F2758636B}" srcOrd="0" destOrd="0" presId="urn:microsoft.com/office/officeart/2005/8/layout/hProcess9"/>
    <dgm:cxn modelId="{45E68A85-DB94-40B3-ADEB-E4CE52EB5808}" srcId="{817977D2-71B5-4E64-983F-0736CECAF682}" destId="{3460D5A5-80A7-4B6B-AD3B-DDAD51DE3868}" srcOrd="2" destOrd="0" parTransId="{5775575B-4C39-4E90-82ED-4DC4401EAB6F}" sibTransId="{86165E79-7287-4BE9-AC00-D2592B07BF1A}"/>
    <dgm:cxn modelId="{974170EE-7DAE-4B70-A798-0475FCE5CFC6}" srcId="{817977D2-71B5-4E64-983F-0736CECAF682}" destId="{44A13B96-B4BB-44F5-B2AA-C2E4C9695DB8}" srcOrd="4" destOrd="0" parTransId="{3BC3BE4C-BC6E-4474-92E0-F4085D91C526}" sibTransId="{170616C8-06B3-4DD9-AFA5-A70852DEC6C4}"/>
    <dgm:cxn modelId="{30C0928E-EC8E-4B3C-9957-B15461B306FE}" type="presOf" srcId="{817977D2-71B5-4E64-983F-0736CECAF682}" destId="{F4121320-57F8-4F0C-9485-F6304E4A1776}" srcOrd="0" destOrd="0" presId="urn:microsoft.com/office/officeart/2005/8/layout/hProcess9"/>
    <dgm:cxn modelId="{7ED7FAC3-5F42-45EF-B0A1-7F4E74B9D7E5}" type="presOf" srcId="{44A13B96-B4BB-44F5-B2AA-C2E4C9695DB8}" destId="{E155CB11-9AAA-43AB-8FE5-DE9E03911914}" srcOrd="0" destOrd="0" presId="urn:microsoft.com/office/officeart/2005/8/layout/hProcess9"/>
    <dgm:cxn modelId="{38632E01-5AE2-4F10-A734-FDE5FE08BB87}" srcId="{817977D2-71B5-4E64-983F-0736CECAF682}" destId="{1245B892-3EE7-485D-9BB8-DA9C952561F9}" srcOrd="0" destOrd="0" parTransId="{7A7C825A-2539-4FEF-81AB-DC65CE6E53E7}" sibTransId="{98AD5684-9995-484F-940B-644BD194F01F}"/>
    <dgm:cxn modelId="{77C7EF97-BE2F-42C6-9C8B-894DDA52347C}" type="presOf" srcId="{46B88E7B-453B-4B88-98FE-2EAD6E80DA81}" destId="{D8A5C4A1-1171-476A-AEB9-90D4A3996325}" srcOrd="0" destOrd="0" presId="urn:microsoft.com/office/officeart/2005/8/layout/hProcess9"/>
    <dgm:cxn modelId="{B58C30F5-2F41-4F50-BAFB-73CC159822E3}" type="presOf" srcId="{3460D5A5-80A7-4B6B-AD3B-DDAD51DE3868}" destId="{E4345105-3BC1-4CFA-A0CA-4FE6A77C5857}" srcOrd="0" destOrd="0" presId="urn:microsoft.com/office/officeart/2005/8/layout/hProcess9"/>
    <dgm:cxn modelId="{839FF9AE-C395-447C-97EA-46E37215F7A6}" srcId="{817977D2-71B5-4E64-983F-0736CECAF682}" destId="{46B88E7B-453B-4B88-98FE-2EAD6E80DA81}" srcOrd="1" destOrd="0" parTransId="{7C5E1963-05D3-4C1F-A842-CC5090C4B22E}" sibTransId="{5DCDEB33-6900-4E5B-B768-3F07BBE68080}"/>
    <dgm:cxn modelId="{06DEEB8E-1171-45C5-A22E-F401512936E2}" type="presParOf" srcId="{F4121320-57F8-4F0C-9485-F6304E4A1776}" destId="{32259778-0271-43E6-98DF-E078EC7C1E8F}" srcOrd="0" destOrd="0" presId="urn:microsoft.com/office/officeart/2005/8/layout/hProcess9"/>
    <dgm:cxn modelId="{9F2AD7BA-8492-4A68-9432-7E68881AA5A9}" type="presParOf" srcId="{F4121320-57F8-4F0C-9485-F6304E4A1776}" destId="{DAB328B2-844B-443C-9286-701CD6981F3A}" srcOrd="1" destOrd="0" presId="urn:microsoft.com/office/officeart/2005/8/layout/hProcess9"/>
    <dgm:cxn modelId="{7CF5CF09-00CA-498C-87FD-E51CB1A0F629}" type="presParOf" srcId="{DAB328B2-844B-443C-9286-701CD6981F3A}" destId="{611D5984-84B9-408B-A5CD-E73F2758636B}" srcOrd="0" destOrd="0" presId="urn:microsoft.com/office/officeart/2005/8/layout/hProcess9"/>
    <dgm:cxn modelId="{0F751A14-A943-4017-8185-E28D3A547DF8}" type="presParOf" srcId="{DAB328B2-844B-443C-9286-701CD6981F3A}" destId="{386A31ED-0586-471A-B4A1-CD08ACD1E38F}" srcOrd="1" destOrd="0" presId="urn:microsoft.com/office/officeart/2005/8/layout/hProcess9"/>
    <dgm:cxn modelId="{36E20DAA-27A8-4382-9FC8-CE4EB508C0EE}" type="presParOf" srcId="{DAB328B2-844B-443C-9286-701CD6981F3A}" destId="{D8A5C4A1-1171-476A-AEB9-90D4A3996325}" srcOrd="2" destOrd="0" presId="urn:microsoft.com/office/officeart/2005/8/layout/hProcess9"/>
    <dgm:cxn modelId="{AB3182EF-026F-439F-8DE1-DA26BDB6BAA2}" type="presParOf" srcId="{DAB328B2-844B-443C-9286-701CD6981F3A}" destId="{274BCE82-10D0-4EF1-A1CA-9869CE67F430}" srcOrd="3" destOrd="0" presId="urn:microsoft.com/office/officeart/2005/8/layout/hProcess9"/>
    <dgm:cxn modelId="{D531253B-47D2-4131-BD96-49A2EF328C39}" type="presParOf" srcId="{DAB328B2-844B-443C-9286-701CD6981F3A}" destId="{E4345105-3BC1-4CFA-A0CA-4FE6A77C5857}" srcOrd="4" destOrd="0" presId="urn:microsoft.com/office/officeart/2005/8/layout/hProcess9"/>
    <dgm:cxn modelId="{CAC9F0B9-A832-466E-926D-35A41F98B939}" type="presParOf" srcId="{DAB328B2-844B-443C-9286-701CD6981F3A}" destId="{C18E7AC5-76BA-4C15-B0E1-9EAE6170C8AD}" srcOrd="5" destOrd="0" presId="urn:microsoft.com/office/officeart/2005/8/layout/hProcess9"/>
    <dgm:cxn modelId="{CD808680-AFC5-4CE4-913F-EDCC26AD3190}" type="presParOf" srcId="{DAB328B2-844B-443C-9286-701CD6981F3A}" destId="{A571F3F8-94F9-49D2-9C49-F3277BD3D573}" srcOrd="6" destOrd="0" presId="urn:microsoft.com/office/officeart/2005/8/layout/hProcess9"/>
    <dgm:cxn modelId="{EDC82737-CC41-417C-90D9-5B192D6076A0}" type="presParOf" srcId="{DAB328B2-844B-443C-9286-701CD6981F3A}" destId="{CE92224E-939E-4A3B-9746-26BA5EACDA11}" srcOrd="7" destOrd="0" presId="urn:microsoft.com/office/officeart/2005/8/layout/hProcess9"/>
    <dgm:cxn modelId="{FF992002-56AC-4CCC-8A04-90DEEE128822}" type="presParOf" srcId="{DAB328B2-844B-443C-9286-701CD6981F3A}" destId="{E155CB11-9AAA-43AB-8FE5-DE9E03911914}" srcOrd="8" destOrd="0" presId="urn:microsoft.com/office/officeart/2005/8/layout/hProcess9"/>
    <dgm:cxn modelId="{D9068263-1677-4281-A259-D2A0A8CB9D6F}" type="presParOf" srcId="{DAB328B2-844B-443C-9286-701CD6981F3A}" destId="{E8ABE783-8F5F-474F-9C9C-6531C180ECE8}" srcOrd="9" destOrd="0" presId="urn:microsoft.com/office/officeart/2005/8/layout/hProcess9"/>
    <dgm:cxn modelId="{F3575AFF-655E-4DFC-985F-7062E8B156FC}" type="presParOf" srcId="{DAB328B2-844B-443C-9286-701CD6981F3A}" destId="{86DF24C5-2B19-449D-82E4-83FF0B179921}" srcOrd="1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5290" cy="49593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63032" y="0"/>
            <a:ext cx="2955290" cy="495935"/>
          </a:xfrm>
          <a:prstGeom prst="rect">
            <a:avLst/>
          </a:prstGeom>
        </p:spPr>
        <p:txBody>
          <a:bodyPr vert="horz" lIns="91440" tIns="45720" rIns="91440" bIns="45720" rtlCol="0"/>
          <a:lstStyle>
            <a:lvl1pPr algn="r">
              <a:defRPr sz="1200"/>
            </a:lvl1pPr>
          </a:lstStyle>
          <a:p>
            <a:fld id="{542EC7CA-67FA-4508-9314-3ABA566CD6F4}" type="datetimeFigureOut">
              <a:rPr lang="fr-FR" smtClean="0"/>
              <a:t>28/05/2021</a:t>
            </a:fld>
            <a:endParaRPr lang="fr-FR"/>
          </a:p>
        </p:txBody>
      </p:sp>
      <p:sp>
        <p:nvSpPr>
          <p:cNvPr id="4" name="Espace réservé du pied de page 3"/>
          <p:cNvSpPr>
            <a:spLocks noGrp="1"/>
          </p:cNvSpPr>
          <p:nvPr>
            <p:ph type="ftr" sz="quarter" idx="2"/>
          </p:nvPr>
        </p:nvSpPr>
        <p:spPr>
          <a:xfrm>
            <a:off x="0" y="9421044"/>
            <a:ext cx="2955290" cy="49593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63032" y="9421044"/>
            <a:ext cx="2955290" cy="495935"/>
          </a:xfrm>
          <a:prstGeom prst="rect">
            <a:avLst/>
          </a:prstGeom>
        </p:spPr>
        <p:txBody>
          <a:bodyPr vert="horz" lIns="91440" tIns="45720" rIns="91440" bIns="45720" rtlCol="0" anchor="b"/>
          <a:lstStyle>
            <a:lvl1pPr algn="r">
              <a:defRPr sz="1200"/>
            </a:lvl1pPr>
          </a:lstStyle>
          <a:p>
            <a:fld id="{D6110C82-F736-4A81-8CBF-6C979BA7A93B}" type="slidenum">
              <a:rPr lang="fr-FR" smtClean="0"/>
              <a:t>‹N°›</a:t>
            </a:fld>
            <a:endParaRPr lang="fr-FR"/>
          </a:p>
        </p:txBody>
      </p:sp>
    </p:spTree>
    <p:extLst>
      <p:ext uri="{BB962C8B-B14F-4D97-AF65-F5344CB8AC3E}">
        <p14:creationId xmlns:p14="http://schemas.microsoft.com/office/powerpoint/2010/main" val="3025564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55290" cy="49593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63032" y="0"/>
            <a:ext cx="2955290" cy="495935"/>
          </a:xfrm>
          <a:prstGeom prst="rect">
            <a:avLst/>
          </a:prstGeom>
        </p:spPr>
        <p:txBody>
          <a:bodyPr vert="horz" lIns="91440" tIns="45720" rIns="91440" bIns="45720" rtlCol="0"/>
          <a:lstStyle>
            <a:lvl1pPr algn="r">
              <a:defRPr sz="1200"/>
            </a:lvl1pPr>
          </a:lstStyle>
          <a:p>
            <a:fld id="{984188E8-C3D6-4733-A723-F277A1B438E6}" type="datetimeFigureOut">
              <a:rPr lang="fr-FR" smtClean="0"/>
              <a:t>28/05/2021</a:t>
            </a:fld>
            <a:endParaRPr lang="fr-FR"/>
          </a:p>
        </p:txBody>
      </p:sp>
      <p:sp>
        <p:nvSpPr>
          <p:cNvPr id="4" name="Espace réservé de l'image des diapositives 3"/>
          <p:cNvSpPr>
            <a:spLocks noGrp="1" noRot="1" noChangeAspect="1"/>
          </p:cNvSpPr>
          <p:nvPr>
            <p:ph type="sldImg" idx="2"/>
          </p:nvPr>
        </p:nvSpPr>
        <p:spPr>
          <a:xfrm>
            <a:off x="104775" y="744538"/>
            <a:ext cx="6610350" cy="3719512"/>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1990" y="4711383"/>
            <a:ext cx="5455920" cy="4463415"/>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21044"/>
            <a:ext cx="2955290" cy="49593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63032" y="9421044"/>
            <a:ext cx="2955290" cy="495935"/>
          </a:xfrm>
          <a:prstGeom prst="rect">
            <a:avLst/>
          </a:prstGeom>
        </p:spPr>
        <p:txBody>
          <a:bodyPr vert="horz" lIns="91440" tIns="45720" rIns="91440" bIns="45720" rtlCol="0" anchor="b"/>
          <a:lstStyle>
            <a:lvl1pPr algn="r">
              <a:defRPr sz="1200"/>
            </a:lvl1pPr>
          </a:lstStyle>
          <a:p>
            <a:fld id="{1F3BFE42-7364-47ED-B10D-0D19FD531B3E}" type="slidenum">
              <a:rPr lang="fr-FR" smtClean="0"/>
              <a:t>‹N°›</a:t>
            </a:fld>
            <a:endParaRPr lang="fr-FR"/>
          </a:p>
        </p:txBody>
      </p:sp>
    </p:spTree>
    <p:extLst>
      <p:ext uri="{BB962C8B-B14F-4D97-AF65-F5344CB8AC3E}">
        <p14:creationId xmlns:p14="http://schemas.microsoft.com/office/powerpoint/2010/main" val="4147991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1</a:t>
            </a:fld>
            <a:endParaRPr lang="fr-FR"/>
          </a:p>
        </p:txBody>
      </p:sp>
    </p:spTree>
    <p:extLst>
      <p:ext uri="{BB962C8B-B14F-4D97-AF65-F5344CB8AC3E}">
        <p14:creationId xmlns:p14="http://schemas.microsoft.com/office/powerpoint/2010/main" val="2393170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Rot="1" noChangeAspect="1" noTextEdit="1"/>
          </p:cNvSpPr>
          <p:nvPr>
            <p:ph type="sldImg"/>
          </p:nvPr>
        </p:nvSpPr>
        <p:spPr>
          <a:ln/>
        </p:spPr>
      </p:sp>
    </p:spTree>
    <p:extLst>
      <p:ext uri="{BB962C8B-B14F-4D97-AF65-F5344CB8AC3E}">
        <p14:creationId xmlns:p14="http://schemas.microsoft.com/office/powerpoint/2010/main" val="211932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TextEdit="1"/>
          </p:cNvSpPr>
          <p:nvPr>
            <p:ph type="sldImg"/>
          </p:nvPr>
        </p:nvSpPr>
        <p:spPr>
          <a:ln/>
        </p:spPr>
      </p:sp>
    </p:spTree>
    <p:extLst>
      <p:ext uri="{BB962C8B-B14F-4D97-AF65-F5344CB8AC3E}">
        <p14:creationId xmlns:p14="http://schemas.microsoft.com/office/powerpoint/2010/main" val="2753343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Rot="1" noChangeAspect="1" noTextEdit="1"/>
          </p:cNvSpPr>
          <p:nvPr>
            <p:ph type="sldImg"/>
          </p:nvPr>
        </p:nvSpPr>
        <p:spPr>
          <a:ln/>
        </p:spPr>
      </p:sp>
    </p:spTree>
    <p:extLst>
      <p:ext uri="{BB962C8B-B14F-4D97-AF65-F5344CB8AC3E}">
        <p14:creationId xmlns:p14="http://schemas.microsoft.com/office/powerpoint/2010/main" val="21160251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Rot="1" noChangeAspect="1" noTextEdit="1"/>
          </p:cNvSpPr>
          <p:nvPr>
            <p:ph type="sldImg"/>
          </p:nvPr>
        </p:nvSpPr>
        <p:spPr>
          <a:ln/>
        </p:spPr>
      </p:sp>
    </p:spTree>
    <p:extLst>
      <p:ext uri="{BB962C8B-B14F-4D97-AF65-F5344CB8AC3E}">
        <p14:creationId xmlns:p14="http://schemas.microsoft.com/office/powerpoint/2010/main" val="65378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04775" y="744538"/>
            <a:ext cx="6611938" cy="3719512"/>
          </a:xfrm>
        </p:spPr>
      </p:sp>
      <p:sp>
        <p:nvSpPr>
          <p:cNvPr id="3" name="Espace réservé des commentaires 2"/>
          <p:cNvSpPr>
            <a:spLocks noGrp="1"/>
          </p:cNvSpPr>
          <p:nvPr>
            <p:ph type="body" idx="1"/>
          </p:nvPr>
        </p:nvSpPr>
        <p:spPr>
          <a:xfrm>
            <a:off x="682626" y="4711701"/>
            <a:ext cx="5454650" cy="4462462"/>
          </a:xfrm>
          <a:prstGeom prst="rect">
            <a:avLst/>
          </a:prstGeom>
        </p:spPr>
        <p:txBody>
          <a:bodyPr/>
          <a:lstStyle/>
          <a:p>
            <a:endParaRPr lang="fr-FR" dirty="0"/>
          </a:p>
        </p:txBody>
      </p:sp>
      <p:sp>
        <p:nvSpPr>
          <p:cNvPr id="4" name="Espace réservé du numéro de diapositive 3"/>
          <p:cNvSpPr>
            <a:spLocks noGrp="1"/>
          </p:cNvSpPr>
          <p:nvPr>
            <p:ph type="sldNum" sz="quarter" idx="10"/>
          </p:nvPr>
        </p:nvSpPr>
        <p:spPr>
          <a:xfrm>
            <a:off x="3862389" y="9421813"/>
            <a:ext cx="2955925" cy="495300"/>
          </a:xfrm>
          <a:prstGeom prst="rect">
            <a:avLst/>
          </a:prstGeom>
        </p:spPr>
        <p:txBody>
          <a:bodyPr/>
          <a:lstStyle/>
          <a:p>
            <a:fld id="{C085E143-213B-4D3D-B646-40437B887935}" type="slidenum">
              <a:rPr lang="fr-FR" smtClean="0"/>
              <a:pPr/>
              <a:t>2</a:t>
            </a:fld>
            <a:endParaRPr lang="fr-FR" dirty="0"/>
          </a:p>
        </p:txBody>
      </p:sp>
    </p:spTree>
    <p:extLst>
      <p:ext uri="{BB962C8B-B14F-4D97-AF65-F5344CB8AC3E}">
        <p14:creationId xmlns:p14="http://schemas.microsoft.com/office/powerpoint/2010/main" val="324612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35</a:t>
            </a:fld>
            <a:endParaRPr lang="fr-FR"/>
          </a:p>
        </p:txBody>
      </p:sp>
      <p:sp>
        <p:nvSpPr>
          <p:cNvPr id="5" name="Espace réservé de la date 4"/>
          <p:cNvSpPr>
            <a:spLocks noGrp="1"/>
          </p:cNvSpPr>
          <p:nvPr>
            <p:ph type="dt" idx="11"/>
          </p:nvPr>
        </p:nvSpPr>
        <p:spPr/>
        <p:txBody>
          <a:bodyPr/>
          <a:lstStyle/>
          <a:p>
            <a:fld id="{40DCACD8-81B4-4AA6-B32B-45C4B82A76BC}" type="datetime1">
              <a:rPr lang="fr-FR" smtClean="0"/>
              <a:t>28/05/2021</a:t>
            </a:fld>
            <a:endParaRPr lang="fr-FR"/>
          </a:p>
        </p:txBody>
      </p:sp>
      <p:sp>
        <p:nvSpPr>
          <p:cNvPr id="6" name="Espace réservé du pied de page 5"/>
          <p:cNvSpPr>
            <a:spLocks noGrp="1"/>
          </p:cNvSpPr>
          <p:nvPr>
            <p:ph type="ftr" sz="quarter" idx="12"/>
          </p:nvPr>
        </p:nvSpPr>
        <p:spPr/>
        <p:txBody>
          <a:bodyPr/>
          <a:lstStyle/>
          <a:p>
            <a:endParaRPr lang="fr-FR"/>
          </a:p>
        </p:txBody>
      </p:sp>
      <p:sp>
        <p:nvSpPr>
          <p:cNvPr id="7" name="Espace réservé de l'en-tête 6"/>
          <p:cNvSpPr>
            <a:spLocks noGrp="1"/>
          </p:cNvSpPr>
          <p:nvPr>
            <p:ph type="hdr" sz="quarter" idx="13"/>
          </p:nvPr>
        </p:nvSpPr>
        <p:spPr/>
        <p:txBody>
          <a:bodyPr/>
          <a:lstStyle/>
          <a:p>
            <a:endParaRPr lang="fr-FR"/>
          </a:p>
        </p:txBody>
      </p:sp>
    </p:spTree>
    <p:extLst>
      <p:ext uri="{BB962C8B-B14F-4D97-AF65-F5344CB8AC3E}">
        <p14:creationId xmlns:p14="http://schemas.microsoft.com/office/powerpoint/2010/main" val="189037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39</a:t>
            </a:fld>
            <a:endParaRPr lang="fr-FR"/>
          </a:p>
        </p:txBody>
      </p:sp>
      <p:sp>
        <p:nvSpPr>
          <p:cNvPr id="5" name="Espace réservé de la date 4"/>
          <p:cNvSpPr>
            <a:spLocks noGrp="1"/>
          </p:cNvSpPr>
          <p:nvPr>
            <p:ph type="dt" idx="11"/>
          </p:nvPr>
        </p:nvSpPr>
        <p:spPr/>
        <p:txBody>
          <a:bodyPr/>
          <a:lstStyle/>
          <a:p>
            <a:fld id="{40DCACD8-81B4-4AA6-B32B-45C4B82A76BC}" type="datetime1">
              <a:rPr lang="fr-FR" smtClean="0"/>
              <a:t>28/05/2021</a:t>
            </a:fld>
            <a:endParaRPr lang="fr-FR"/>
          </a:p>
        </p:txBody>
      </p:sp>
      <p:sp>
        <p:nvSpPr>
          <p:cNvPr id="6" name="Espace réservé du pied de page 5"/>
          <p:cNvSpPr>
            <a:spLocks noGrp="1"/>
          </p:cNvSpPr>
          <p:nvPr>
            <p:ph type="ftr" sz="quarter" idx="12"/>
          </p:nvPr>
        </p:nvSpPr>
        <p:spPr/>
        <p:txBody>
          <a:bodyPr/>
          <a:lstStyle/>
          <a:p>
            <a:endParaRPr lang="fr-FR"/>
          </a:p>
        </p:txBody>
      </p:sp>
      <p:sp>
        <p:nvSpPr>
          <p:cNvPr id="7" name="Espace réservé de l'en-tête 6"/>
          <p:cNvSpPr>
            <a:spLocks noGrp="1"/>
          </p:cNvSpPr>
          <p:nvPr>
            <p:ph type="hdr" sz="quarter" idx="13"/>
          </p:nvPr>
        </p:nvSpPr>
        <p:spPr/>
        <p:txBody>
          <a:bodyPr/>
          <a:lstStyle/>
          <a:p>
            <a:endParaRPr lang="fr-FR"/>
          </a:p>
        </p:txBody>
      </p:sp>
    </p:spTree>
    <p:extLst>
      <p:ext uri="{BB962C8B-B14F-4D97-AF65-F5344CB8AC3E}">
        <p14:creationId xmlns:p14="http://schemas.microsoft.com/office/powerpoint/2010/main" val="189037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40</a:t>
            </a:fld>
            <a:endParaRPr lang="fr-FR"/>
          </a:p>
        </p:txBody>
      </p:sp>
      <p:sp>
        <p:nvSpPr>
          <p:cNvPr id="5" name="Espace réservé de la date 4"/>
          <p:cNvSpPr>
            <a:spLocks noGrp="1"/>
          </p:cNvSpPr>
          <p:nvPr>
            <p:ph type="dt" idx="11"/>
          </p:nvPr>
        </p:nvSpPr>
        <p:spPr/>
        <p:txBody>
          <a:bodyPr/>
          <a:lstStyle/>
          <a:p>
            <a:fld id="{40DCACD8-81B4-4AA6-B32B-45C4B82A76BC}" type="datetime1">
              <a:rPr lang="fr-FR" smtClean="0"/>
              <a:t>28/05/2021</a:t>
            </a:fld>
            <a:endParaRPr lang="fr-FR"/>
          </a:p>
        </p:txBody>
      </p:sp>
      <p:sp>
        <p:nvSpPr>
          <p:cNvPr id="6" name="Espace réservé du pied de page 5"/>
          <p:cNvSpPr>
            <a:spLocks noGrp="1"/>
          </p:cNvSpPr>
          <p:nvPr>
            <p:ph type="ftr" sz="quarter" idx="12"/>
          </p:nvPr>
        </p:nvSpPr>
        <p:spPr/>
        <p:txBody>
          <a:bodyPr/>
          <a:lstStyle/>
          <a:p>
            <a:endParaRPr lang="fr-FR"/>
          </a:p>
        </p:txBody>
      </p:sp>
      <p:sp>
        <p:nvSpPr>
          <p:cNvPr id="7" name="Espace réservé de l'en-tête 6"/>
          <p:cNvSpPr>
            <a:spLocks noGrp="1"/>
          </p:cNvSpPr>
          <p:nvPr>
            <p:ph type="hdr" sz="quarter" idx="13"/>
          </p:nvPr>
        </p:nvSpPr>
        <p:spPr/>
        <p:txBody>
          <a:bodyPr/>
          <a:lstStyle/>
          <a:p>
            <a:endParaRPr lang="fr-FR"/>
          </a:p>
        </p:txBody>
      </p:sp>
    </p:spTree>
    <p:extLst>
      <p:ext uri="{BB962C8B-B14F-4D97-AF65-F5344CB8AC3E}">
        <p14:creationId xmlns:p14="http://schemas.microsoft.com/office/powerpoint/2010/main" val="1890370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41</a:t>
            </a:fld>
            <a:endParaRPr lang="fr-FR"/>
          </a:p>
        </p:txBody>
      </p:sp>
      <p:sp>
        <p:nvSpPr>
          <p:cNvPr id="5" name="Espace réservé de la date 4"/>
          <p:cNvSpPr>
            <a:spLocks noGrp="1"/>
          </p:cNvSpPr>
          <p:nvPr>
            <p:ph type="dt" idx="11"/>
          </p:nvPr>
        </p:nvSpPr>
        <p:spPr/>
        <p:txBody>
          <a:bodyPr/>
          <a:lstStyle/>
          <a:p>
            <a:fld id="{40DCACD8-81B4-4AA6-B32B-45C4B82A76BC}" type="datetime1">
              <a:rPr lang="fr-FR" smtClean="0"/>
              <a:t>28/05/2021</a:t>
            </a:fld>
            <a:endParaRPr lang="fr-FR"/>
          </a:p>
        </p:txBody>
      </p:sp>
      <p:sp>
        <p:nvSpPr>
          <p:cNvPr id="6" name="Espace réservé du pied de page 5"/>
          <p:cNvSpPr>
            <a:spLocks noGrp="1"/>
          </p:cNvSpPr>
          <p:nvPr>
            <p:ph type="ftr" sz="quarter" idx="12"/>
          </p:nvPr>
        </p:nvSpPr>
        <p:spPr/>
        <p:txBody>
          <a:bodyPr/>
          <a:lstStyle/>
          <a:p>
            <a:endParaRPr lang="fr-FR"/>
          </a:p>
        </p:txBody>
      </p:sp>
      <p:sp>
        <p:nvSpPr>
          <p:cNvPr id="7" name="Espace réservé de l'en-tête 6"/>
          <p:cNvSpPr>
            <a:spLocks noGrp="1"/>
          </p:cNvSpPr>
          <p:nvPr>
            <p:ph type="hdr" sz="quarter" idx="13"/>
          </p:nvPr>
        </p:nvSpPr>
        <p:spPr/>
        <p:txBody>
          <a:bodyPr/>
          <a:lstStyle/>
          <a:p>
            <a:endParaRPr lang="fr-FR"/>
          </a:p>
        </p:txBody>
      </p:sp>
    </p:spTree>
    <p:extLst>
      <p:ext uri="{BB962C8B-B14F-4D97-AF65-F5344CB8AC3E}">
        <p14:creationId xmlns:p14="http://schemas.microsoft.com/office/powerpoint/2010/main" val="1890370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1F3BFE42-7364-47ED-B10D-0D19FD531B3E}" type="slidenum">
              <a:rPr lang="fr-FR" smtClean="0"/>
              <a:t>60</a:t>
            </a:fld>
            <a:endParaRPr lang="fr-FR"/>
          </a:p>
        </p:txBody>
      </p:sp>
    </p:spTree>
    <p:extLst>
      <p:ext uri="{BB962C8B-B14F-4D97-AF65-F5344CB8AC3E}">
        <p14:creationId xmlns:p14="http://schemas.microsoft.com/office/powerpoint/2010/main" val="37215231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TextEdit="1"/>
          </p:cNvSpPr>
          <p:nvPr>
            <p:ph type="sldImg"/>
          </p:nvPr>
        </p:nvSpPr>
        <p:spPr>
          <a:ln/>
        </p:spPr>
      </p:sp>
    </p:spTree>
    <p:extLst>
      <p:ext uri="{BB962C8B-B14F-4D97-AF65-F5344CB8AC3E}">
        <p14:creationId xmlns:p14="http://schemas.microsoft.com/office/powerpoint/2010/main" val="212763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Rot="1" noChangeAspect="1" noTextEdit="1"/>
          </p:cNvSpPr>
          <p:nvPr>
            <p:ph type="sldImg"/>
          </p:nvPr>
        </p:nvSpPr>
        <p:spPr>
          <a:ln/>
        </p:spPr>
      </p:sp>
    </p:spTree>
    <p:extLst>
      <p:ext uri="{BB962C8B-B14F-4D97-AF65-F5344CB8AC3E}">
        <p14:creationId xmlns:p14="http://schemas.microsoft.com/office/powerpoint/2010/main" val="39407686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2051"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userDrawn="1"/>
        </p:nvSpPr>
        <p:spPr>
          <a:xfrm>
            <a:off x="0" y="6165304"/>
            <a:ext cx="12192000" cy="6926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ctrTitle" hasCustomPrompt="1"/>
          </p:nvPr>
        </p:nvSpPr>
        <p:spPr>
          <a:xfrm>
            <a:off x="1559496" y="2564904"/>
            <a:ext cx="8164118" cy="1338436"/>
          </a:xfrm>
        </p:spPr>
        <p:txBody>
          <a:bodyPr anchor="b">
            <a:noAutofit/>
          </a:bodyPr>
          <a:lstStyle>
            <a:lvl1pPr algn="l">
              <a:defRPr sz="4000" baseline="0">
                <a:solidFill>
                  <a:srgbClr val="FF0000"/>
                </a:solidFill>
              </a:defRPr>
            </a:lvl1pPr>
          </a:lstStyle>
          <a:p>
            <a:r>
              <a:rPr lang="fr-FR" dirty="0" smtClean="0"/>
              <a:t>MODIFIEZ LE </a:t>
            </a:r>
            <a:br>
              <a:rPr lang="fr-FR" dirty="0" smtClean="0"/>
            </a:br>
            <a:r>
              <a:rPr lang="fr-FR" dirty="0" smtClean="0"/>
              <a:t>STYLE DU TITRE</a:t>
            </a:r>
            <a:endParaRPr lang="fr-FR" dirty="0"/>
          </a:p>
        </p:txBody>
      </p:sp>
      <p:sp>
        <p:nvSpPr>
          <p:cNvPr id="1094" name="Espace réservé du texte 1093"/>
          <p:cNvSpPr>
            <a:spLocks noGrp="1"/>
          </p:cNvSpPr>
          <p:nvPr>
            <p:ph type="body" sz="quarter" idx="14" hasCustomPrompt="1"/>
          </p:nvPr>
        </p:nvSpPr>
        <p:spPr>
          <a:xfrm>
            <a:off x="1559496" y="4005064"/>
            <a:ext cx="8208912" cy="1304825"/>
          </a:xfrm>
        </p:spPr>
        <p:txBody>
          <a:bodyPr/>
          <a:lstStyle>
            <a:lvl1pPr marL="0" indent="0">
              <a:buNone/>
              <a:defRPr lang="fr-FR" sz="3000" kern="1200" dirty="0" smtClean="0">
                <a:solidFill>
                  <a:schemeClr val="tx1"/>
                </a:solidFill>
                <a:latin typeface="+mn-lt"/>
                <a:ea typeface="+mn-ea"/>
                <a:cs typeface="+mn-cs"/>
              </a:defRPr>
            </a:lvl1pPr>
            <a:lvl2pPr marL="0" indent="0">
              <a:spcBef>
                <a:spcPts val="600"/>
              </a:spcBef>
              <a:defRPr sz="1500">
                <a:solidFill>
                  <a:schemeClr val="tx2"/>
                </a:solidFill>
              </a:defRPr>
            </a:lvl2pPr>
          </a:lstStyle>
          <a:p>
            <a:pPr lvl="0"/>
            <a:r>
              <a:rPr lang="fr-FR" dirty="0" smtClean="0"/>
              <a:t>MODIFIEZ LES STYLES DU TEXTE DU MASQUE</a:t>
            </a:r>
          </a:p>
          <a:p>
            <a:pPr lvl="1"/>
            <a:r>
              <a:rPr lang="fr-FR" dirty="0" smtClean="0"/>
              <a:t>Deuxième niveau</a:t>
            </a:r>
          </a:p>
        </p:txBody>
      </p:sp>
      <p:sp>
        <p:nvSpPr>
          <p:cNvPr id="6" name="Rectangle 41"/>
          <p:cNvSpPr>
            <a:spLocks noChangeArrowheads="1"/>
          </p:cNvSpPr>
          <p:nvPr userDrawn="1"/>
        </p:nvSpPr>
        <p:spPr bwMode="auto">
          <a:xfrm>
            <a:off x="3935760" y="6392361"/>
            <a:ext cx="7632321"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eaLnBrk="0" hangingPunct="0"/>
            <a:r>
              <a:rPr lang="fr-FR" sz="600" dirty="0">
                <a:solidFill>
                  <a:schemeClr val="bg1"/>
                </a:solidFill>
              </a:rPr>
              <a:t>Ce document et les informations qu’il contient  sont propriété de SFR. Il ne doit pas être utilisé à d’autres fins que celles pour lesquelles il a été établi et transmis. Il ne peut être ni reproduit ni divulgué à des </a:t>
            </a:r>
            <a:r>
              <a:rPr lang="fr-FR" sz="600" dirty="0" smtClean="0">
                <a:solidFill>
                  <a:schemeClr val="bg1"/>
                </a:solidFill>
              </a:rPr>
              <a:t>tiers</a:t>
            </a:r>
            <a:r>
              <a:rPr lang="fr-FR" sz="600" dirty="0">
                <a:solidFill>
                  <a:schemeClr val="bg1"/>
                </a:solidFill>
              </a:rPr>
              <a:t>, en tout ou partie, sous quelque forme que ce soit, sans l’accord préalable, exprès et écrit de SFR</a:t>
            </a:r>
          </a:p>
        </p:txBody>
      </p:sp>
      <p:sp>
        <p:nvSpPr>
          <p:cNvPr id="10" name="Rectangle 66"/>
          <p:cNvSpPr>
            <a:spLocks noChangeArrowheads="1"/>
          </p:cNvSpPr>
          <p:nvPr userDrawn="1"/>
        </p:nvSpPr>
        <p:spPr bwMode="auto">
          <a:xfrm>
            <a:off x="479377" y="6330806"/>
            <a:ext cx="2448272" cy="215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r" eaLnBrk="0" hangingPunct="0"/>
            <a:r>
              <a:rPr lang="fr-FR" sz="800" b="0" dirty="0" smtClean="0">
                <a:solidFill>
                  <a:schemeClr val="tx1">
                    <a:lumMod val="75000"/>
                    <a:lumOff val="25000"/>
                  </a:schemeClr>
                </a:solidFill>
              </a:rPr>
              <a:t>DEVELOPPEMENT RH</a:t>
            </a:r>
            <a:endParaRPr lang="fr-FR" sz="800" b="0" baseline="0" dirty="0" smtClean="0">
              <a:solidFill>
                <a:schemeClr val="tx1">
                  <a:lumMod val="75000"/>
                  <a:lumOff val="25000"/>
                </a:schemeClr>
              </a:solidFill>
            </a:endParaRPr>
          </a:p>
        </p:txBody>
      </p:sp>
      <p:cxnSp>
        <p:nvCxnSpPr>
          <p:cNvPr id="11" name="Connecteur droit 10"/>
          <p:cNvCxnSpPr/>
          <p:nvPr userDrawn="1"/>
        </p:nvCxnSpPr>
        <p:spPr>
          <a:xfrm>
            <a:off x="3215680" y="6165304"/>
            <a:ext cx="0" cy="6926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1830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11" name="Titre 10"/>
          <p:cNvSpPr>
            <a:spLocks noGrp="1"/>
          </p:cNvSpPr>
          <p:nvPr>
            <p:ph type="title"/>
          </p:nvPr>
        </p:nvSpPr>
        <p:spPr/>
        <p:txBody>
          <a:bodyPr/>
          <a:lstStyle>
            <a:lvl1pPr>
              <a:defRPr baseline="0"/>
            </a:lvl1pPr>
          </a:lstStyle>
          <a:p>
            <a:r>
              <a:rPr lang="fr-FR" dirty="0" smtClean="0"/>
              <a:t>Modifiez le style du titre</a:t>
            </a:r>
            <a:endParaRPr lang="fr-FR" dirty="0"/>
          </a:p>
        </p:txBody>
      </p:sp>
      <p:sp>
        <p:nvSpPr>
          <p:cNvPr id="7" name="Espace réservé du numéro de diapositive 5"/>
          <p:cNvSpPr>
            <a:spLocks noGrp="1"/>
          </p:cNvSpPr>
          <p:nvPr>
            <p:ph type="sldNum" sz="quarter" idx="4"/>
          </p:nvPr>
        </p:nvSpPr>
        <p:spPr>
          <a:xfrm>
            <a:off x="10664056" y="6375897"/>
            <a:ext cx="760536" cy="365125"/>
          </a:xfrm>
          <a:prstGeom prst="rect">
            <a:avLst/>
          </a:prstGeom>
        </p:spPr>
        <p:txBody>
          <a:bodyPr vert="horz" lIns="91440" tIns="45720" rIns="91440" bIns="45720" rtlCol="0" anchor="ctr"/>
          <a:lstStyle>
            <a:lvl1pPr algn="ctr">
              <a:defRPr sz="900">
                <a:solidFill>
                  <a:schemeClr val="bg1">
                    <a:lumMod val="50000"/>
                  </a:schemeClr>
                </a:solidFill>
              </a:defRPr>
            </a:lvl1pPr>
          </a:lstStyle>
          <a:p>
            <a:fld id="{0E465282-C79B-4ED5-A145-AC9BCBC76765}" type="slidenum">
              <a:rPr lang="fr-FR" smtClean="0"/>
              <a:pPr/>
              <a:t>‹N°›</a:t>
            </a:fld>
            <a:endParaRPr lang="fr-FR" dirty="0"/>
          </a:p>
        </p:txBody>
      </p:sp>
      <p:sp>
        <p:nvSpPr>
          <p:cNvPr id="5" name="Espace réservé de la date 4"/>
          <p:cNvSpPr>
            <a:spLocks noGrp="1"/>
          </p:cNvSpPr>
          <p:nvPr>
            <p:ph type="dt" sz="half" idx="2"/>
          </p:nvPr>
        </p:nvSpPr>
        <p:spPr>
          <a:xfrm>
            <a:off x="9380733" y="6359301"/>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spTree>
    <p:extLst>
      <p:ext uri="{BB962C8B-B14F-4D97-AF65-F5344CB8AC3E}">
        <p14:creationId xmlns:p14="http://schemas.microsoft.com/office/powerpoint/2010/main" val="114180501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du numéro de diapositive 5"/>
          <p:cNvSpPr>
            <a:spLocks noGrp="1"/>
          </p:cNvSpPr>
          <p:nvPr>
            <p:ph type="sldNum" sz="quarter" idx="4"/>
          </p:nvPr>
        </p:nvSpPr>
        <p:spPr>
          <a:xfrm>
            <a:off x="10664056" y="6375897"/>
            <a:ext cx="760536" cy="365125"/>
          </a:xfrm>
          <a:prstGeom prst="rect">
            <a:avLst/>
          </a:prstGeom>
        </p:spPr>
        <p:txBody>
          <a:bodyPr vert="horz" lIns="91440" tIns="45720" rIns="91440" bIns="45720" rtlCol="0" anchor="ctr"/>
          <a:lstStyle>
            <a:lvl1pPr algn="ctr">
              <a:defRPr sz="900">
                <a:solidFill>
                  <a:schemeClr val="bg1">
                    <a:lumMod val="50000"/>
                  </a:schemeClr>
                </a:solidFill>
              </a:defRPr>
            </a:lvl1pPr>
          </a:lstStyle>
          <a:p>
            <a:fld id="{0E465282-C79B-4ED5-A145-AC9BCBC76765}" type="slidenum">
              <a:rPr lang="fr-FR" smtClean="0"/>
              <a:pPr/>
              <a:t>‹N°›</a:t>
            </a:fld>
            <a:endParaRPr lang="fr-FR" dirty="0"/>
          </a:p>
        </p:txBody>
      </p:sp>
      <p:sp>
        <p:nvSpPr>
          <p:cNvPr id="5" name="Rectangle 2"/>
          <p:cNvSpPr>
            <a:spLocks noGrp="1" noChangeArrowheads="1"/>
          </p:cNvSpPr>
          <p:nvPr>
            <p:ph type="ctrTitle"/>
          </p:nvPr>
        </p:nvSpPr>
        <p:spPr>
          <a:xfrm>
            <a:off x="2999702" y="2130509"/>
            <a:ext cx="6215034" cy="1470025"/>
          </a:xfrm>
        </p:spPr>
        <p:txBody>
          <a:bodyPr/>
          <a:lstStyle>
            <a:lvl1pPr>
              <a:defRPr>
                <a:solidFill>
                  <a:srgbClr val="FF0000"/>
                </a:solidFill>
              </a:defRPr>
            </a:lvl1pPr>
          </a:lstStyle>
          <a:p>
            <a:r>
              <a:rPr lang="fr-FR" dirty="0"/>
              <a:t>Cliquez pour modifier le style du titre</a:t>
            </a:r>
          </a:p>
        </p:txBody>
      </p:sp>
      <p:sp>
        <p:nvSpPr>
          <p:cNvPr id="8" name="Rectangle 3"/>
          <p:cNvSpPr>
            <a:spLocks noGrp="1" noChangeArrowheads="1"/>
          </p:cNvSpPr>
          <p:nvPr>
            <p:ph type="subTitle" idx="1"/>
          </p:nvPr>
        </p:nvSpPr>
        <p:spPr>
          <a:xfrm>
            <a:off x="2999656" y="3403600"/>
            <a:ext cx="6224052" cy="1752600"/>
          </a:xfrm>
        </p:spPr>
        <p:txBody>
          <a:bodyPr/>
          <a:lstStyle>
            <a:lvl1pPr marL="0" indent="0">
              <a:buFont typeface="Wingdings" pitchFamily="2" charset="2"/>
              <a:buNone/>
              <a:defRPr b="0"/>
            </a:lvl1pPr>
          </a:lstStyle>
          <a:p>
            <a:r>
              <a:rPr lang="fr-FR"/>
              <a:t>Cliquez pour modifier le style des sous-titres du masque</a:t>
            </a:r>
          </a:p>
        </p:txBody>
      </p:sp>
      <p:pic>
        <p:nvPicPr>
          <p:cNvPr id="10" name="Espace réservé du contenu 3" descr="images.jpg"/>
          <p:cNvPicPr>
            <a:picLocks noChangeAspect="1"/>
          </p:cNvPicPr>
          <p:nvPr userDrawn="1"/>
        </p:nvPicPr>
        <p:blipFill>
          <a:blip r:embed="rId2" cstate="print">
            <a:duotone>
              <a:prstClr val="black"/>
              <a:srgbClr val="FF123F">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268285" y="239133"/>
            <a:ext cx="1404815"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Espace réservé de la date 4"/>
          <p:cNvSpPr>
            <a:spLocks noGrp="1"/>
          </p:cNvSpPr>
          <p:nvPr>
            <p:ph type="dt" sz="half" idx="2"/>
          </p:nvPr>
        </p:nvSpPr>
        <p:spPr>
          <a:xfrm>
            <a:off x="9380733" y="6359301"/>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spTree>
    <p:extLst>
      <p:ext uri="{BB962C8B-B14F-4D97-AF65-F5344CB8AC3E}">
        <p14:creationId xmlns:p14="http://schemas.microsoft.com/office/powerpoint/2010/main" val="3101822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re et contenu NC - SF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hasCustomPrompt="1"/>
          </p:nvPr>
        </p:nvSpPr>
        <p:spPr/>
        <p:txBody>
          <a:bodyPr/>
          <a:lstStyle>
            <a:lvl1pPr marL="92075" indent="-92075">
              <a:lnSpc>
                <a:spcPct val="150000"/>
              </a:lnSpc>
              <a:spcBef>
                <a:spcPts val="600"/>
              </a:spcBef>
              <a:buFont typeface="Wingdings" panose="05000000000000000000" pitchFamily="2" charset="2"/>
              <a:buChar char="§"/>
              <a:defRPr sz="2000"/>
            </a:lvl1pPr>
            <a:lvl2pPr marL="88900" indent="-88900">
              <a:lnSpc>
                <a:spcPct val="150000"/>
              </a:lnSpc>
              <a:spcBef>
                <a:spcPts val="600"/>
              </a:spcBef>
              <a:buFont typeface="Wingdings" panose="05000000000000000000" pitchFamily="2" charset="2"/>
              <a:buChar char="§"/>
              <a:defRPr/>
            </a:lvl2pPr>
            <a:lvl3pPr marL="400050" indent="-231775">
              <a:lnSpc>
                <a:spcPct val="150000"/>
              </a:lnSpc>
              <a:spcBef>
                <a:spcPts val="600"/>
              </a:spcBef>
              <a:buSzPct val="100000"/>
              <a:buFont typeface="Wingdings" panose="05000000000000000000" pitchFamily="2" charset="2"/>
              <a:buChar char="§"/>
              <a:defRPr sz="2000"/>
            </a:lvl3pPr>
            <a:lvl4pPr marL="511175" indent="-107950">
              <a:lnSpc>
                <a:spcPct val="150000"/>
              </a:lnSpc>
              <a:spcBef>
                <a:spcPts val="600"/>
              </a:spcBef>
              <a:buFont typeface="Wingdings" panose="05000000000000000000" pitchFamily="2" charset="2"/>
              <a:buChar char="§"/>
              <a:defRPr sz="2000"/>
            </a:lvl4pPr>
          </a:lstStyle>
          <a:p>
            <a:pPr lvl="0"/>
            <a:r>
              <a:rPr lang="fr-FR" dirty="0" smtClean="0"/>
              <a:t>Cliquez pour modifier les styles du texte du masque</a:t>
            </a:r>
          </a:p>
          <a:p>
            <a:pPr lvl="2"/>
            <a:r>
              <a:rPr lang="fr-FR" dirty="0" smtClean="0"/>
              <a:t>Deuxième niveau</a:t>
            </a:r>
          </a:p>
          <a:p>
            <a:pPr lvl="3"/>
            <a:r>
              <a:rPr lang="fr-FR" dirty="0" smtClean="0"/>
              <a:t>Troisième niveau</a:t>
            </a:r>
          </a:p>
        </p:txBody>
      </p:sp>
      <p:sp>
        <p:nvSpPr>
          <p:cNvPr id="5" name="Espace réservé du numéro de diapositive 5"/>
          <p:cNvSpPr>
            <a:spLocks noGrp="1"/>
          </p:cNvSpPr>
          <p:nvPr>
            <p:ph type="sldNum" sz="quarter" idx="4"/>
          </p:nvPr>
        </p:nvSpPr>
        <p:spPr>
          <a:xfrm>
            <a:off x="10664056" y="6375897"/>
            <a:ext cx="760536" cy="365125"/>
          </a:xfrm>
          <a:prstGeom prst="rect">
            <a:avLst/>
          </a:prstGeom>
        </p:spPr>
        <p:txBody>
          <a:bodyPr vert="horz" lIns="91440" tIns="45720" rIns="91440" bIns="45720" rtlCol="0" anchor="ctr"/>
          <a:lstStyle>
            <a:lvl1pPr algn="ctr">
              <a:defRPr sz="900">
                <a:solidFill>
                  <a:schemeClr val="bg1">
                    <a:lumMod val="50000"/>
                  </a:schemeClr>
                </a:solidFill>
              </a:defRPr>
            </a:lvl1pPr>
          </a:lstStyle>
          <a:p>
            <a:fld id="{0E465282-C79B-4ED5-A145-AC9BCBC76765}" type="slidenum">
              <a:rPr lang="fr-FR" smtClean="0"/>
              <a:pPr/>
              <a:t>‹N°›</a:t>
            </a:fld>
            <a:endParaRPr lang="fr-FR" dirty="0"/>
          </a:p>
        </p:txBody>
      </p:sp>
      <p:sp>
        <p:nvSpPr>
          <p:cNvPr id="6" name="Espace réservé de la date 4"/>
          <p:cNvSpPr>
            <a:spLocks noGrp="1"/>
          </p:cNvSpPr>
          <p:nvPr>
            <p:ph type="dt" sz="half" idx="2"/>
          </p:nvPr>
        </p:nvSpPr>
        <p:spPr>
          <a:xfrm>
            <a:off x="9380733" y="6359301"/>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spTree>
    <p:extLst>
      <p:ext uri="{BB962C8B-B14F-4D97-AF65-F5344CB8AC3E}">
        <p14:creationId xmlns:p14="http://schemas.microsoft.com/office/powerpoint/2010/main" val="730113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 FIN DE DOCUMENT">
    <p:spTree>
      <p:nvGrpSpPr>
        <p:cNvPr id="1" name=""/>
        <p:cNvGrpSpPr/>
        <p:nvPr/>
      </p:nvGrpSpPr>
      <p:grpSpPr>
        <a:xfrm>
          <a:off x="0" y="0"/>
          <a:ext cx="0" cy="0"/>
          <a:chOff x="0" y="0"/>
          <a:chExt cx="0" cy="0"/>
        </a:xfrm>
      </p:grpSpPr>
      <p:pic>
        <p:nvPicPr>
          <p:cNvPr id="5" name="Picture 2" descr="D:\Numericable\Argumentaire\poly-droit.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15966320">
            <a:off x="2059232" y="2648833"/>
            <a:ext cx="1976760" cy="7034676"/>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370582" flipV="1">
            <a:off x="2829662" y="2381260"/>
            <a:ext cx="6540352" cy="2524424"/>
          </a:xfrm>
          <a:prstGeom prst="rect">
            <a:avLst/>
          </a:prstGeom>
        </p:spPr>
      </p:pic>
      <p:sp>
        <p:nvSpPr>
          <p:cNvPr id="6" name="Espace réservé du numéro de diapositive 5"/>
          <p:cNvSpPr>
            <a:spLocks noGrp="1"/>
          </p:cNvSpPr>
          <p:nvPr>
            <p:ph type="sldNum" sz="quarter" idx="4"/>
          </p:nvPr>
        </p:nvSpPr>
        <p:spPr>
          <a:xfrm>
            <a:off x="10664056" y="6375897"/>
            <a:ext cx="760536" cy="365125"/>
          </a:xfrm>
          <a:prstGeom prst="rect">
            <a:avLst/>
          </a:prstGeom>
        </p:spPr>
        <p:txBody>
          <a:bodyPr vert="horz" lIns="91440" tIns="45720" rIns="91440" bIns="45720" rtlCol="0" anchor="ctr"/>
          <a:lstStyle>
            <a:lvl1pPr algn="ctr">
              <a:defRPr sz="900">
                <a:solidFill>
                  <a:schemeClr val="bg1">
                    <a:lumMod val="50000"/>
                  </a:schemeClr>
                </a:solidFill>
              </a:defRPr>
            </a:lvl1pPr>
          </a:lstStyle>
          <a:p>
            <a:fld id="{0E465282-C79B-4ED5-A145-AC9BCBC76765}" type="slidenum">
              <a:rPr lang="fr-FR" smtClean="0"/>
              <a:pPr/>
              <a:t>‹N°›</a:t>
            </a:fld>
            <a:endParaRPr lang="fr-FR" dirty="0"/>
          </a:p>
        </p:txBody>
      </p:sp>
      <p:sp>
        <p:nvSpPr>
          <p:cNvPr id="7" name="Espace réservé de la date 4"/>
          <p:cNvSpPr>
            <a:spLocks noGrp="1"/>
          </p:cNvSpPr>
          <p:nvPr>
            <p:ph type="dt" sz="half" idx="2"/>
          </p:nvPr>
        </p:nvSpPr>
        <p:spPr>
          <a:xfrm>
            <a:off x="9380733" y="6359301"/>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pic>
        <p:nvPicPr>
          <p:cNvPr id="10" name="Picture 3"/>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14563" b="24402"/>
          <a:stretch/>
        </p:blipFill>
        <p:spPr bwMode="auto">
          <a:xfrm rot="10800000">
            <a:off x="0" y="980727"/>
            <a:ext cx="10416480" cy="5184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820168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4165600" y="6550025"/>
            <a:ext cx="3860800" cy="171450"/>
          </a:xfrm>
          <a:prstGeom prst="rect">
            <a:avLst/>
          </a:prstGeom>
          <a:ln/>
        </p:spPr>
        <p:txBody>
          <a:bodyPr/>
          <a:lstStyle>
            <a:lvl1pPr>
              <a:defRPr/>
            </a:lvl1pPr>
          </a:lstStyle>
          <a:p>
            <a:pPr>
              <a:defRPr/>
            </a:pPr>
            <a:endParaRPr lang="fr-FR"/>
          </a:p>
        </p:txBody>
      </p:sp>
    </p:spTree>
    <p:extLst>
      <p:ext uri="{BB962C8B-B14F-4D97-AF65-F5344CB8AC3E}">
        <p14:creationId xmlns:p14="http://schemas.microsoft.com/office/powerpoint/2010/main" val="1117045263"/>
      </p:ext>
    </p:extLst>
  </p:cSld>
  <p:clrMapOvr>
    <a:masterClrMapping/>
  </p:clrMapOvr>
  <p:transition>
    <p:pull dir="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p:cNvSpPr/>
          <p:nvPr userDrawn="1"/>
        </p:nvSpPr>
        <p:spPr>
          <a:xfrm>
            <a:off x="0" y="6165304"/>
            <a:ext cx="12192000" cy="6926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D:\Numericable\Argumentaire\poly-droit.pn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0692394" y="1460929"/>
            <a:ext cx="1524286" cy="5424455"/>
          </a:xfrm>
          <a:prstGeom prst="rect">
            <a:avLst/>
          </a:prstGeom>
          <a:noFill/>
          <a:extLst>
            <a:ext uri="{909E8E84-426E-40DD-AFC4-6F175D3DCCD1}">
              <a14:hiddenFill xmlns:a14="http://schemas.microsoft.com/office/drawing/2010/main">
                <a:solidFill>
                  <a:srgbClr val="FFFFFF"/>
                </a:solidFill>
              </a14:hiddenFill>
            </a:ext>
          </a:extLst>
        </p:spPr>
      </p:pic>
      <p:sp>
        <p:nvSpPr>
          <p:cNvPr id="2" name="Espace réservé du titre 1"/>
          <p:cNvSpPr>
            <a:spLocks noGrp="1"/>
          </p:cNvSpPr>
          <p:nvPr>
            <p:ph type="title"/>
          </p:nvPr>
        </p:nvSpPr>
        <p:spPr>
          <a:xfrm>
            <a:off x="335360" y="260648"/>
            <a:ext cx="11521280" cy="866254"/>
          </a:xfrm>
          <a:prstGeom prst="rect">
            <a:avLst/>
          </a:prstGeom>
        </p:spPr>
        <p:txBody>
          <a:bodyPr vert="horz" lIns="91440" tIns="45720" rIns="91440" bIns="45720" rtlCol="0" anchor="t">
            <a:no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335360" y="1268761"/>
            <a:ext cx="11521280" cy="4824536"/>
          </a:xfrm>
          <a:prstGeom prst="rect">
            <a:avLst/>
          </a:prstGeom>
        </p:spPr>
        <p:txBody>
          <a:bodyPr vert="horz" lIns="91440" tIns="45720" rIns="91440" bIns="45720" rtlCol="0">
            <a:no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endParaRPr lang="fr-FR" dirty="0" smtClean="0"/>
          </a:p>
        </p:txBody>
      </p:sp>
      <p:cxnSp>
        <p:nvCxnSpPr>
          <p:cNvPr id="21" name="Connecteur droit 20"/>
          <p:cNvCxnSpPr/>
          <p:nvPr userDrawn="1"/>
        </p:nvCxnSpPr>
        <p:spPr>
          <a:xfrm>
            <a:off x="10577232" y="6432327"/>
            <a:ext cx="0" cy="19764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 name="Espace réservé de la date 4"/>
          <p:cNvSpPr>
            <a:spLocks noGrp="1"/>
          </p:cNvSpPr>
          <p:nvPr>
            <p:ph type="dt" sz="half" idx="2"/>
          </p:nvPr>
        </p:nvSpPr>
        <p:spPr>
          <a:xfrm>
            <a:off x="9380733" y="6359301"/>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sp>
        <p:nvSpPr>
          <p:cNvPr id="6" name="Espace réservé du numéro de diapositive 5"/>
          <p:cNvSpPr>
            <a:spLocks noGrp="1"/>
          </p:cNvSpPr>
          <p:nvPr>
            <p:ph type="sldNum" sz="quarter" idx="4"/>
          </p:nvPr>
        </p:nvSpPr>
        <p:spPr>
          <a:xfrm>
            <a:off x="10632504" y="6358955"/>
            <a:ext cx="760536"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fld id="{0E465282-C79B-4ED5-A145-AC9BCBC76765}" type="slidenum">
              <a:rPr lang="fr-FR" smtClean="0"/>
              <a:pPr/>
              <a:t>‹N°›</a:t>
            </a:fld>
            <a:endParaRPr lang="fr-FR" dirty="0"/>
          </a:p>
        </p:txBody>
      </p:sp>
      <p:cxnSp>
        <p:nvCxnSpPr>
          <p:cNvPr id="14" name="Connecteur droit 13"/>
          <p:cNvCxnSpPr/>
          <p:nvPr userDrawn="1"/>
        </p:nvCxnSpPr>
        <p:spPr>
          <a:xfrm>
            <a:off x="3215680" y="6165304"/>
            <a:ext cx="0" cy="6926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2" descr="P:\Développement RH\RELATIONS ECOLES ALTERNANCE\Communication RH\SFR_Workin_EXE_2014_CMJN.jp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522026" y="6221137"/>
            <a:ext cx="1901566" cy="592239"/>
          </a:xfrm>
          <a:prstGeom prst="rect">
            <a:avLst/>
          </a:prstGeom>
          <a:noFill/>
          <a:extLst>
            <a:ext uri="{909E8E84-426E-40DD-AFC4-6F175D3DCCD1}">
              <a14:hiddenFill xmlns:a14="http://schemas.microsoft.com/office/drawing/2010/main">
                <a:solidFill>
                  <a:srgbClr val="FFFFFF"/>
                </a:solidFill>
              </a14:hiddenFill>
            </a:ext>
          </a:extLst>
        </p:spPr>
      </p:pic>
      <p:sp>
        <p:nvSpPr>
          <p:cNvPr id="11" name="Espace réservé de la date 4"/>
          <p:cNvSpPr txBox="1">
            <a:spLocks/>
          </p:cNvSpPr>
          <p:nvPr userDrawn="1"/>
        </p:nvSpPr>
        <p:spPr>
          <a:xfrm>
            <a:off x="5159896" y="6359301"/>
            <a:ext cx="2232248" cy="365125"/>
          </a:xfrm>
          <a:prstGeom prst="rect">
            <a:avLst/>
          </a:prstGeom>
        </p:spPr>
        <p:txBody>
          <a:bodyPr vert="horz" lIns="91440" tIns="45720" rIns="91440" bIns="45720" rtlCol="0" anchor="ctr"/>
          <a:lstStyle>
            <a:defPPr>
              <a:defRPr lang="fr-FR"/>
            </a:defPPr>
            <a:lvl1pPr marL="0" algn="ctr" defTabSz="914400" rtl="0" eaLnBrk="1" latinLnBrk="0" hangingPunct="1">
              <a:defRPr sz="900" b="0"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smtClean="0"/>
              <a:t>Introduction au </a:t>
            </a:r>
            <a:r>
              <a:rPr lang="fr-FR" dirty="0" err="1" smtClean="0"/>
              <a:t>Big</a:t>
            </a:r>
            <a:r>
              <a:rPr lang="fr-FR" baseline="0" dirty="0" smtClean="0"/>
              <a:t> Data</a:t>
            </a:r>
            <a:endParaRPr lang="fr-FR" dirty="0"/>
          </a:p>
        </p:txBody>
      </p:sp>
    </p:spTree>
    <p:extLst>
      <p:ext uri="{BB962C8B-B14F-4D97-AF65-F5344CB8AC3E}">
        <p14:creationId xmlns:p14="http://schemas.microsoft.com/office/powerpoint/2010/main" val="2394443741"/>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81" r:id="rId3"/>
    <p:sldLayoutId id="2147483674" r:id="rId4"/>
    <p:sldLayoutId id="2147483680" r:id="rId5"/>
    <p:sldLayoutId id="2147483682" r:id="rId6"/>
  </p:sldLayoutIdLst>
  <p:timing>
    <p:tnLst>
      <p:par>
        <p:cTn id="1" dur="indefinite" restart="never" nodeType="tmRoot"/>
      </p:par>
    </p:tnLst>
  </p:timing>
  <p:hf hdr="0"/>
  <p:txStyles>
    <p:title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p:titleStyle>
    <p:bodyStyle>
      <a:lvl1pPr marL="92075" indent="-92075" algn="l" defTabSz="914400" rtl="0" eaLnBrk="1" latinLnBrk="0" hangingPunct="1">
        <a:lnSpc>
          <a:spcPct val="92000"/>
        </a:lnSpc>
        <a:spcBef>
          <a:spcPts val="12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srogers.cartodb.com/"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png"/><Relationship Id="rId3" Type="http://schemas.openxmlformats.org/officeDocument/2006/relationships/image" Target="../media/image22.png"/><Relationship Id="rId21" Type="http://schemas.microsoft.com/office/2007/relationships/hdphoto" Target="../media/hdphoto5.wdp"/><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image" Target="../media/image21.jp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g"/><Relationship Id="rId10" Type="http://schemas.openxmlformats.org/officeDocument/2006/relationships/image" Target="../media/image29.jp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gif"/><Relationship Id="rId3" Type="http://schemas.openxmlformats.org/officeDocument/2006/relationships/image" Target="../media/image40.pn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jpeg"/><Relationship Id="rId4" Type="http://schemas.openxmlformats.org/officeDocument/2006/relationships/image" Target="../media/image22.png"/><Relationship Id="rId9" Type="http://schemas.openxmlformats.org/officeDocument/2006/relationships/image" Target="../media/image45.jpg"/><Relationship Id="rId14" Type="http://schemas.openxmlformats.org/officeDocument/2006/relationships/image" Target="../media/image50.png"/></Relationships>
</file>

<file path=ppt/slides/_rels/slide38.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 Id="rId4" Type="http://schemas.microsoft.com/office/2007/relationships/hdphoto" Target="../media/hdphoto4.wd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27.jpg"/><Relationship Id="rId13" Type="http://schemas.openxmlformats.org/officeDocument/2006/relationships/image" Target="../media/image32.jpg"/><Relationship Id="rId18" Type="http://schemas.openxmlformats.org/officeDocument/2006/relationships/image" Target="../media/image37.png"/><Relationship Id="rId3" Type="http://schemas.openxmlformats.org/officeDocument/2006/relationships/image" Target="../media/image22.png"/><Relationship Id="rId21" Type="http://schemas.microsoft.com/office/2007/relationships/hdphoto" Target="../media/hdphoto5.wdp"/><Relationship Id="rId7" Type="http://schemas.openxmlformats.org/officeDocument/2006/relationships/image" Target="../media/image26.jpg"/><Relationship Id="rId12" Type="http://schemas.openxmlformats.org/officeDocument/2006/relationships/image" Target="../media/image31.jpg"/><Relationship Id="rId17" Type="http://schemas.openxmlformats.org/officeDocument/2006/relationships/image" Target="../media/image36.png"/><Relationship Id="rId2" Type="http://schemas.openxmlformats.org/officeDocument/2006/relationships/image" Target="../media/image21.jpg"/><Relationship Id="rId16" Type="http://schemas.openxmlformats.org/officeDocument/2006/relationships/image" Target="../media/image35.png"/><Relationship Id="rId20"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image" Target="../media/image25.jp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jpg"/><Relationship Id="rId10" Type="http://schemas.openxmlformats.org/officeDocument/2006/relationships/image" Target="../media/image29.jp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9.jpeg"/><Relationship Id="rId7"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gif"/><Relationship Id="rId7" Type="http://schemas.openxmlformats.org/officeDocument/2006/relationships/image" Target="../media/image70.png"/><Relationship Id="rId2" Type="http://schemas.openxmlformats.org/officeDocument/2006/relationships/image" Target="../media/image65.gif"/><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gif"/><Relationship Id="rId4" Type="http://schemas.openxmlformats.org/officeDocument/2006/relationships/image" Target="../media/image67.jpeg"/><Relationship Id="rId9"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4.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4.wdp"/></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7" Type="http://schemas.openxmlformats.org/officeDocument/2006/relationships/image" Target="../media/image85.jpeg"/><Relationship Id="rId12" Type="http://schemas.openxmlformats.org/officeDocument/2006/relationships/image" Target="../media/image90.jpeg"/><Relationship Id="rId17" Type="http://schemas.openxmlformats.org/officeDocument/2006/relationships/image" Target="../media/image95.jpeg"/><Relationship Id="rId2" Type="http://schemas.openxmlformats.org/officeDocument/2006/relationships/image" Target="../media/image80.png"/><Relationship Id="rId16" Type="http://schemas.openxmlformats.org/officeDocument/2006/relationships/image" Target="../media/image94.png"/><Relationship Id="rId1" Type="http://schemas.openxmlformats.org/officeDocument/2006/relationships/slideLayout" Target="../slideLayouts/slideLayout4.xml"/><Relationship Id="rId6" Type="http://schemas.openxmlformats.org/officeDocument/2006/relationships/image" Target="../media/image84.png"/><Relationship Id="rId11" Type="http://schemas.openxmlformats.org/officeDocument/2006/relationships/image" Target="../media/image89.jpeg"/><Relationship Id="rId5" Type="http://schemas.openxmlformats.org/officeDocument/2006/relationships/image" Target="../media/image83.png"/><Relationship Id="rId15" Type="http://schemas.openxmlformats.org/officeDocument/2006/relationships/image" Target="../media/image93.jpeg"/><Relationship Id="rId10" Type="http://schemas.openxmlformats.org/officeDocument/2006/relationships/image" Target="../media/image88.jpeg"/><Relationship Id="rId4" Type="http://schemas.openxmlformats.org/officeDocument/2006/relationships/image" Target="../media/image82.png"/><Relationship Id="rId9" Type="http://schemas.openxmlformats.org/officeDocument/2006/relationships/image" Target="../media/image87.jpeg"/><Relationship Id="rId14" Type="http://schemas.openxmlformats.org/officeDocument/2006/relationships/image" Target="../media/image92.png"/></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8" Type="http://schemas.openxmlformats.org/officeDocument/2006/relationships/hyperlink" Target="http://blog.globalknowledge.com/wp-content/uploads/2012/11/cloudera_logo_color+tag.png" TargetMode="External"/><Relationship Id="rId3" Type="http://schemas.openxmlformats.org/officeDocument/2006/relationships/image" Target="../media/image99.wmf"/><Relationship Id="rId7" Type="http://schemas.openxmlformats.org/officeDocument/2006/relationships/image" Target="../media/image101.png"/><Relationship Id="rId2" Type="http://schemas.openxmlformats.org/officeDocument/2006/relationships/image" Target="../media/image98.wmf"/><Relationship Id="rId1" Type="http://schemas.openxmlformats.org/officeDocument/2006/relationships/slideLayout" Target="../slideLayouts/slideLayout2.xml"/><Relationship Id="rId6" Type="http://schemas.openxmlformats.org/officeDocument/2006/relationships/hyperlink" Target="//upload.wikimedia.org/wikipedia/commons/0/0e/Hadoop_logo.svg" TargetMode="External"/><Relationship Id="rId5" Type="http://schemas.openxmlformats.org/officeDocument/2006/relationships/image" Target="../media/image100.png"/><Relationship Id="rId4" Type="http://schemas.openxmlformats.org/officeDocument/2006/relationships/hyperlink" Target="http://www.pngfactory.net/png/7118/budy-msn" TargetMode="External"/><Relationship Id="rId9"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4" Type="http://schemas.microsoft.com/office/2007/relationships/hdphoto" Target="../media/hdphoto4.wd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hyperlink" Target="http://www.journaldunet.com/solutions/analytics/big-data/"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5"/>
          <p:cNvSpPr>
            <a:spLocks noGrp="1"/>
          </p:cNvSpPr>
          <p:nvPr>
            <p:ph type="ctrTitle"/>
          </p:nvPr>
        </p:nvSpPr>
        <p:spPr>
          <a:xfrm>
            <a:off x="335360" y="2852936"/>
            <a:ext cx="9865096" cy="1944216"/>
          </a:xfrm>
        </p:spPr>
        <p:txBody>
          <a:bodyPr>
            <a:normAutofit/>
          </a:bodyPr>
          <a:lstStyle/>
          <a:p>
            <a:pPr algn="ctr">
              <a:lnSpc>
                <a:spcPct val="100000"/>
              </a:lnSpc>
            </a:pPr>
            <a:r>
              <a:rPr lang="fr-FR" altLang="fr-FR" sz="3200" dirty="0"/>
              <a:t>Introduction au </a:t>
            </a:r>
            <a:r>
              <a:rPr lang="fr-FR" altLang="fr-FR" sz="3200" dirty="0" err="1"/>
              <a:t>Big</a:t>
            </a:r>
            <a:r>
              <a:rPr lang="fr-FR" altLang="fr-FR" sz="3200" dirty="0"/>
              <a:t> DATA</a:t>
            </a:r>
            <a:br>
              <a:rPr lang="fr-FR" altLang="fr-FR" sz="3200" dirty="0"/>
            </a:br>
            <a:r>
              <a:rPr lang="fr-FR" altLang="fr-FR" sz="3200" dirty="0"/>
              <a:t>Enjeux et impacts</a:t>
            </a:r>
            <a:r>
              <a:rPr lang="fr-FR" sz="3200" dirty="0">
                <a:solidFill>
                  <a:srgbClr val="C00000"/>
                </a:solidFill>
                <a:latin typeface="Calibri" pitchFamily="34" charset="0"/>
                <a:cs typeface="Calibri" pitchFamily="34" charset="0"/>
              </a:rPr>
              <a:t/>
            </a:r>
            <a:br>
              <a:rPr lang="fr-FR" sz="3200" dirty="0">
                <a:solidFill>
                  <a:srgbClr val="C00000"/>
                </a:solidFill>
                <a:latin typeface="Calibri" pitchFamily="34" charset="0"/>
                <a:cs typeface="Calibri" pitchFamily="34" charset="0"/>
              </a:rPr>
            </a:br>
            <a:endParaRPr lang="fr-FR" sz="3100" cap="none" dirty="0">
              <a:latin typeface="+mn-lt"/>
            </a:endParaRPr>
          </a:p>
        </p:txBody>
      </p:sp>
      <p:pic>
        <p:nvPicPr>
          <p:cNvPr id="1026" name="Picture 2" descr="P:\Développement RH\RELATIONS ECOLES ALTERNANCE\Communication RH\SFR_Workin_EXE_2014_CMJ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368" y="620688"/>
            <a:ext cx="3168352" cy="986778"/>
          </a:xfrm>
          <a:prstGeom prst="rect">
            <a:avLst/>
          </a:prstGeom>
          <a:noFill/>
          <a:extLst>
            <a:ext uri="{909E8E84-426E-40DD-AFC4-6F175D3DCCD1}">
              <a14:hiddenFill xmlns:a14="http://schemas.microsoft.com/office/drawing/2010/main">
                <a:solidFill>
                  <a:srgbClr val="FFFFFF"/>
                </a:solidFill>
              </a14:hiddenFill>
            </a:ext>
          </a:extLst>
        </p:spPr>
      </p:pic>
      <p:pic>
        <p:nvPicPr>
          <p:cNvPr id="4" name="Espace réservé du contenu 3" descr="images.jpg"/>
          <p:cNvPicPr>
            <a:picLocks noChangeAspect="1"/>
          </p:cNvPicPr>
          <p:nvPr/>
        </p:nvPicPr>
        <p:blipFill>
          <a:blip r:embed="rId4">
            <a:duotone>
              <a:prstClr val="black"/>
              <a:srgbClr val="FF123F">
                <a:tint val="45000"/>
                <a:satMod val="400000"/>
              </a:srgb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7464152" y="5013176"/>
            <a:ext cx="2400928" cy="10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52717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double PROBLEMATIQUE du </a:t>
            </a:r>
            <a:r>
              <a:rPr lang="fr-FR" dirty="0" err="1" smtClean="0"/>
              <a:t>big</a:t>
            </a:r>
            <a:r>
              <a:rPr lang="fr-FR" dirty="0" smtClean="0"/>
              <a:t> data</a:t>
            </a:r>
            <a:endParaRPr lang="fr-FR" dirty="0"/>
          </a:p>
        </p:txBody>
      </p:sp>
      <p:sp>
        <p:nvSpPr>
          <p:cNvPr id="3" name="Espace réservé du contenu 2"/>
          <p:cNvSpPr>
            <a:spLocks noGrp="1"/>
          </p:cNvSpPr>
          <p:nvPr>
            <p:ph idx="1"/>
          </p:nvPr>
        </p:nvSpPr>
        <p:spPr/>
        <p:txBody>
          <a:bodyPr/>
          <a:lstStyle/>
          <a:p>
            <a:pPr lvl="2"/>
            <a:r>
              <a:rPr lang="fr-FR" u="sng" dirty="0" smtClean="0"/>
              <a:t>Aspect Quantitatif</a:t>
            </a:r>
          </a:p>
          <a:p>
            <a:pPr lvl="3"/>
            <a:r>
              <a:rPr lang="fr-FR" dirty="0"/>
              <a:t> </a:t>
            </a:r>
            <a:r>
              <a:rPr lang="fr-FR" dirty="0" smtClean="0"/>
              <a:t>Volumétrie </a:t>
            </a:r>
          </a:p>
          <a:p>
            <a:pPr marL="1949450" lvl="4" indent="0">
              <a:spcBef>
                <a:spcPts val="0"/>
              </a:spcBef>
              <a:buNone/>
            </a:pPr>
            <a:r>
              <a:rPr lang="fr-FR" sz="1800" dirty="0"/>
              <a:t>En 2003 on a produit 5 </a:t>
            </a:r>
            <a:r>
              <a:rPr lang="fr-FR" sz="1800" dirty="0" err="1"/>
              <a:t>exabytes</a:t>
            </a:r>
            <a:r>
              <a:rPr lang="fr-FR" sz="1800" dirty="0"/>
              <a:t> de données</a:t>
            </a:r>
          </a:p>
          <a:p>
            <a:pPr marL="1949450" lvl="4" indent="0">
              <a:spcBef>
                <a:spcPts val="0"/>
              </a:spcBef>
              <a:buNone/>
            </a:pPr>
            <a:r>
              <a:rPr lang="fr-FR" sz="1800" dirty="0"/>
              <a:t>En 2011 il a fallu 2 jours pour produire 5 </a:t>
            </a:r>
            <a:r>
              <a:rPr lang="fr-FR" sz="1800" dirty="0" err="1"/>
              <a:t>exabytes</a:t>
            </a:r>
            <a:endParaRPr lang="fr-FR" sz="1800" dirty="0"/>
          </a:p>
          <a:p>
            <a:pPr marL="1949450" lvl="4" indent="0">
              <a:spcBef>
                <a:spcPts val="0"/>
              </a:spcBef>
              <a:buNone/>
            </a:pPr>
            <a:r>
              <a:rPr lang="fr-FR" sz="1800" dirty="0"/>
              <a:t>En 2015, il faut 1O minutes pour produire 5 </a:t>
            </a:r>
            <a:r>
              <a:rPr lang="fr-FR" sz="1800" dirty="0" err="1"/>
              <a:t>exabytes</a:t>
            </a:r>
            <a:endParaRPr lang="fr-FR" sz="1800" dirty="0"/>
          </a:p>
          <a:p>
            <a:pPr marL="1949450" lvl="4" indent="0">
              <a:spcBef>
                <a:spcPts val="0"/>
              </a:spcBef>
              <a:buNone/>
            </a:pPr>
            <a:r>
              <a:rPr lang="fr-FR" sz="1800" dirty="0" smtClean="0"/>
              <a:t>Nombre d’étoiles visibles dans l’univers : </a:t>
            </a:r>
            <a:r>
              <a:rPr lang="fr-FR" sz="1800" b="1" dirty="0" smtClean="0"/>
              <a:t>10</a:t>
            </a:r>
            <a:r>
              <a:rPr lang="fr-FR" sz="1800" b="1" baseline="30000" dirty="0" smtClean="0"/>
              <a:t>22</a:t>
            </a:r>
            <a:endParaRPr lang="fr-FR" sz="1800" b="1" baseline="30000" dirty="0"/>
          </a:p>
          <a:p>
            <a:pPr marL="1949450" lvl="4" indent="0">
              <a:spcBef>
                <a:spcPts val="0"/>
              </a:spcBef>
              <a:buNone/>
            </a:pPr>
            <a:r>
              <a:rPr lang="fr-FR" sz="1800" dirty="0" smtClean="0"/>
              <a:t>Quantité de données produites en 2011 : </a:t>
            </a:r>
            <a:r>
              <a:rPr lang="fr-FR" sz="1800" b="1" dirty="0" smtClean="0"/>
              <a:t>1,8 </a:t>
            </a:r>
            <a:r>
              <a:rPr lang="fr-FR" sz="1800" b="1" dirty="0" err="1" smtClean="0"/>
              <a:t>ZettaOctets</a:t>
            </a:r>
            <a:r>
              <a:rPr lang="fr-FR" sz="1800" b="1" dirty="0" smtClean="0"/>
              <a:t> </a:t>
            </a:r>
            <a:r>
              <a:rPr lang="fr-FR" sz="1800" dirty="0" smtClean="0"/>
              <a:t>(</a:t>
            </a:r>
            <a:r>
              <a:rPr lang="fr-FR" sz="1800" dirty="0"/>
              <a:t>10</a:t>
            </a:r>
            <a:r>
              <a:rPr lang="fr-FR" sz="1800" baseline="30000" dirty="0"/>
              <a:t>21</a:t>
            </a:r>
            <a:r>
              <a:rPr lang="fr-FR" sz="1800" dirty="0"/>
              <a:t> </a:t>
            </a:r>
            <a:r>
              <a:rPr lang="fr-FR" sz="1800" dirty="0" smtClean="0"/>
              <a:t>Octets)</a:t>
            </a:r>
          </a:p>
          <a:p>
            <a:pPr lvl="3"/>
            <a:r>
              <a:rPr lang="fr-FR" dirty="0" smtClean="0"/>
              <a:t> Vitesse d’arrivée des données</a:t>
            </a:r>
          </a:p>
          <a:p>
            <a:pPr lvl="3"/>
            <a:r>
              <a:rPr lang="fr-FR" dirty="0"/>
              <a:t> </a:t>
            </a:r>
            <a:r>
              <a:rPr lang="fr-FR" dirty="0" smtClean="0"/>
              <a:t>Multiplicité des types de données</a:t>
            </a:r>
          </a:p>
          <a:p>
            <a:pPr lvl="2"/>
            <a:r>
              <a:rPr lang="fr-FR" u="sng" dirty="0" smtClean="0"/>
              <a:t>Aspect algorithmique</a:t>
            </a:r>
          </a:p>
          <a:p>
            <a:pPr lvl="3"/>
            <a:r>
              <a:rPr lang="fr-FR" dirty="0"/>
              <a:t> </a:t>
            </a:r>
            <a:r>
              <a:rPr lang="fr-FR" dirty="0" smtClean="0"/>
              <a:t>Comment traiter cette masse de données pour en </a:t>
            </a:r>
            <a:r>
              <a:rPr lang="fr-FR" dirty="0"/>
              <a:t> </a:t>
            </a:r>
            <a:r>
              <a:rPr lang="fr-FR" dirty="0" smtClean="0"/>
              <a:t>retirer des </a:t>
            </a:r>
            <a:r>
              <a:rPr lang="fr-FR" dirty="0"/>
              <a:t>informations de valeur</a:t>
            </a:r>
            <a:r>
              <a:rPr lang="fr-FR" dirty="0" smtClean="0"/>
              <a:t>?</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a:t>
            </a:fld>
            <a:endParaRPr lang="fr-FR" dirty="0"/>
          </a:p>
        </p:txBody>
      </p:sp>
      <p:sp>
        <p:nvSpPr>
          <p:cNvPr id="5" name="Espace réservé de la date 4"/>
          <p:cNvSpPr>
            <a:spLocks noGrp="1"/>
          </p:cNvSpPr>
          <p:nvPr>
            <p:ph type="dt" sz="half" idx="2"/>
          </p:nvPr>
        </p:nvSpPr>
        <p:spPr/>
        <p:txBody>
          <a:bodyPr/>
          <a:lstStyle/>
          <a:p>
            <a:r>
              <a:rPr lang="fr-FR" dirty="0" smtClean="0"/>
              <a:t>JUIN 2015</a:t>
            </a:r>
            <a:endParaRPr lang="fr-FR" dirty="0"/>
          </a:p>
        </p:txBody>
      </p:sp>
      <p:grpSp>
        <p:nvGrpSpPr>
          <p:cNvPr id="10" name="Groupe 9"/>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6" name="ZoneTexte 5"/>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pic>
        <p:nvPicPr>
          <p:cNvPr id="11" name="Image 10"/>
          <p:cNvPicPr>
            <a:picLocks noChangeAspect="1"/>
          </p:cNvPicPr>
          <p:nvPr/>
        </p:nvPicPr>
        <p:blipFill rotWithShape="1">
          <a:blip r:embed="rId2"/>
          <a:srcRect l="3568" b="8196"/>
          <a:stretch/>
        </p:blipFill>
        <p:spPr>
          <a:xfrm>
            <a:off x="8400256" y="276703"/>
            <a:ext cx="3036198" cy="2216194"/>
          </a:xfrm>
          <a:prstGeom prst="rect">
            <a:avLst/>
          </a:prstGeom>
        </p:spPr>
      </p:pic>
    </p:spTree>
    <p:extLst>
      <p:ext uri="{BB962C8B-B14F-4D97-AF65-F5344CB8AC3E}">
        <p14:creationId xmlns:p14="http://schemas.microsoft.com/office/powerpoint/2010/main" val="21236563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dirty="0" smtClean="0"/>
              <a:t> </a:t>
            </a:r>
            <a:r>
              <a:rPr lang="fr-FR" dirty="0"/>
              <a:t> </a:t>
            </a:r>
            <a:r>
              <a:rPr lang="fr-FR" b="1" dirty="0" err="1"/>
              <a:t>OpenData</a:t>
            </a:r>
            <a:r>
              <a:rPr lang="fr-FR" b="1" dirty="0"/>
              <a:t> </a:t>
            </a:r>
            <a:r>
              <a:rPr lang="fr-FR" dirty="0"/>
              <a:t>: Si le mouvement données ouvertes / </a:t>
            </a:r>
            <a:r>
              <a:rPr lang="fr-FR" dirty="0" err="1"/>
              <a:t>OpenData</a:t>
            </a:r>
            <a:r>
              <a:rPr lang="fr-FR" dirty="0"/>
              <a:t> n'est pas directement lié au </a:t>
            </a:r>
            <a:r>
              <a:rPr lang="fr-FR" dirty="0" err="1"/>
              <a:t>Big</a:t>
            </a:r>
            <a:r>
              <a:rPr lang="fr-FR" dirty="0"/>
              <a:t> Data, ce dernier tire très directement profit des données publiques pour enrichir les données issues des capteurs ou les données clients avec les informations librement accessibles sur le </a:t>
            </a:r>
            <a:r>
              <a:rPr lang="fr-FR" dirty="0" smtClean="0"/>
              <a:t>Web.</a:t>
            </a:r>
          </a:p>
          <a:p>
            <a:r>
              <a:rPr lang="fr-FR" b="1" dirty="0"/>
              <a:t> </a:t>
            </a:r>
            <a:r>
              <a:rPr lang="fr-FR" b="1" dirty="0" err="1" smtClean="0"/>
              <a:t>Pig</a:t>
            </a:r>
            <a:r>
              <a:rPr lang="fr-FR" b="1" dirty="0" smtClean="0"/>
              <a:t> </a:t>
            </a:r>
            <a:r>
              <a:rPr lang="fr-FR" dirty="0"/>
              <a:t>: Langage de </a:t>
            </a:r>
            <a:r>
              <a:rPr lang="fr-FR" dirty="0" err="1"/>
              <a:t>scripting</a:t>
            </a:r>
            <a:r>
              <a:rPr lang="fr-FR" dirty="0"/>
              <a:t> de la plateforme </a:t>
            </a:r>
            <a:r>
              <a:rPr lang="fr-FR" dirty="0" err="1" smtClean="0"/>
              <a:t>Hadoop</a:t>
            </a:r>
            <a:r>
              <a:rPr lang="fr-FR" dirty="0" smtClean="0"/>
              <a:t>.</a:t>
            </a:r>
          </a:p>
          <a:p>
            <a:r>
              <a:rPr lang="fr-FR" b="1" dirty="0" smtClean="0"/>
              <a:t>Prédictif </a:t>
            </a:r>
            <a:r>
              <a:rPr lang="fr-FR" dirty="0"/>
              <a:t>: Les algorithmes prédictifs constituent une application directe des techniques de Machine Learning dans le </a:t>
            </a:r>
            <a:r>
              <a:rPr lang="fr-FR" dirty="0" err="1"/>
              <a:t>Big</a:t>
            </a:r>
            <a:r>
              <a:rPr lang="fr-FR" dirty="0"/>
              <a:t> Data. A partir d'un historique d'achats, de sessions de navigation sur un site internet, ces algorithmes vont prédirent quels seront les prochains besoins d'un consommateur. A partir de l'analyse des vibrations d'un moteur, un algorithme prédictif va diagnostiquer une panne avant qu'elle ne survienne.</a:t>
            </a:r>
            <a:br>
              <a:rPr lang="fr-FR" dirty="0"/>
            </a:br>
            <a:r>
              <a:rPr lang="fr-FR" b="1" dirty="0"/>
              <a:t/>
            </a:r>
            <a:br>
              <a:rPr lang="fr-FR" b="1" dirty="0"/>
            </a:br>
            <a:r>
              <a:rPr lang="fr-FR" b="1" dirty="0"/>
              <a:t> </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100</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253829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b="1" dirty="0"/>
              <a:t>Qualité des données</a:t>
            </a:r>
            <a:r>
              <a:rPr lang="fr-FR" dirty="0"/>
              <a:t> : C'est l'un des problèmes clés du </a:t>
            </a:r>
            <a:r>
              <a:rPr lang="fr-FR" dirty="0" err="1"/>
              <a:t>Big</a:t>
            </a:r>
            <a:r>
              <a:rPr lang="fr-FR" dirty="0"/>
              <a:t> Data : pour que les algorithmes fonctionnent correctement, ils doivent pouvoir s'appuyer sur des données fiables et cohérentes. Cela impose un gros travail de nettoyage en amont pour ne pas faire ce qu'on appelle du "Machine Learning on </a:t>
            </a:r>
            <a:r>
              <a:rPr lang="fr-FR" dirty="0" err="1"/>
              <a:t>dirty</a:t>
            </a:r>
            <a:r>
              <a:rPr lang="fr-FR" dirty="0"/>
              <a:t> data</a:t>
            </a:r>
            <a:r>
              <a:rPr lang="fr-FR" dirty="0" smtClean="0"/>
              <a:t>".</a:t>
            </a:r>
          </a:p>
          <a:p>
            <a:r>
              <a:rPr lang="fr-FR" b="1" dirty="0" smtClean="0"/>
              <a:t>R </a:t>
            </a:r>
            <a:r>
              <a:rPr lang="fr-FR" dirty="0"/>
              <a:t>: Langage lié à l'analyse statistique, R s'impose de plus en plus comme le langage du </a:t>
            </a:r>
            <a:r>
              <a:rPr lang="fr-FR" dirty="0" err="1"/>
              <a:t>Big</a:t>
            </a:r>
            <a:r>
              <a:rPr lang="fr-FR" dirty="0"/>
              <a:t> Data. Projet open source, R bénéficie d'un fort soutien du secteur universitaire ainsi que de la société </a:t>
            </a:r>
            <a:r>
              <a:rPr lang="fr-FR" dirty="0" err="1"/>
              <a:t>Revolution</a:t>
            </a:r>
            <a:r>
              <a:rPr lang="fr-FR" dirty="0"/>
              <a:t> </a:t>
            </a:r>
            <a:r>
              <a:rPr lang="fr-FR" dirty="0" err="1"/>
              <a:t>Analytics</a:t>
            </a:r>
            <a:r>
              <a:rPr lang="fr-FR" dirty="0"/>
              <a:t>, rachetée par Microsoft en </a:t>
            </a:r>
            <a:r>
              <a:rPr lang="fr-FR" dirty="0" smtClean="0"/>
              <a:t>2015.</a:t>
            </a:r>
          </a:p>
          <a:p>
            <a:r>
              <a:rPr lang="fr-FR" b="1" dirty="0" smtClean="0"/>
              <a:t>Régression </a:t>
            </a:r>
            <a:r>
              <a:rPr lang="fr-FR" b="1" dirty="0"/>
              <a:t>logistique </a:t>
            </a:r>
            <a:r>
              <a:rPr lang="fr-FR" dirty="0"/>
              <a:t>: algorithme prédictif utilisé dans le </a:t>
            </a:r>
            <a:r>
              <a:rPr lang="fr-FR" dirty="0" err="1"/>
              <a:t>scoring</a:t>
            </a:r>
            <a:r>
              <a:rPr lang="fr-FR" dirty="0"/>
              <a:t> des clients.</a:t>
            </a:r>
            <a:br>
              <a:rPr lang="fr-FR" dirty="0"/>
            </a:br>
            <a:r>
              <a:rPr lang="fr-FR" dirty="0"/>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101</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42355970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dirty="0" smtClean="0"/>
              <a:t> </a:t>
            </a:r>
            <a:r>
              <a:rPr lang="fr-FR" b="1" dirty="0"/>
              <a:t>Réseaux de neurones</a:t>
            </a:r>
            <a:r>
              <a:rPr lang="fr-FR" dirty="0"/>
              <a:t> : algorithmes inspirés par le fonctionnement des neurones biologiques. Le fonctionnement d'un réseau de neurones éventuellement disposés en plusieurs couches est simulé. On définit le nombre de neurones, le nombre de couches et l'algorithme fonctionne en boite </a:t>
            </a:r>
            <a:r>
              <a:rPr lang="fr-FR" dirty="0" smtClean="0"/>
              <a:t>noire.</a:t>
            </a:r>
          </a:p>
          <a:p>
            <a:r>
              <a:rPr lang="fr-FR" b="1" dirty="0"/>
              <a:t> </a:t>
            </a:r>
            <a:r>
              <a:rPr lang="fr-FR" b="1" dirty="0" err="1" smtClean="0"/>
              <a:t>Scoring</a:t>
            </a:r>
            <a:r>
              <a:rPr lang="fr-FR" b="1" dirty="0" smtClean="0"/>
              <a:t> </a:t>
            </a:r>
            <a:r>
              <a:rPr lang="fr-FR" dirty="0"/>
              <a:t>: Note attribuée à un prospect pour évaluer son appétence à une offre, le risque de perte de son client (attrition) ou encore un risque d'impayé. Un </a:t>
            </a:r>
            <a:r>
              <a:rPr lang="fr-FR" dirty="0" err="1"/>
              <a:t>scoring</a:t>
            </a:r>
            <a:r>
              <a:rPr lang="fr-FR" dirty="0"/>
              <a:t> peut notamment être calculé selon la méthode RFM (Récence, Fréquence, Montant</a:t>
            </a:r>
            <a:r>
              <a:rPr lang="fr-FR" dirty="0" smtClean="0"/>
              <a:t>).</a:t>
            </a:r>
          </a:p>
          <a:p>
            <a:r>
              <a:rPr lang="fr-FR" b="1" dirty="0" err="1" smtClean="0"/>
              <a:t>Spark</a:t>
            </a:r>
            <a:r>
              <a:rPr lang="fr-FR" b="1" dirty="0" smtClean="0"/>
              <a:t> </a:t>
            </a:r>
            <a:r>
              <a:rPr lang="fr-FR" dirty="0"/>
              <a:t>: Modèle de programmation </a:t>
            </a:r>
            <a:r>
              <a:rPr lang="fr-FR" dirty="0" err="1"/>
              <a:t>Big</a:t>
            </a:r>
            <a:r>
              <a:rPr lang="fr-FR" dirty="0"/>
              <a:t> Data publié sous licence open source sous l'égide de la fondation Apache. La solution est de type distribuée et "in-</a:t>
            </a:r>
            <a:r>
              <a:rPr lang="fr-FR" dirty="0" err="1"/>
              <a:t>memory</a:t>
            </a:r>
            <a:r>
              <a:rPr lang="fr-FR" dirty="0"/>
              <a:t>" et s'avère bien plus rapide qu'</a:t>
            </a:r>
            <a:r>
              <a:rPr lang="fr-FR" dirty="0" err="1"/>
              <a:t>Hadoop</a:t>
            </a:r>
            <a:r>
              <a:rPr lang="fr-FR" dirty="0"/>
              <a:t>.</a:t>
            </a:r>
            <a:br>
              <a:rPr lang="fr-FR" dirty="0"/>
            </a:br>
            <a:r>
              <a:rPr lang="fr-FR" dirty="0"/>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196480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dirty="0" smtClean="0"/>
              <a:t> </a:t>
            </a:r>
            <a:r>
              <a:rPr lang="fr-FR" b="1" dirty="0" err="1"/>
              <a:t>Surapprentissage</a:t>
            </a:r>
            <a:r>
              <a:rPr lang="fr-FR" b="1" dirty="0"/>
              <a:t> </a:t>
            </a:r>
            <a:r>
              <a:rPr lang="fr-FR" dirty="0"/>
              <a:t>: Phénomène qui affecte certains algorithmes de Machine Learning, notamment les réseaux de neurones, et qui voit leur efficacité décroitre au-delà d'un certain seuil. Engorgé par trop de données, l'algorithme perd peu à peu son pouvoir prédictif. </a:t>
            </a:r>
            <a:endParaRPr lang="fr-FR" dirty="0" smtClean="0"/>
          </a:p>
          <a:p>
            <a:r>
              <a:rPr lang="fr-FR" b="1" dirty="0" smtClean="0"/>
              <a:t>YARN </a:t>
            </a:r>
            <a:r>
              <a:rPr lang="fr-FR" dirty="0"/>
              <a:t>: Outil de gestion des tâches d'un cluster </a:t>
            </a:r>
            <a:r>
              <a:rPr lang="fr-FR" dirty="0" err="1"/>
              <a:t>Hadoop</a:t>
            </a:r>
            <a:endParaRPr lang="fr-FR" dirty="0"/>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103</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4278173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rPr>
              <a:t>MONGO DB : Une base de données orientée document</a:t>
            </a:r>
            <a:endParaRPr lang="fr-FR" dirty="0"/>
          </a:p>
        </p:txBody>
      </p:sp>
      <p:sp>
        <p:nvSpPr>
          <p:cNvPr id="3" name="Espace réservé du contenu 2"/>
          <p:cNvSpPr>
            <a:spLocks noGrp="1"/>
          </p:cNvSpPr>
          <p:nvPr>
            <p:ph idx="1"/>
          </p:nvPr>
        </p:nvSpPr>
        <p:spPr/>
        <p:txBody>
          <a:bodyPr/>
          <a:lstStyle/>
          <a:p>
            <a:pPr lvl="0">
              <a:spcBef>
                <a:spcPts val="0"/>
              </a:spcBef>
            </a:pPr>
            <a:r>
              <a:rPr lang="fr-FR" dirty="0"/>
              <a:t> BDD surtout utilisée dans le monde du web</a:t>
            </a:r>
          </a:p>
          <a:p>
            <a:pPr lvl="0">
              <a:spcBef>
                <a:spcPts val="0"/>
              </a:spcBef>
            </a:pPr>
            <a:r>
              <a:rPr lang="fr-FR" dirty="0"/>
              <a:t> Orienté documents et </a:t>
            </a:r>
            <a:r>
              <a:rPr lang="fr-FR" dirty="0" err="1"/>
              <a:t>OpenSource</a:t>
            </a:r>
            <a:endParaRPr lang="fr-FR" dirty="0"/>
          </a:p>
          <a:p>
            <a:pPr lvl="0">
              <a:spcBef>
                <a:spcPts val="0"/>
              </a:spcBef>
            </a:pPr>
            <a:r>
              <a:rPr lang="fr-FR" dirty="0"/>
              <a:t> Gestion, centralisée ou distribuée, d’un large volume de documents sans contrainte de schéma</a:t>
            </a:r>
          </a:p>
          <a:p>
            <a:pPr lvl="0">
              <a:spcBef>
                <a:spcPts val="0"/>
              </a:spcBef>
            </a:pPr>
            <a:r>
              <a:rPr lang="fr-FR" dirty="0"/>
              <a:t> </a:t>
            </a:r>
            <a:r>
              <a:rPr lang="fr-FR" dirty="0" err="1"/>
              <a:t>MongoDB</a:t>
            </a:r>
            <a:r>
              <a:rPr lang="fr-FR" dirty="0"/>
              <a:t> manipule des données au format BSON (</a:t>
            </a:r>
            <a:r>
              <a:rPr lang="fr-FR" dirty="0" err="1"/>
              <a:t>Binary</a:t>
            </a:r>
            <a:r>
              <a:rPr lang="fr-FR" dirty="0"/>
              <a:t> JSON)</a:t>
            </a:r>
          </a:p>
          <a:p>
            <a:pPr lvl="0">
              <a:spcBef>
                <a:spcPts val="0"/>
              </a:spcBef>
            </a:pPr>
            <a:r>
              <a:rPr lang="fr-FR" dirty="0"/>
              <a:t> Le JSON est un format de données permettant de représenter de l’information semi-structurées</a:t>
            </a:r>
          </a:p>
          <a:p>
            <a:pPr>
              <a:spcBef>
                <a:spcPts val="0"/>
              </a:spcBef>
            </a:pPr>
            <a:r>
              <a:rPr lang="fr-FR" dirty="0"/>
              <a:t> Une donnée est répliquée sur 3 </a:t>
            </a:r>
            <a:r>
              <a:rPr lang="fr-FR" dirty="0" err="1"/>
              <a:t>noeuds</a:t>
            </a:r>
            <a:endParaRPr lang="fr-FR" dirty="0"/>
          </a:p>
          <a:p>
            <a:pPr marL="0" indent="0">
              <a:spcBef>
                <a:spcPts val="0"/>
              </a:spcBef>
              <a:buNone/>
            </a:pPr>
            <a:endParaRPr lang="fr-FR" dirty="0"/>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1382746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rPr>
              <a:t>Qu’est-ce que JSON ?</a:t>
            </a:r>
            <a:endParaRPr lang="fr-FR" dirty="0"/>
          </a:p>
        </p:txBody>
      </p:sp>
      <p:sp>
        <p:nvSpPr>
          <p:cNvPr id="3" name="Espace réservé du contenu 2"/>
          <p:cNvSpPr>
            <a:spLocks noGrp="1"/>
          </p:cNvSpPr>
          <p:nvPr>
            <p:ph idx="1"/>
          </p:nvPr>
        </p:nvSpPr>
        <p:spPr/>
        <p:txBody>
          <a:bodyPr/>
          <a:lstStyle/>
          <a:p>
            <a:pPr>
              <a:spcAft>
                <a:spcPts val="600"/>
              </a:spcAft>
            </a:pPr>
            <a:r>
              <a:rPr lang="fr-FR" dirty="0"/>
              <a:t>JSON = JavaScript Object Notation</a:t>
            </a:r>
          </a:p>
          <a:p>
            <a:pPr>
              <a:spcAft>
                <a:spcPts val="600"/>
              </a:spcAft>
            </a:pPr>
            <a:r>
              <a:rPr lang="fr-FR" dirty="0"/>
              <a:t>Format de données textuelles, générique</a:t>
            </a:r>
          </a:p>
          <a:p>
            <a:pPr>
              <a:spcAft>
                <a:spcPts val="600"/>
              </a:spcAft>
            </a:pPr>
            <a:r>
              <a:rPr lang="fr-FR" dirty="0"/>
              <a:t>Dérivé de la notation des objets du langage JavaScript</a:t>
            </a:r>
          </a:p>
          <a:p>
            <a:pPr>
              <a:spcAft>
                <a:spcPts val="600"/>
              </a:spcAft>
            </a:pPr>
            <a:r>
              <a:rPr lang="fr-FR" dirty="0"/>
              <a:t>JSON assure les mêmes fonctionnalités que XML mais dans un format plus compact</a:t>
            </a:r>
          </a:p>
          <a:p>
            <a:pPr>
              <a:spcAft>
                <a:spcPts val="600"/>
              </a:spcAft>
            </a:pPr>
            <a:r>
              <a:rPr lang="fr-FR" dirty="0"/>
              <a:t>Facile à lire ou à écrire pour des humains. </a:t>
            </a:r>
          </a:p>
          <a:p>
            <a:pPr>
              <a:spcAft>
                <a:spcPts val="600"/>
              </a:spcAft>
            </a:pPr>
            <a:r>
              <a:rPr lang="fr-FR" dirty="0"/>
              <a:t>Aisément analysable ou </a:t>
            </a:r>
            <a:r>
              <a:rPr lang="fr-FR" dirty="0" err="1"/>
              <a:t>générable</a:t>
            </a:r>
            <a:r>
              <a:rPr lang="fr-FR" dirty="0"/>
              <a:t> par des machines. </a:t>
            </a:r>
          </a:p>
          <a:p>
            <a:pPr>
              <a:spcAft>
                <a:spcPts val="600"/>
              </a:spcAft>
            </a:pPr>
            <a:endParaRPr lang="fr-FR" dirty="0"/>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17351309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VOUS COMPRENEZ XML ? ALORS VOUS COMPRENDREZ JSON</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Rectangle 2"/>
          <p:cNvSpPr txBox="1">
            <a:spLocks noChangeArrowheads="1"/>
          </p:cNvSpPr>
          <p:nvPr/>
        </p:nvSpPr>
        <p:spPr bwMode="auto">
          <a:xfrm>
            <a:off x="2441371" y="4041642"/>
            <a:ext cx="5032936" cy="209288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marL="457200" indent="-457200" algn="l" rtl="0" eaLnBrk="0" fontAlgn="base" hangingPunct="0">
              <a:lnSpc>
                <a:spcPct val="110000"/>
              </a:lnSpc>
              <a:spcBef>
                <a:spcPct val="50000"/>
              </a:spcBef>
              <a:spcAft>
                <a:spcPct val="0"/>
              </a:spcAft>
              <a:buClr>
                <a:schemeClr val="accent4"/>
              </a:buClr>
              <a:buFont typeface="Wingdings" pitchFamily="2" charset="2"/>
              <a:buChar char=""/>
              <a:defRPr sz="2800">
                <a:solidFill>
                  <a:schemeClr val="accent4"/>
                </a:solidFill>
                <a:latin typeface="+mn-lt"/>
                <a:ea typeface="ＭＳ Ｐゴシック" charset="-128"/>
                <a:cs typeface="ＭＳ Ｐゴシック"/>
              </a:defRPr>
            </a:lvl1pPr>
            <a:lvl2pPr marL="668338" indent="-188913" algn="l" rtl="0" eaLnBrk="0" fontAlgn="base" hangingPunct="0">
              <a:lnSpc>
                <a:spcPct val="130000"/>
              </a:lnSpc>
              <a:spcBef>
                <a:spcPct val="35000"/>
              </a:spcBef>
              <a:spcAft>
                <a:spcPct val="0"/>
              </a:spcAft>
              <a:buClr>
                <a:srgbClr val="D31E05"/>
              </a:buClr>
              <a:buSzPct val="100000"/>
              <a:buFont typeface="Wingdings" pitchFamily="2" charset="2"/>
              <a:buChar char="µ"/>
              <a:defRPr sz="2000">
                <a:solidFill>
                  <a:srgbClr val="C00000"/>
                </a:solidFill>
                <a:latin typeface="+mn-lt"/>
                <a:ea typeface="ＭＳ Ｐゴシック" charset="-128"/>
                <a:cs typeface="ＭＳ Ｐゴシック"/>
              </a:defRPr>
            </a:lvl2pPr>
            <a:lvl3pPr marL="1143000" indent="-187325" algn="l" rtl="0" eaLnBrk="0" fontAlgn="base" hangingPunct="0">
              <a:lnSpc>
                <a:spcPct val="130000"/>
              </a:lnSpc>
              <a:spcBef>
                <a:spcPct val="20000"/>
              </a:spcBef>
              <a:spcAft>
                <a:spcPct val="0"/>
              </a:spcAft>
              <a:buClr>
                <a:schemeClr val="bg2"/>
              </a:buClr>
              <a:buFont typeface="Calibri" pitchFamily="34" charset="0"/>
              <a:buChar char="•"/>
              <a:defRPr sz="1400">
                <a:solidFill>
                  <a:srgbClr val="4D4D4D"/>
                </a:solidFill>
                <a:latin typeface="+mn-lt"/>
                <a:ea typeface="ＭＳ Ｐゴシック" charset="-128"/>
                <a:cs typeface="ＭＳ Ｐゴシック"/>
              </a:defRPr>
            </a:lvl3pPr>
            <a:lvl4pPr marL="1524000" indent="-149225" algn="l" rtl="0" eaLnBrk="0" fontAlgn="base" hangingPunct="0">
              <a:lnSpc>
                <a:spcPct val="130000"/>
              </a:lnSpc>
              <a:spcBef>
                <a:spcPct val="20000"/>
              </a:spcBef>
              <a:spcAft>
                <a:spcPct val="0"/>
              </a:spcAft>
              <a:buClr>
                <a:srgbClr val="D31E05"/>
              </a:buClr>
              <a:buFont typeface="Times" pitchFamily="18" charset="0"/>
              <a:buBlip>
                <a:blip r:embed="rId2"/>
              </a:buBlip>
              <a:defRPr sz="1400">
                <a:solidFill>
                  <a:srgbClr val="4D4D4D"/>
                </a:solidFill>
                <a:latin typeface="+mn-lt"/>
                <a:ea typeface="ＭＳ Ｐゴシック" charset="-128"/>
                <a:cs typeface="ＭＳ Ｐゴシック"/>
              </a:defRPr>
            </a:lvl4pPr>
            <a:lvl5pPr marL="1998663" indent="-169863" algn="l" rtl="0" eaLnBrk="0" fontAlgn="base" hangingPunct="0">
              <a:lnSpc>
                <a:spcPct val="130000"/>
              </a:lnSpc>
              <a:spcBef>
                <a:spcPct val="20000"/>
              </a:spcBef>
              <a:spcAft>
                <a:spcPct val="0"/>
              </a:spcAft>
              <a:buClr>
                <a:srgbClr val="BAD455"/>
              </a:buClr>
              <a:buFont typeface="Times" pitchFamily="18" charset="0"/>
              <a:buBlip>
                <a:blip r:embed="rId3"/>
              </a:buBlip>
              <a:defRPr sz="1200">
                <a:solidFill>
                  <a:srgbClr val="4D4D4D"/>
                </a:solidFill>
                <a:latin typeface="+mn-lt"/>
                <a:ea typeface="ＭＳ Ｐゴシック" charset="-128"/>
                <a:cs typeface="ＭＳ Ｐゴシック"/>
              </a:defRPr>
            </a:lvl5pPr>
            <a:lvl6pPr marL="2455863" indent="-169863" algn="l" rtl="0" fontAlgn="base">
              <a:lnSpc>
                <a:spcPct val="130000"/>
              </a:lnSpc>
              <a:spcBef>
                <a:spcPct val="20000"/>
              </a:spcBef>
              <a:spcAft>
                <a:spcPct val="0"/>
              </a:spcAft>
              <a:buClr>
                <a:srgbClr val="BAD455"/>
              </a:buClr>
              <a:buFont typeface="Times" pitchFamily="18" charset="0"/>
              <a:buBlip>
                <a:blip r:embed="rId3"/>
              </a:buBlip>
              <a:defRPr sz="1200">
                <a:solidFill>
                  <a:srgbClr val="4D4D4D"/>
                </a:solidFill>
                <a:latin typeface="+mn-lt"/>
                <a:ea typeface="+mn-ea"/>
              </a:defRPr>
            </a:lvl6pPr>
            <a:lvl7pPr marL="2913063" indent="-169863" algn="l" rtl="0" fontAlgn="base">
              <a:lnSpc>
                <a:spcPct val="130000"/>
              </a:lnSpc>
              <a:spcBef>
                <a:spcPct val="20000"/>
              </a:spcBef>
              <a:spcAft>
                <a:spcPct val="0"/>
              </a:spcAft>
              <a:buClr>
                <a:srgbClr val="BAD455"/>
              </a:buClr>
              <a:buFont typeface="Times" pitchFamily="18" charset="0"/>
              <a:buBlip>
                <a:blip r:embed="rId3"/>
              </a:buBlip>
              <a:defRPr sz="1200">
                <a:solidFill>
                  <a:srgbClr val="4D4D4D"/>
                </a:solidFill>
                <a:latin typeface="+mn-lt"/>
                <a:ea typeface="+mn-ea"/>
              </a:defRPr>
            </a:lvl7pPr>
            <a:lvl8pPr marL="3370263" indent="-169863" algn="l" rtl="0" fontAlgn="base">
              <a:lnSpc>
                <a:spcPct val="130000"/>
              </a:lnSpc>
              <a:spcBef>
                <a:spcPct val="20000"/>
              </a:spcBef>
              <a:spcAft>
                <a:spcPct val="0"/>
              </a:spcAft>
              <a:buClr>
                <a:srgbClr val="BAD455"/>
              </a:buClr>
              <a:buFont typeface="Times" pitchFamily="18" charset="0"/>
              <a:buBlip>
                <a:blip r:embed="rId3"/>
              </a:buBlip>
              <a:defRPr sz="1200">
                <a:solidFill>
                  <a:srgbClr val="4D4D4D"/>
                </a:solidFill>
                <a:latin typeface="+mn-lt"/>
                <a:ea typeface="+mn-ea"/>
              </a:defRPr>
            </a:lvl8pPr>
            <a:lvl9pPr marL="3827463" indent="-169863" algn="l" rtl="0" fontAlgn="base">
              <a:lnSpc>
                <a:spcPct val="130000"/>
              </a:lnSpc>
              <a:spcBef>
                <a:spcPct val="20000"/>
              </a:spcBef>
              <a:spcAft>
                <a:spcPct val="0"/>
              </a:spcAft>
              <a:buClr>
                <a:srgbClr val="BAD455"/>
              </a:buClr>
              <a:buFont typeface="Times" pitchFamily="18" charset="0"/>
              <a:buBlip>
                <a:blip r:embed="rId3"/>
              </a:buBlip>
              <a:defRPr sz="1200">
                <a:solidFill>
                  <a:srgbClr val="4D4D4D"/>
                </a:solidFill>
                <a:latin typeface="+mn-lt"/>
                <a:ea typeface="+mn-ea"/>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"menu":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"id": "file",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"value": "File",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"popup":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"menuitem":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 "value": "New", "onclick": "CreateNewDoc()"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 "value": "Open", "onclick": "OpenDoc()"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 "value": "Close", "onclick": "CloseDoc()"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fr-FR" altLang="fr-FR" sz="1000" b="0" i="0" u="none" strike="noStrike" kern="0" cap="none" spc="0" normalizeH="0" baseline="0" noProof="0" smtClean="0">
                <a:ln>
                  <a:noFill/>
                </a:ln>
                <a:solidFill>
                  <a:srgbClr val="000000"/>
                </a:solidFill>
                <a:effectLst/>
                <a:uLnTx/>
                <a:uFillTx/>
                <a:latin typeface="Courier New" panose="02070309020205020404" pitchFamily="49" charset="0"/>
                <a:ea typeface="ＭＳ Ｐゴシック" charset="-128"/>
                <a:cs typeface="Courier New" panose="02070309020205020404" pitchFamily="49" charset="0"/>
              </a:rPr>
              <a:t>} </a:t>
            </a:r>
            <a:endParaRPr kumimoji="0" lang="fr-FR" altLang="fr-FR"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charset="-128"/>
              <a:cs typeface="ＭＳ Ｐゴシック"/>
            </a:endParaRPr>
          </a:p>
        </p:txBody>
      </p:sp>
      <p:sp>
        <p:nvSpPr>
          <p:cNvPr id="7" name="Rectangle 5"/>
          <p:cNvSpPr>
            <a:spLocks noChangeArrowheads="1"/>
          </p:cNvSpPr>
          <p:nvPr/>
        </p:nvSpPr>
        <p:spPr bwMode="auto">
          <a:xfrm>
            <a:off x="2441368" y="2028479"/>
            <a:ext cx="4571196" cy="1169551"/>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&lt;menu id="file" value="File"&gt; </a:t>
            </a:r>
          </a:p>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&lt;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popup</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&gt; </a:t>
            </a:r>
          </a:p>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&lt;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menuitem</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value="New" </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onclick</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CreateNewDoc</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/&gt; </a:t>
            </a:r>
          </a:p>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&lt;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menuitem</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value="Open" </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onclick</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OpenDoc</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/&gt; </a:t>
            </a:r>
          </a:p>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&lt;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menuitem</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value="Close" </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onclick</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CloseDoc</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/&gt; </a:t>
            </a:r>
          </a:p>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    &lt;/</a:t>
            </a:r>
            <a:r>
              <a:rPr kumimoji="0" lang="fr-FR" altLang="fr-FR" sz="1000" b="0" i="0" u="none" strike="noStrike" kern="0" cap="none" spc="0" normalizeH="0" baseline="0" noProof="0" dirty="0" err="1"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popup</a:t>
            </a: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&gt; </a:t>
            </a:r>
          </a:p>
          <a:p>
            <a:pPr marL="0" marR="0" lvl="0" indent="0" defTabSz="914400" eaLnBrk="0" fontAlgn="auto" latinLnBrk="0" hangingPunct="0">
              <a:lnSpc>
                <a:spcPct val="100000"/>
              </a:lnSpc>
              <a:spcBef>
                <a:spcPts val="0"/>
              </a:spcBef>
              <a:spcAft>
                <a:spcPts val="0"/>
              </a:spcAft>
              <a:buClrTx/>
              <a:buSzTx/>
              <a:buFontTx/>
              <a:buNone/>
              <a:tabLst/>
              <a:defRPr/>
            </a:pPr>
            <a:r>
              <a:rPr kumimoji="0" lang="fr-FR" altLang="fr-FR" sz="1000" b="0" i="0" u="none" strike="noStrike" kern="0" cap="none" spc="0" normalizeH="0" baseline="0" noProof="0" dirty="0" smtClean="0">
                <a:ln>
                  <a:noFill/>
                </a:ln>
                <a:solidFill>
                  <a:srgbClr val="000000"/>
                </a:solidFill>
                <a:effectLst/>
                <a:uLnTx/>
                <a:uFillTx/>
                <a:latin typeface="Courier New" panose="02070309020205020404" pitchFamily="49" charset="0"/>
                <a:ea typeface="ＭＳ Ｐゴシック" charset="0"/>
                <a:cs typeface="Courier New" panose="02070309020205020404" pitchFamily="49" charset="0"/>
              </a:rPr>
              <a:t>&lt;/menu&gt; </a:t>
            </a:r>
            <a:endParaRPr kumimoji="0" lang="fr-FR" altLang="fr-FR" sz="1800" b="0" i="0" u="none" strike="noStrike" kern="0" cap="none" spc="0" normalizeH="0" baseline="0" noProof="0" dirty="0" smtClean="0">
              <a:ln>
                <a:noFill/>
              </a:ln>
              <a:solidFill>
                <a:srgbClr val="000000"/>
              </a:solidFill>
              <a:effectLst/>
              <a:uLnTx/>
              <a:uFillTx/>
              <a:latin typeface="Arial" panose="020B0604020202020204" pitchFamily="34" charset="0"/>
              <a:ea typeface="ＭＳ Ｐゴシック" charset="0"/>
              <a:cs typeface="ＭＳ Ｐゴシック" charset="0"/>
            </a:endParaRPr>
          </a:p>
        </p:txBody>
      </p:sp>
      <p:sp>
        <p:nvSpPr>
          <p:cNvPr id="8" name="ZoneTexte 7"/>
          <p:cNvSpPr txBox="1"/>
          <p:nvPr/>
        </p:nvSpPr>
        <p:spPr>
          <a:xfrm>
            <a:off x="1577273" y="1521359"/>
            <a:ext cx="1152128" cy="369332"/>
          </a:xfrm>
          <a:prstGeom prst="rect">
            <a:avLst/>
          </a:prstGeom>
          <a:noFill/>
          <a:ln>
            <a:solidFill>
              <a:srgbClr val="000000"/>
            </a:solidFill>
          </a:ln>
        </p:spPr>
        <p:txBody>
          <a:bodyPr wrap="square" rtlCol="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rgbClr val="000000"/>
                </a:solidFill>
                <a:effectLst/>
                <a:uLnTx/>
                <a:uFillTx/>
                <a:ea typeface="ＭＳ Ｐゴシック" charset="0"/>
                <a:cs typeface="ＭＳ Ｐゴシック" charset="0"/>
              </a:rPr>
              <a:t>XML</a:t>
            </a:r>
          </a:p>
        </p:txBody>
      </p:sp>
      <p:sp>
        <p:nvSpPr>
          <p:cNvPr id="9" name="ZoneTexte 8"/>
          <p:cNvSpPr txBox="1"/>
          <p:nvPr/>
        </p:nvSpPr>
        <p:spPr>
          <a:xfrm>
            <a:off x="1577273" y="3439779"/>
            <a:ext cx="1152128" cy="369332"/>
          </a:xfrm>
          <a:prstGeom prst="rect">
            <a:avLst/>
          </a:prstGeom>
          <a:noFill/>
          <a:ln>
            <a:solidFill>
              <a:srgbClr val="000000"/>
            </a:solidFill>
          </a:ln>
        </p:spPr>
        <p:txBody>
          <a:bodyPr wrap="square" rtlCol="0" anchor="ctr">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fr-FR" sz="1800" b="1" i="0" u="none" strike="noStrike" kern="0" cap="none" spc="0" normalizeH="0" baseline="0" noProof="0" dirty="0" smtClean="0">
                <a:ln>
                  <a:noFill/>
                </a:ln>
                <a:solidFill>
                  <a:srgbClr val="000000"/>
                </a:solidFill>
                <a:effectLst/>
                <a:uLnTx/>
                <a:uFillTx/>
                <a:ea typeface="ＭＳ Ｐゴシック" charset="0"/>
                <a:cs typeface="ＭＳ Ｐゴシック" charset="0"/>
              </a:rPr>
              <a:t>JSON</a:t>
            </a:r>
          </a:p>
        </p:txBody>
      </p:sp>
    </p:spTree>
    <p:extLst>
      <p:ext uri="{BB962C8B-B14F-4D97-AF65-F5344CB8AC3E}">
        <p14:creationId xmlns:p14="http://schemas.microsoft.com/office/powerpoint/2010/main" val="40686203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MORCEAU DE COMMANDE ECOM POUR VOIR SI VOUS AVEZ COMPRIS</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107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Image 5"/>
          <p:cNvPicPr>
            <a:picLocks noChangeAspect="1"/>
          </p:cNvPicPr>
          <p:nvPr/>
        </p:nvPicPr>
        <p:blipFill>
          <a:blip r:embed="rId2"/>
          <a:stretch>
            <a:fillRect/>
          </a:stretch>
        </p:blipFill>
        <p:spPr>
          <a:xfrm>
            <a:off x="5586264" y="693775"/>
            <a:ext cx="3773526" cy="5473838"/>
          </a:xfrm>
          <a:prstGeom prst="rect">
            <a:avLst/>
          </a:prstGeom>
        </p:spPr>
      </p:pic>
      <p:pic>
        <p:nvPicPr>
          <p:cNvPr id="7" name="Image 6"/>
          <p:cNvPicPr>
            <a:picLocks noChangeAspect="1"/>
          </p:cNvPicPr>
          <p:nvPr/>
        </p:nvPicPr>
        <p:blipFill>
          <a:blip r:embed="rId3"/>
          <a:stretch>
            <a:fillRect/>
          </a:stretch>
        </p:blipFill>
        <p:spPr>
          <a:xfrm>
            <a:off x="839416" y="809792"/>
            <a:ext cx="3176572" cy="5332105"/>
          </a:xfrm>
          <a:prstGeom prst="rect">
            <a:avLst/>
          </a:prstGeom>
        </p:spPr>
      </p:pic>
    </p:spTree>
    <p:extLst>
      <p:ext uri="{BB962C8B-B14F-4D97-AF65-F5344CB8AC3E}">
        <p14:creationId xmlns:p14="http://schemas.microsoft.com/office/powerpoint/2010/main" val="1849975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données manipulées en JSON (</a:t>
            </a:r>
            <a:r>
              <a:rPr lang="fr-FR" dirty="0" smtClean="0"/>
              <a:t>1/3)</a:t>
            </a:r>
            <a:endParaRPr lang="fr-FR" dirty="0"/>
          </a:p>
        </p:txBody>
      </p:sp>
      <p:sp>
        <p:nvSpPr>
          <p:cNvPr id="3" name="Espace réservé du contenu 2"/>
          <p:cNvSpPr>
            <a:spLocks noGrp="1"/>
          </p:cNvSpPr>
          <p:nvPr>
            <p:ph idx="1"/>
          </p:nvPr>
        </p:nvSpPr>
        <p:spPr/>
        <p:txBody>
          <a:bodyPr/>
          <a:lstStyle/>
          <a:p>
            <a:pPr marL="457200" lvl="0" indent="-457200">
              <a:lnSpc>
                <a:spcPct val="110000"/>
              </a:lnSpc>
              <a:spcBef>
                <a:spcPts val="0"/>
              </a:spcBef>
              <a:buClr>
                <a:srgbClr val="C00000"/>
              </a:buClr>
              <a:buFont typeface="Arial" panose="020B0604020202020204" pitchFamily="34" charset="0"/>
              <a:buChar char="•"/>
            </a:pPr>
            <a:r>
              <a:rPr lang="fr-FR" b="0" dirty="0">
                <a:solidFill>
                  <a:srgbClr val="C00000"/>
                </a:solidFill>
                <a:latin typeface="Calibri"/>
                <a:ea typeface="ＭＳ Ｐゴシック" charset="-128"/>
                <a:cs typeface="ＭＳ Ｐゴシック"/>
              </a:rPr>
              <a:t>Un document JSON se base sur deux types d'éléments :</a:t>
            </a:r>
          </a:p>
          <a:p>
            <a:pPr marL="1028700" lvl="2" indent="-342900" algn="just">
              <a:lnSpc>
                <a:spcPct val="130000"/>
              </a:lnSpc>
              <a:spcBef>
                <a:spcPts val="0"/>
              </a:spcBef>
              <a:buClr>
                <a:srgbClr val="808080"/>
              </a:buClr>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des ensembles de paires </a:t>
            </a:r>
            <a:r>
              <a:rPr lang="fr-FR" sz="2000" kern="1200" dirty="0" smtClean="0">
                <a:solidFill>
                  <a:srgbClr val="4D4D4D"/>
                </a:solidFill>
                <a:latin typeface="Calibri"/>
                <a:ea typeface="ＭＳ Ｐゴシック" charset="-128"/>
                <a:cs typeface="ＭＳ Ｐゴシック"/>
              </a:rPr>
              <a:t>clé / </a:t>
            </a:r>
            <a:r>
              <a:rPr lang="fr-FR" sz="2000" kern="1200" dirty="0">
                <a:solidFill>
                  <a:srgbClr val="4D4D4D"/>
                </a:solidFill>
                <a:latin typeface="Calibri"/>
                <a:ea typeface="ＭＳ Ｐゴシック" charset="-128"/>
                <a:cs typeface="ＭＳ Ｐゴシック"/>
              </a:rPr>
              <a:t>valeur ;</a:t>
            </a:r>
          </a:p>
          <a:p>
            <a:pPr marL="1028700" lvl="2" indent="-342900" algn="just">
              <a:lnSpc>
                <a:spcPct val="130000"/>
              </a:lnSpc>
              <a:spcBef>
                <a:spcPts val="0"/>
              </a:spcBef>
              <a:buClr>
                <a:srgbClr val="808080"/>
              </a:buClr>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des listes ordonnées de valeurs.</a:t>
            </a:r>
          </a:p>
          <a:p>
            <a:pPr marL="1028700" lvl="2" indent="-342900" algn="just">
              <a:lnSpc>
                <a:spcPct val="130000"/>
              </a:lnSpc>
              <a:spcBef>
                <a:spcPts val="0"/>
              </a:spcBef>
              <a:buClr>
                <a:srgbClr val="808080"/>
              </a:buClr>
              <a:buFont typeface="Wingdings" panose="05000000000000000000" pitchFamily="2" charset="2"/>
              <a:buChar char="è"/>
            </a:pPr>
            <a:endParaRPr lang="fr-FR" sz="2000" kern="1200" dirty="0">
              <a:solidFill>
                <a:srgbClr val="4D4D4D"/>
              </a:solidFill>
              <a:latin typeface="Calibri"/>
              <a:ea typeface="ＭＳ Ｐゴシック" charset="-128"/>
              <a:cs typeface="ＭＳ Ｐゴシック"/>
            </a:endParaRPr>
          </a:p>
          <a:p>
            <a:pPr marL="457200" lvl="0" indent="-457200">
              <a:lnSpc>
                <a:spcPct val="110000"/>
              </a:lnSpc>
              <a:spcBef>
                <a:spcPts val="0"/>
              </a:spcBef>
              <a:buClr>
                <a:srgbClr val="C00000"/>
              </a:buClr>
              <a:buFont typeface="Arial" panose="020B0604020202020204" pitchFamily="34" charset="0"/>
              <a:buChar char="•"/>
            </a:pPr>
            <a:r>
              <a:rPr lang="fr-FR" b="0" dirty="0">
                <a:solidFill>
                  <a:srgbClr val="C00000"/>
                </a:solidFill>
                <a:latin typeface="Calibri"/>
                <a:ea typeface="ＭＳ Ｐゴシック" charset="-128"/>
                <a:cs typeface="ＭＳ Ｐゴシック"/>
              </a:rPr>
              <a:t>Ces mêmes éléments représentent trois types de données :</a:t>
            </a:r>
          </a:p>
          <a:p>
            <a:pPr marL="1028700" lvl="2" indent="-342900" algn="just">
              <a:lnSpc>
                <a:spcPct val="130000"/>
              </a:lnSpc>
              <a:spcBef>
                <a:spcPts val="0"/>
              </a:spcBef>
              <a:buClr>
                <a:srgbClr val="808080"/>
              </a:buClr>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des objets ;</a:t>
            </a:r>
          </a:p>
          <a:p>
            <a:pPr marL="1028700" lvl="2" indent="-342900" algn="just">
              <a:lnSpc>
                <a:spcPct val="130000"/>
              </a:lnSpc>
              <a:spcBef>
                <a:spcPts val="0"/>
              </a:spcBef>
              <a:buClr>
                <a:srgbClr val="808080"/>
              </a:buClr>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des tableaux ;</a:t>
            </a:r>
          </a:p>
          <a:p>
            <a:pPr marL="1028700" lvl="2" indent="-342900" algn="just">
              <a:lnSpc>
                <a:spcPct val="130000"/>
              </a:lnSpc>
              <a:spcBef>
                <a:spcPts val="0"/>
              </a:spcBef>
              <a:buClr>
                <a:srgbClr val="808080"/>
              </a:buClr>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des valeurs génériques de type tableau, objet, booléen, nombre, chaîne ou </a:t>
            </a:r>
            <a:r>
              <a:rPr lang="fr-FR" sz="2000" kern="1200" dirty="0" err="1">
                <a:solidFill>
                  <a:srgbClr val="4D4D4D"/>
                </a:solidFill>
                <a:latin typeface="Calibri"/>
                <a:ea typeface="ＭＳ Ｐゴシック" charset="-128"/>
                <a:cs typeface="ＭＳ Ｐゴシック"/>
              </a:rPr>
              <a:t>null</a:t>
            </a:r>
            <a:r>
              <a:rPr lang="fr-FR" sz="2000" kern="1200" dirty="0">
                <a:solidFill>
                  <a:srgbClr val="4D4D4D"/>
                </a:solidFill>
                <a:latin typeface="Calibri"/>
                <a:ea typeface="ＭＳ Ｐゴシック" charset="-128"/>
                <a:cs typeface="ＭＳ Ｐゴシック"/>
              </a:rPr>
              <a:t>.</a:t>
            </a:r>
          </a:p>
          <a:p>
            <a:endParaRPr lang="fr-FR" dirty="0"/>
          </a:p>
        </p:txBody>
      </p:sp>
    </p:spTree>
    <p:extLst>
      <p:ext uri="{BB962C8B-B14F-4D97-AF65-F5344CB8AC3E}">
        <p14:creationId xmlns:p14="http://schemas.microsoft.com/office/powerpoint/2010/main" val="3052919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données manipulées en JSON (</a:t>
            </a:r>
            <a:r>
              <a:rPr lang="fr-FR" dirty="0" smtClean="0"/>
              <a:t>2/3)</a:t>
            </a:r>
            <a:endParaRPr lang="fr-FR" dirty="0"/>
          </a:p>
        </p:txBody>
      </p:sp>
      <p:sp>
        <p:nvSpPr>
          <p:cNvPr id="3" name="Espace réservé du contenu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pPr marL="457200" indent="-457200">
              <a:spcBef>
                <a:spcPts val="0"/>
              </a:spcBef>
              <a:buClr>
                <a:srgbClr val="C00000"/>
              </a:buClr>
              <a:buFont typeface="Arial" panose="020B0604020202020204" pitchFamily="34" charset="0"/>
              <a:buChar char="•"/>
            </a:pPr>
            <a:r>
              <a:rPr lang="fr-FR" b="0" dirty="0">
                <a:solidFill>
                  <a:srgbClr val="C00000"/>
                </a:solidFill>
                <a:latin typeface="Calibri"/>
                <a:ea typeface="ＭＳ Ｐゴシック" charset="-128"/>
                <a:cs typeface="ＭＳ Ｐゴシック"/>
              </a:rPr>
              <a:t>Un objet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ensemble de couples nom/valeur non ordonnés.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Commence par « { » et se termine par « }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Chaque nom est suivi de « : »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Les couples nom/valeur sont séparés par « , »</a:t>
            </a:r>
          </a:p>
          <a:p>
            <a:pPr marL="457200" indent="-457200">
              <a:spcBef>
                <a:spcPts val="0"/>
              </a:spcBef>
              <a:buClr>
                <a:srgbClr val="C00000"/>
              </a:buClr>
              <a:buFont typeface="Arial" panose="020B0604020202020204" pitchFamily="34" charset="0"/>
              <a:buChar char="•"/>
            </a:pPr>
            <a:r>
              <a:rPr lang="fr-FR" b="0" dirty="0" smtClean="0">
                <a:solidFill>
                  <a:srgbClr val="C00000"/>
                </a:solidFill>
                <a:latin typeface="Calibri"/>
                <a:ea typeface="ＭＳ Ｐゴシック" charset="-128"/>
                <a:cs typeface="ＭＳ Ｐゴシック"/>
              </a:rPr>
              <a:t>Un </a:t>
            </a:r>
            <a:r>
              <a:rPr lang="fr-FR" b="0" dirty="0">
                <a:solidFill>
                  <a:srgbClr val="C00000"/>
                </a:solidFill>
                <a:latin typeface="Calibri"/>
                <a:ea typeface="ＭＳ Ｐゴシック" charset="-128"/>
                <a:cs typeface="ＭＳ Ｐゴシック"/>
              </a:rPr>
              <a:t>tableau</a:t>
            </a:r>
          </a:p>
          <a:p>
            <a:pPr marL="1028700" lvl="2" indent="-342900" algn="just">
              <a:spcBef>
                <a:spcPts val="0"/>
              </a:spcBef>
              <a:buClr>
                <a:srgbClr val="7CBF33"/>
              </a:buClr>
              <a:buSzPct val="50000"/>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Collection de valeurs ordonnées</a:t>
            </a:r>
          </a:p>
          <a:p>
            <a:pPr marL="1028700" lvl="2" indent="-342900" algn="just">
              <a:spcBef>
                <a:spcPts val="0"/>
              </a:spcBef>
              <a:buClr>
                <a:srgbClr val="7CBF33"/>
              </a:buClr>
              <a:buSzPct val="50000"/>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Commence par [ (crochet gauche) et se termine par ] (crochet droit)</a:t>
            </a:r>
          </a:p>
          <a:p>
            <a:pPr marL="1028700" lvl="2" indent="-342900" algn="just">
              <a:spcBef>
                <a:spcPts val="0"/>
              </a:spcBef>
              <a:buClr>
                <a:srgbClr val="7CBF33"/>
              </a:buClr>
              <a:buSzPct val="50000"/>
              <a:buFont typeface="Wingdings" panose="05000000000000000000" pitchFamily="2" charset="2"/>
              <a:buChar char="è"/>
            </a:pPr>
            <a:r>
              <a:rPr lang="fr-FR" sz="2000" kern="1200" dirty="0">
                <a:solidFill>
                  <a:srgbClr val="4D4D4D"/>
                </a:solidFill>
                <a:latin typeface="Calibri"/>
                <a:ea typeface="ＭＳ Ｐゴシック" charset="-128"/>
                <a:cs typeface="ＭＳ Ｐゴシック"/>
              </a:rPr>
              <a:t>Les valeurs sont séparées par , (virgule)</a:t>
            </a:r>
          </a:p>
          <a:p>
            <a:pPr marL="457200" indent="-457200">
              <a:spcBef>
                <a:spcPts val="0"/>
              </a:spcBef>
              <a:buClr>
                <a:srgbClr val="C00000"/>
              </a:buClr>
              <a:buFont typeface="Arial" panose="020B0604020202020204" pitchFamily="34" charset="0"/>
              <a:buChar char="•"/>
            </a:pPr>
            <a:r>
              <a:rPr lang="fr-FR" b="0" dirty="0" smtClean="0">
                <a:solidFill>
                  <a:srgbClr val="C00000"/>
                </a:solidFill>
                <a:latin typeface="Calibri"/>
                <a:ea typeface="ＭＳ Ｐゴシック" charset="-128"/>
                <a:cs typeface="ＭＳ Ｐゴシック"/>
              </a:rPr>
              <a:t>Une </a:t>
            </a:r>
            <a:r>
              <a:rPr lang="fr-FR" b="0" dirty="0">
                <a:solidFill>
                  <a:srgbClr val="C00000"/>
                </a:solidFill>
                <a:latin typeface="Calibri"/>
                <a:ea typeface="ＭＳ Ｐゴシック" charset="-128"/>
                <a:cs typeface="ＭＳ Ｐゴシック"/>
              </a:rPr>
              <a:t>valeur peut être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Une chaîne de caractères entre guillemets,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nombre, </a:t>
            </a:r>
          </a:p>
          <a:p>
            <a:pPr marL="1028700" lvl="2" indent="-342900" algn="just">
              <a:spcBef>
                <a:spcPts val="0"/>
              </a:spcBef>
              <a:buClr>
                <a:srgbClr val="7CBF33"/>
              </a:buClr>
              <a:buSzPct val="50000"/>
              <a:buFont typeface="Wingdings" panose="05000000000000000000" pitchFamily="2" charset="2"/>
              <a:buChar char="è"/>
            </a:pPr>
            <a:r>
              <a:rPr lang="fr-FR" sz="2000" dirty="0" err="1">
                <a:solidFill>
                  <a:srgbClr val="4D4D4D"/>
                </a:solidFill>
                <a:latin typeface="Calibri"/>
                <a:ea typeface="ＭＳ Ｐゴシック" charset="-128"/>
                <a:cs typeface="ＭＳ Ｐゴシック"/>
              </a:rPr>
              <a:t>true</a:t>
            </a:r>
            <a:r>
              <a:rPr lang="fr-FR" sz="2000" dirty="0">
                <a:solidFill>
                  <a:srgbClr val="4D4D4D"/>
                </a:solidFill>
                <a:latin typeface="Calibri"/>
                <a:ea typeface="ＭＳ Ｐゴシック" charset="-128"/>
                <a:cs typeface="ＭＳ Ｐゴシック"/>
              </a:rPr>
              <a:t> ou false ou </a:t>
            </a:r>
            <a:r>
              <a:rPr lang="fr-FR" sz="2000" dirty="0" err="1">
                <a:solidFill>
                  <a:srgbClr val="4D4D4D"/>
                </a:solidFill>
                <a:latin typeface="Calibri"/>
                <a:ea typeface="ＭＳ Ｐゴシック" charset="-128"/>
                <a:cs typeface="ＭＳ Ｐゴシック"/>
              </a:rPr>
              <a:t>null</a:t>
            </a:r>
            <a:endParaRPr lang="fr-FR" sz="2000" dirty="0">
              <a:solidFill>
                <a:srgbClr val="4D4D4D"/>
              </a:solidFill>
              <a:latin typeface="Calibri"/>
              <a:ea typeface="ＭＳ Ｐゴシック" charset="-128"/>
              <a:cs typeface="ＭＳ Ｐゴシック"/>
            </a:endParaRP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objet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tableau. </a:t>
            </a:r>
          </a:p>
          <a:p>
            <a:pPr marL="457200" lvl="2" indent="-457200">
              <a:spcBef>
                <a:spcPts val="0"/>
              </a:spcBef>
              <a:buClr>
                <a:srgbClr val="C00000"/>
              </a:buClr>
              <a:buFont typeface="Arial" panose="020B0604020202020204" pitchFamily="34" charset="0"/>
              <a:buChar char="•"/>
            </a:pPr>
            <a:r>
              <a:rPr lang="fr-FR" sz="2000" dirty="0" smtClean="0">
                <a:solidFill>
                  <a:srgbClr val="C00000"/>
                </a:solidFill>
                <a:latin typeface="Calibri"/>
                <a:ea typeface="ＭＳ Ｐゴシック" charset="-128"/>
                <a:cs typeface="ＭＳ Ｐゴシック"/>
              </a:rPr>
              <a:t>Ces </a:t>
            </a:r>
            <a:r>
              <a:rPr lang="fr-FR" sz="2000" dirty="0">
                <a:solidFill>
                  <a:srgbClr val="C00000"/>
                </a:solidFill>
                <a:latin typeface="Calibri"/>
                <a:ea typeface="ＭＳ Ｐゴシック" charset="-128"/>
                <a:cs typeface="ＭＳ Ｐゴシック"/>
              </a:rPr>
              <a:t>structures peuvent être imbriquées. </a:t>
            </a:r>
            <a:endParaRPr lang="fr-FR" sz="2000" kern="1200" dirty="0">
              <a:solidFill>
                <a:srgbClr val="4D4D4D"/>
              </a:solidFill>
              <a:latin typeface="Calibri"/>
              <a:ea typeface="ＭＳ Ｐゴシック" charset="-128"/>
              <a:cs typeface="ＭＳ Ｐゴシック"/>
            </a:endParaRPr>
          </a:p>
          <a:p>
            <a:pPr marL="457200" indent="-457200">
              <a:spcBef>
                <a:spcPts val="0"/>
              </a:spcBef>
              <a:buClr>
                <a:srgbClr val="C00000"/>
              </a:buClr>
              <a:buFont typeface="Arial" panose="020B0604020202020204" pitchFamily="34" charset="0"/>
              <a:buChar char="•"/>
            </a:pPr>
            <a:endParaRPr lang="fr-FR" b="0" dirty="0">
              <a:solidFill>
                <a:srgbClr val="C00000"/>
              </a:solidFill>
              <a:latin typeface="Calibri"/>
              <a:ea typeface="ＭＳ Ｐゴシック" charset="-128"/>
              <a:cs typeface="ＭＳ Ｐゴシック"/>
            </a:endParaRPr>
          </a:p>
          <a:p>
            <a:pPr marL="457200" indent="-457200">
              <a:spcBef>
                <a:spcPts val="0"/>
              </a:spcBef>
              <a:buClr>
                <a:srgbClr val="C00000"/>
              </a:buClr>
              <a:buFont typeface="Arial" panose="020B0604020202020204" pitchFamily="34" charset="0"/>
              <a:buChar char="•"/>
            </a:pPr>
            <a:endParaRPr lang="fr-FR" b="0" dirty="0">
              <a:solidFill>
                <a:srgbClr val="C00000"/>
              </a:solidFill>
              <a:latin typeface="Calibri"/>
              <a:ea typeface="ＭＳ Ｐゴシック" charset="-128"/>
              <a:cs typeface="ＭＳ Ｐゴシック"/>
            </a:endParaRPr>
          </a:p>
          <a:p>
            <a:pPr marL="457200" indent="-457200">
              <a:spcBef>
                <a:spcPts val="0"/>
              </a:spcBef>
              <a:buClr>
                <a:srgbClr val="C00000"/>
              </a:buClr>
              <a:buFont typeface="Arial" panose="020B0604020202020204" pitchFamily="34" charset="0"/>
              <a:buChar char="•"/>
            </a:pPr>
            <a:endParaRPr lang="fr-FR" b="0" dirty="0">
              <a:solidFill>
                <a:srgbClr val="C00000"/>
              </a:solidFill>
              <a:latin typeface="Calibri"/>
              <a:ea typeface="ＭＳ Ｐゴシック" charset="-128"/>
              <a:cs typeface="ＭＳ Ｐゴシック"/>
            </a:endParaRPr>
          </a:p>
        </p:txBody>
      </p:sp>
    </p:spTree>
    <p:extLst>
      <p:ext uri="{BB962C8B-B14F-4D97-AF65-F5344CB8AC3E}">
        <p14:creationId xmlns:p14="http://schemas.microsoft.com/office/powerpoint/2010/main" val="7620615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 V » du BIG DATA</a:t>
            </a:r>
            <a:endParaRPr lang="fr-FR" dirty="0"/>
          </a:p>
        </p:txBody>
      </p:sp>
      <p:sp>
        <p:nvSpPr>
          <p:cNvPr id="3" name="Espace réservé du contenu 2"/>
          <p:cNvSpPr>
            <a:spLocks noGrp="1"/>
          </p:cNvSpPr>
          <p:nvPr>
            <p:ph idx="1"/>
          </p:nvPr>
        </p:nvSpPr>
        <p:spPr/>
        <p:txBody>
          <a:bodyPr/>
          <a:lstStyle/>
          <a:p>
            <a:r>
              <a:rPr lang="fr-FR" dirty="0" smtClean="0"/>
              <a:t> Les 3V issus de la définition historique (Doug </a:t>
            </a:r>
            <a:r>
              <a:rPr lang="fr-FR" dirty="0" err="1" smtClean="0"/>
              <a:t>Laney</a:t>
            </a:r>
            <a:r>
              <a:rPr lang="fr-FR" dirty="0" smtClean="0"/>
              <a:t> analyste Gartner)</a:t>
            </a:r>
          </a:p>
          <a:p>
            <a:pPr lvl="2"/>
            <a:r>
              <a:rPr lang="fr-FR" dirty="0" smtClean="0"/>
              <a:t>Volume</a:t>
            </a:r>
          </a:p>
          <a:p>
            <a:pPr lvl="2"/>
            <a:r>
              <a:rPr lang="fr-FR" dirty="0" smtClean="0"/>
              <a:t>Vélocité ( augmentation de la vitesse d’arrivée des données )</a:t>
            </a:r>
          </a:p>
          <a:p>
            <a:pPr lvl="2"/>
            <a:r>
              <a:rPr lang="fr-FR" dirty="0" smtClean="0"/>
              <a:t>Variété ( du type des données manipulées )</a:t>
            </a:r>
            <a:endParaRPr lang="fr-FR" dirty="0"/>
          </a:p>
          <a:p>
            <a:pPr marL="92075" lvl="1" indent="-92075"/>
            <a:r>
              <a:rPr lang="fr-FR" sz="2000" dirty="0"/>
              <a:t> </a:t>
            </a:r>
            <a:r>
              <a:rPr lang="fr-FR" sz="2000" dirty="0" smtClean="0"/>
              <a:t>D’autres V sont apparus depuis : </a:t>
            </a:r>
          </a:p>
          <a:p>
            <a:pPr lvl="2"/>
            <a:r>
              <a:rPr lang="fr-FR" dirty="0"/>
              <a:t>Valeur</a:t>
            </a:r>
          </a:p>
          <a:p>
            <a:pPr lvl="2"/>
            <a:r>
              <a:rPr lang="fr-FR" dirty="0" smtClean="0"/>
              <a:t>Véracité</a:t>
            </a:r>
          </a:p>
          <a:p>
            <a:pPr lvl="2"/>
            <a:r>
              <a:rPr lang="fr-FR" dirty="0" smtClean="0"/>
              <a:t>Validité</a:t>
            </a:r>
          </a:p>
          <a:p>
            <a:pPr lvl="2"/>
            <a:r>
              <a:rPr lang="fr-FR" dirty="0" smtClean="0"/>
              <a:t>Visibilité</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11</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41692582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données manipulées en JSON </a:t>
            </a:r>
            <a:r>
              <a:rPr lang="fr-FR" dirty="0" smtClean="0"/>
              <a:t>(3/3)</a:t>
            </a:r>
            <a:endParaRPr lang="fr-FR" dirty="0"/>
          </a:p>
        </p:txBody>
      </p:sp>
      <p:sp>
        <p:nvSpPr>
          <p:cNvPr id="3" name="Espace réservé du contenu 2"/>
          <p:cNvSpPr>
            <a:spLocks noGrp="1"/>
          </p:cNvSpPr>
          <p:nvPr>
            <p:ph idx="1"/>
          </p:nvPr>
        </p:nvSpPr>
        <p:spPr>
          <a:noFill/>
          <a:ln>
            <a:noFill/>
          </a:ln>
        </p:spPr>
        <p:txBody>
          <a:bodyPr vert="horz" wrap="square" lIns="91440" tIns="45720" rIns="91440" bIns="45720" numCol="1" anchor="t" anchorCtr="0" compatLnSpc="1">
            <a:prstTxWarp prst="textNoShape">
              <a:avLst/>
            </a:prstTxWarp>
          </a:bodyPr>
          <a:lstStyle/>
          <a:p>
            <a:pPr marL="457200" indent="-457200">
              <a:spcBef>
                <a:spcPts val="0"/>
              </a:spcBef>
              <a:buClr>
                <a:srgbClr val="C00000"/>
              </a:buClr>
              <a:buFont typeface="Arial" panose="020B0604020202020204" pitchFamily="34" charset="0"/>
              <a:buChar char="•"/>
            </a:pPr>
            <a:r>
              <a:rPr lang="fr-FR" b="0" dirty="0" smtClean="0">
                <a:solidFill>
                  <a:srgbClr val="C00000"/>
                </a:solidFill>
                <a:latin typeface="Calibri"/>
                <a:ea typeface="ＭＳ Ｐゴシック" charset="-128"/>
                <a:cs typeface="ＭＳ Ｐゴシック"/>
              </a:rPr>
              <a:t>Une </a:t>
            </a:r>
            <a:r>
              <a:rPr lang="fr-FR" b="0" dirty="0">
                <a:solidFill>
                  <a:srgbClr val="C00000"/>
                </a:solidFill>
                <a:latin typeface="Calibri"/>
                <a:ea typeface="ＭＳ Ｐゴシック" charset="-128"/>
                <a:cs typeface="ＭＳ Ｐゴシック"/>
              </a:rPr>
              <a:t>valeur peut être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Une chaîne de caractères entre guillemets,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nombre, </a:t>
            </a:r>
          </a:p>
          <a:p>
            <a:pPr marL="1028700" lvl="2" indent="-342900" algn="just">
              <a:spcBef>
                <a:spcPts val="0"/>
              </a:spcBef>
              <a:buClr>
                <a:srgbClr val="7CBF33"/>
              </a:buClr>
              <a:buSzPct val="50000"/>
              <a:buFont typeface="Wingdings" panose="05000000000000000000" pitchFamily="2" charset="2"/>
              <a:buChar char="è"/>
            </a:pPr>
            <a:r>
              <a:rPr lang="fr-FR" sz="2000" dirty="0" err="1">
                <a:solidFill>
                  <a:srgbClr val="4D4D4D"/>
                </a:solidFill>
                <a:latin typeface="Calibri"/>
                <a:ea typeface="ＭＳ Ｐゴシック" charset="-128"/>
                <a:cs typeface="ＭＳ Ｐゴシック"/>
              </a:rPr>
              <a:t>true</a:t>
            </a:r>
            <a:r>
              <a:rPr lang="fr-FR" sz="2000" dirty="0">
                <a:solidFill>
                  <a:srgbClr val="4D4D4D"/>
                </a:solidFill>
                <a:latin typeface="Calibri"/>
                <a:ea typeface="ＭＳ Ｐゴシック" charset="-128"/>
                <a:cs typeface="ＭＳ Ｐゴシック"/>
              </a:rPr>
              <a:t> ou false ou </a:t>
            </a:r>
            <a:r>
              <a:rPr lang="fr-FR" sz="2000" dirty="0" err="1">
                <a:solidFill>
                  <a:srgbClr val="4D4D4D"/>
                </a:solidFill>
                <a:latin typeface="Calibri"/>
                <a:ea typeface="ＭＳ Ｐゴシック" charset="-128"/>
                <a:cs typeface="ＭＳ Ｐゴシック"/>
              </a:rPr>
              <a:t>null</a:t>
            </a:r>
            <a:endParaRPr lang="fr-FR" sz="2000" dirty="0">
              <a:solidFill>
                <a:srgbClr val="4D4D4D"/>
              </a:solidFill>
              <a:latin typeface="Calibri"/>
              <a:ea typeface="ＭＳ Ｐゴシック" charset="-128"/>
              <a:cs typeface="ＭＳ Ｐゴシック"/>
            </a:endParaRP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objet </a:t>
            </a:r>
          </a:p>
          <a:p>
            <a:pPr marL="1028700" lvl="2" indent="-342900" algn="just">
              <a:spcBef>
                <a:spcPts val="0"/>
              </a:spcBef>
              <a:buClr>
                <a:srgbClr val="7CBF33"/>
              </a:buClr>
              <a:buSzPct val="50000"/>
              <a:buFont typeface="Wingdings" panose="05000000000000000000" pitchFamily="2" charset="2"/>
              <a:buChar char="è"/>
            </a:pPr>
            <a:r>
              <a:rPr lang="fr-FR" sz="2000" dirty="0">
                <a:solidFill>
                  <a:srgbClr val="4D4D4D"/>
                </a:solidFill>
                <a:latin typeface="Calibri"/>
                <a:ea typeface="ＭＳ Ｐゴシック" charset="-128"/>
                <a:cs typeface="ＭＳ Ｐゴシック"/>
              </a:rPr>
              <a:t>Un tableau. </a:t>
            </a:r>
          </a:p>
          <a:p>
            <a:pPr marL="457200" lvl="2" indent="-457200">
              <a:spcBef>
                <a:spcPts val="0"/>
              </a:spcBef>
              <a:buClr>
                <a:srgbClr val="C00000"/>
              </a:buClr>
              <a:buFont typeface="Arial" panose="020B0604020202020204" pitchFamily="34" charset="0"/>
              <a:buChar char="•"/>
            </a:pPr>
            <a:r>
              <a:rPr lang="fr-FR" sz="2000" dirty="0" smtClean="0">
                <a:solidFill>
                  <a:srgbClr val="C00000"/>
                </a:solidFill>
                <a:latin typeface="Calibri"/>
                <a:ea typeface="ＭＳ Ｐゴシック" charset="-128"/>
                <a:cs typeface="ＭＳ Ｐゴシック"/>
              </a:rPr>
              <a:t>Ces </a:t>
            </a:r>
            <a:r>
              <a:rPr lang="fr-FR" sz="2000" dirty="0">
                <a:solidFill>
                  <a:srgbClr val="C00000"/>
                </a:solidFill>
                <a:latin typeface="Calibri"/>
                <a:ea typeface="ＭＳ Ｐゴシック" charset="-128"/>
                <a:cs typeface="ＭＳ Ｐゴシック"/>
              </a:rPr>
              <a:t>structures peuvent être imbriquées. </a:t>
            </a:r>
            <a:endParaRPr lang="fr-FR" sz="2000" kern="1200" dirty="0">
              <a:solidFill>
                <a:srgbClr val="4D4D4D"/>
              </a:solidFill>
              <a:latin typeface="Calibri"/>
              <a:ea typeface="ＭＳ Ｐゴシック" charset="-128"/>
              <a:cs typeface="ＭＳ Ｐゴシック"/>
            </a:endParaRPr>
          </a:p>
          <a:p>
            <a:pPr marL="457200" indent="-457200">
              <a:spcBef>
                <a:spcPts val="0"/>
              </a:spcBef>
              <a:buClr>
                <a:srgbClr val="C00000"/>
              </a:buClr>
              <a:buFont typeface="Arial" panose="020B0604020202020204" pitchFamily="34" charset="0"/>
              <a:buChar char="•"/>
            </a:pPr>
            <a:endParaRPr lang="fr-FR" b="0" dirty="0">
              <a:solidFill>
                <a:srgbClr val="C00000"/>
              </a:solidFill>
              <a:latin typeface="Calibri"/>
              <a:ea typeface="ＭＳ Ｐゴシック" charset="-128"/>
              <a:cs typeface="ＭＳ Ｐゴシック"/>
            </a:endParaRPr>
          </a:p>
          <a:p>
            <a:pPr marL="457200" indent="-457200">
              <a:spcBef>
                <a:spcPts val="0"/>
              </a:spcBef>
              <a:buClr>
                <a:srgbClr val="C00000"/>
              </a:buClr>
              <a:buFont typeface="Arial" panose="020B0604020202020204" pitchFamily="34" charset="0"/>
              <a:buChar char="•"/>
            </a:pPr>
            <a:endParaRPr lang="fr-FR" b="0" dirty="0">
              <a:solidFill>
                <a:srgbClr val="C00000"/>
              </a:solidFill>
              <a:latin typeface="Calibri"/>
              <a:ea typeface="ＭＳ Ｐゴシック" charset="-128"/>
              <a:cs typeface="ＭＳ Ｐゴシック"/>
            </a:endParaRPr>
          </a:p>
          <a:p>
            <a:pPr marL="457200" indent="-457200">
              <a:spcBef>
                <a:spcPts val="0"/>
              </a:spcBef>
              <a:buClr>
                <a:srgbClr val="C00000"/>
              </a:buClr>
              <a:buFont typeface="Arial" panose="020B0604020202020204" pitchFamily="34" charset="0"/>
              <a:buChar char="•"/>
            </a:pPr>
            <a:endParaRPr lang="fr-FR" b="0" dirty="0">
              <a:solidFill>
                <a:srgbClr val="C00000"/>
              </a:solidFill>
              <a:latin typeface="Calibri"/>
              <a:ea typeface="ＭＳ Ｐゴシック" charset="-128"/>
              <a:cs typeface="ＭＳ Ｐゴシック"/>
            </a:endParaRPr>
          </a:p>
        </p:txBody>
      </p:sp>
    </p:spTree>
    <p:extLst>
      <p:ext uri="{BB962C8B-B14F-4D97-AF65-F5344CB8AC3E}">
        <p14:creationId xmlns:p14="http://schemas.microsoft.com/office/powerpoint/2010/main" val="1988217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111</a:t>
            </a:fld>
            <a:endParaRPr lang="fr-FR" dirty="0"/>
          </a:p>
        </p:txBody>
      </p:sp>
      <p:sp>
        <p:nvSpPr>
          <p:cNvPr id="3" name="Espace réservé de la date 2"/>
          <p:cNvSpPr>
            <a:spLocks noGrp="1"/>
          </p:cNvSpPr>
          <p:nvPr>
            <p:ph type="dt" sz="half" idx="2"/>
          </p:nvPr>
        </p:nvSpPr>
        <p:spPr/>
        <p:txBody>
          <a:bodyPr/>
          <a:lstStyle/>
          <a:p>
            <a:r>
              <a:rPr lang="fr-FR" smtClean="0"/>
              <a:t>JUIN 2015</a:t>
            </a:r>
            <a:endParaRPr lang="fr-FR" dirty="0"/>
          </a:p>
        </p:txBody>
      </p:sp>
      <p:sp>
        <p:nvSpPr>
          <p:cNvPr id="4" name="Titre 5"/>
          <p:cNvSpPr txBox="1">
            <a:spLocks/>
          </p:cNvSpPr>
          <p:nvPr/>
        </p:nvSpPr>
        <p:spPr>
          <a:xfrm>
            <a:off x="2207568" y="1916832"/>
            <a:ext cx="9865096" cy="1944216"/>
          </a:xfrm>
          <a:prstGeom prst="rect">
            <a:avLst/>
          </a:prstGeom>
        </p:spPr>
        <p:txBody>
          <a:bodyPr>
            <a:norm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ctr">
              <a:lnSpc>
                <a:spcPct val="100000"/>
              </a:lnSpc>
            </a:pPr>
            <a:r>
              <a:rPr lang="fr-FR" altLang="fr-FR" sz="4000" dirty="0" smtClean="0"/>
              <a:t>FIN</a:t>
            </a:r>
          </a:p>
          <a:p>
            <a:pPr algn="ctr">
              <a:lnSpc>
                <a:spcPct val="100000"/>
              </a:lnSpc>
            </a:pPr>
            <a:r>
              <a:rPr lang="fr-FR" altLang="fr-FR" sz="4000" dirty="0" smtClean="0"/>
              <a:t>DE </a:t>
            </a:r>
            <a:r>
              <a:rPr lang="fr-FR" altLang="fr-FR" sz="4000" smtClean="0"/>
              <a:t>LA PRESENTATION</a:t>
            </a:r>
            <a:endParaRPr lang="fr-FR" altLang="fr-FR" sz="4000" dirty="0" smtClean="0"/>
          </a:p>
        </p:txBody>
      </p:sp>
    </p:spTree>
    <p:extLst>
      <p:ext uri="{BB962C8B-B14F-4D97-AF65-F5344CB8AC3E}">
        <p14:creationId xmlns:p14="http://schemas.microsoft.com/office/powerpoint/2010/main" val="21982573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VOLUME </a:t>
            </a:r>
            <a:r>
              <a:rPr lang="fr-FR" dirty="0" smtClean="0"/>
              <a:t>(1/2</a:t>
            </a:r>
            <a:r>
              <a:rPr lang="fr-FR" dirty="0"/>
              <a:t>)</a:t>
            </a:r>
          </a:p>
        </p:txBody>
      </p:sp>
      <p:sp>
        <p:nvSpPr>
          <p:cNvPr id="3" name="Espace réservé du contenu 2"/>
          <p:cNvSpPr>
            <a:spLocks noGrp="1"/>
          </p:cNvSpPr>
          <p:nvPr>
            <p:ph idx="1"/>
          </p:nvPr>
        </p:nvSpPr>
        <p:spPr>
          <a:xfrm>
            <a:off x="335360" y="1268761"/>
            <a:ext cx="10214717" cy="4210941"/>
          </a:xfrm>
        </p:spPr>
        <p:txBody>
          <a:bodyPr/>
          <a:lstStyle/>
          <a:p>
            <a:r>
              <a:rPr lang="fr-FR" dirty="0" smtClean="0"/>
              <a:t> Fait référence au volume de données généré chaque seconde  </a:t>
            </a:r>
          </a:p>
          <a:p>
            <a:r>
              <a:rPr lang="fr-FR" dirty="0" smtClean="0"/>
              <a:t> Augmentation inexorable qui en plus s’amplifie </a:t>
            </a:r>
          </a:p>
          <a:p>
            <a:r>
              <a:rPr lang="fr-FR" dirty="0"/>
              <a:t> Croissance exponentielle de 70% par an pour le monde des </a:t>
            </a:r>
            <a:r>
              <a:rPr lang="fr-FR" dirty="0" err="1"/>
              <a:t>Telcos</a:t>
            </a:r>
            <a:r>
              <a:rPr lang="fr-FR" dirty="0"/>
              <a:t>  (des échanges de données par terminaux mobiles) et 30% pour les autres secteurs</a:t>
            </a:r>
          </a:p>
          <a:p>
            <a:r>
              <a:rPr lang="fr-FR" dirty="0"/>
              <a:t> </a:t>
            </a:r>
            <a:r>
              <a:rPr lang="fr-FR" dirty="0" smtClean="0"/>
              <a:t>90% des données numérique dans le monde ont été générées ces deux dernières années</a:t>
            </a:r>
          </a:p>
          <a:p>
            <a:r>
              <a:rPr lang="fr-FR" dirty="0"/>
              <a:t> </a:t>
            </a:r>
            <a:r>
              <a:rPr lang="fr-FR" dirty="0" smtClean="0"/>
              <a:t>Création de 1 </a:t>
            </a:r>
            <a:r>
              <a:rPr lang="fr-FR" dirty="0" err="1" smtClean="0"/>
              <a:t>PétaOctet</a:t>
            </a:r>
            <a:r>
              <a:rPr lang="fr-FR" dirty="0" smtClean="0"/>
              <a:t> toutes les 15s</a:t>
            </a:r>
          </a:p>
          <a:p>
            <a:r>
              <a:rPr lang="fr-FR" dirty="0"/>
              <a:t> On </a:t>
            </a:r>
            <a:r>
              <a:rPr lang="fr-FR" dirty="0" smtClean="0"/>
              <a:t>ne parle plus de volumes en </a:t>
            </a:r>
            <a:r>
              <a:rPr lang="fr-FR" dirty="0" err="1" smtClean="0"/>
              <a:t>TeraOctets</a:t>
            </a:r>
            <a:r>
              <a:rPr lang="fr-FR" dirty="0" smtClean="0"/>
              <a:t> mais en </a:t>
            </a:r>
            <a:r>
              <a:rPr lang="fr-FR" dirty="0" err="1" smtClean="0"/>
              <a:t>ZettaOctets</a:t>
            </a:r>
            <a:r>
              <a:rPr lang="fr-FR" dirty="0" smtClean="0"/>
              <a:t> voire </a:t>
            </a:r>
            <a:r>
              <a:rPr lang="fr-FR" dirty="0" err="1" smtClean="0"/>
              <a:t>BrontoOctets</a:t>
            </a:r>
            <a:endParaRPr lang="fr-FR" dirty="0"/>
          </a:p>
          <a:p>
            <a:r>
              <a:rPr lang="fr-FR" dirty="0"/>
              <a:t> </a:t>
            </a:r>
            <a:r>
              <a:rPr lang="fr-FR" dirty="0" smtClean="0"/>
              <a:t>1981 : </a:t>
            </a:r>
            <a:r>
              <a:rPr lang="fr-FR" u="sng" dirty="0" smtClean="0"/>
              <a:t>700k€</a:t>
            </a:r>
            <a:r>
              <a:rPr lang="fr-FR" dirty="0" smtClean="0"/>
              <a:t> pour 1 Go de disque / Aujourd’hui : </a:t>
            </a:r>
            <a:r>
              <a:rPr lang="fr-FR" u="sng" dirty="0" smtClean="0"/>
              <a:t>0,07€</a:t>
            </a:r>
            <a:r>
              <a:rPr lang="fr-FR" dirty="0" smtClean="0"/>
              <a:t> pour un 1 Go de disque</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
        <p:nvSpPr>
          <p:cNvPr id="11" name="Espace réservé du contenu 2"/>
          <p:cNvSpPr txBox="1">
            <a:spLocks/>
          </p:cNvSpPr>
          <p:nvPr/>
        </p:nvSpPr>
        <p:spPr>
          <a:xfrm>
            <a:off x="9571204" y="836712"/>
            <a:ext cx="2441186" cy="1443974"/>
          </a:xfrm>
          <a:prstGeom prst="rect">
            <a:avLst/>
          </a:prstGeom>
          <a:solidFill>
            <a:schemeClr val="bg1"/>
          </a:solidFill>
          <a:ln>
            <a:solidFill>
              <a:schemeClr val="tx1"/>
            </a:solid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Clr>
                <a:schemeClr val="tx1"/>
              </a:buClr>
              <a:buNone/>
            </a:pPr>
            <a:r>
              <a:rPr lang="fr-FR" sz="1400" dirty="0" err="1" smtClean="0"/>
              <a:t>TeraOctet</a:t>
            </a:r>
            <a:r>
              <a:rPr lang="fr-FR" sz="1400" dirty="0"/>
              <a:t> = </a:t>
            </a:r>
            <a:r>
              <a:rPr lang="fr-FR" sz="1400" dirty="0" smtClean="0"/>
              <a:t>10</a:t>
            </a:r>
            <a:r>
              <a:rPr lang="fr-FR" sz="1400" baseline="30000" dirty="0" smtClean="0"/>
              <a:t>12</a:t>
            </a:r>
            <a:r>
              <a:rPr lang="fr-FR" sz="1400" dirty="0" smtClean="0"/>
              <a:t> Octets</a:t>
            </a:r>
          </a:p>
          <a:p>
            <a:pPr marL="0" indent="0">
              <a:lnSpc>
                <a:spcPct val="100000"/>
              </a:lnSpc>
              <a:spcBef>
                <a:spcPts val="0"/>
              </a:spcBef>
              <a:buClr>
                <a:schemeClr val="tx1"/>
              </a:buClr>
              <a:buNone/>
            </a:pPr>
            <a:r>
              <a:rPr lang="fr-FR" sz="1400" dirty="0" err="1" smtClean="0"/>
              <a:t>PetaOctet</a:t>
            </a:r>
            <a:r>
              <a:rPr lang="fr-FR" sz="1400" dirty="0" smtClean="0"/>
              <a:t> = 10</a:t>
            </a:r>
            <a:r>
              <a:rPr lang="fr-FR" sz="1400" baseline="30000" dirty="0" smtClean="0"/>
              <a:t>15</a:t>
            </a:r>
            <a:r>
              <a:rPr lang="fr-FR" sz="1400" dirty="0" smtClean="0"/>
              <a:t> Octets</a:t>
            </a:r>
          </a:p>
          <a:p>
            <a:pPr marL="0" indent="0">
              <a:lnSpc>
                <a:spcPct val="100000"/>
              </a:lnSpc>
              <a:spcBef>
                <a:spcPts val="0"/>
              </a:spcBef>
              <a:buClr>
                <a:schemeClr val="tx1"/>
              </a:buClr>
              <a:buNone/>
            </a:pPr>
            <a:r>
              <a:rPr lang="fr-FR" sz="1400" dirty="0" err="1" smtClean="0"/>
              <a:t>ExaOctet</a:t>
            </a:r>
            <a:r>
              <a:rPr lang="fr-FR" sz="1400" dirty="0" smtClean="0"/>
              <a:t> = </a:t>
            </a:r>
            <a:r>
              <a:rPr lang="fr-FR" sz="1400" dirty="0"/>
              <a:t>10</a:t>
            </a:r>
            <a:r>
              <a:rPr lang="fr-FR" sz="1400" baseline="30000" dirty="0"/>
              <a:t>18</a:t>
            </a:r>
            <a:r>
              <a:rPr lang="fr-FR" sz="1400" dirty="0"/>
              <a:t> Octets</a:t>
            </a:r>
            <a:r>
              <a:rPr lang="fr-FR" sz="1400" dirty="0" smtClean="0"/>
              <a:t> </a:t>
            </a:r>
          </a:p>
          <a:p>
            <a:pPr marL="0" indent="0">
              <a:lnSpc>
                <a:spcPct val="100000"/>
              </a:lnSpc>
              <a:spcBef>
                <a:spcPts val="0"/>
              </a:spcBef>
              <a:buClr>
                <a:schemeClr val="tx1"/>
              </a:buClr>
              <a:buNone/>
            </a:pPr>
            <a:r>
              <a:rPr lang="fr-FR" sz="1400" dirty="0" err="1" smtClean="0"/>
              <a:t>ZettaOctet</a:t>
            </a:r>
            <a:r>
              <a:rPr lang="fr-FR" sz="1400" dirty="0" smtClean="0"/>
              <a:t> = 10</a:t>
            </a:r>
            <a:r>
              <a:rPr lang="fr-FR" sz="1400" baseline="30000" dirty="0" smtClean="0"/>
              <a:t>21</a:t>
            </a:r>
            <a:r>
              <a:rPr lang="fr-FR" sz="1400" dirty="0" smtClean="0"/>
              <a:t> Octets</a:t>
            </a:r>
          </a:p>
          <a:p>
            <a:pPr marL="0" indent="0">
              <a:lnSpc>
                <a:spcPct val="100000"/>
              </a:lnSpc>
              <a:spcBef>
                <a:spcPts val="0"/>
              </a:spcBef>
              <a:buClr>
                <a:schemeClr val="tx1"/>
              </a:buClr>
              <a:buNone/>
            </a:pPr>
            <a:r>
              <a:rPr lang="fr-FR" sz="1400" dirty="0" err="1" smtClean="0"/>
              <a:t>YottaOctet</a:t>
            </a:r>
            <a:r>
              <a:rPr lang="fr-FR" sz="1400" dirty="0" smtClean="0"/>
              <a:t> = 10</a:t>
            </a:r>
            <a:r>
              <a:rPr lang="fr-FR" sz="1400" baseline="30000" dirty="0" smtClean="0"/>
              <a:t>24</a:t>
            </a:r>
            <a:r>
              <a:rPr lang="fr-FR" sz="1400" dirty="0" smtClean="0"/>
              <a:t> Octets</a:t>
            </a:r>
          </a:p>
          <a:p>
            <a:pPr marL="0" indent="0">
              <a:lnSpc>
                <a:spcPct val="100000"/>
              </a:lnSpc>
              <a:spcBef>
                <a:spcPts val="0"/>
              </a:spcBef>
              <a:buClr>
                <a:schemeClr val="tx1"/>
              </a:buClr>
              <a:buNone/>
            </a:pPr>
            <a:r>
              <a:rPr lang="fr-FR" sz="1400" dirty="0" err="1" smtClean="0"/>
              <a:t>BrontoOctet</a:t>
            </a:r>
            <a:r>
              <a:rPr lang="fr-FR" sz="1400" dirty="0"/>
              <a:t> </a:t>
            </a:r>
            <a:r>
              <a:rPr lang="fr-FR" sz="1400" dirty="0" smtClean="0"/>
              <a:t>= 10</a:t>
            </a:r>
            <a:r>
              <a:rPr lang="fr-FR" sz="1400" baseline="30000" dirty="0" smtClean="0"/>
              <a:t>27</a:t>
            </a:r>
            <a:r>
              <a:rPr lang="fr-FR" sz="1400" dirty="0" smtClean="0"/>
              <a:t> Octets</a:t>
            </a:r>
          </a:p>
        </p:txBody>
      </p:sp>
    </p:spTree>
    <p:extLst>
      <p:ext uri="{BB962C8B-B14F-4D97-AF65-F5344CB8AC3E}">
        <p14:creationId xmlns:p14="http://schemas.microsoft.com/office/powerpoint/2010/main" val="606849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VOLUME </a:t>
            </a:r>
            <a:r>
              <a:rPr lang="fr-FR" dirty="0" smtClean="0"/>
              <a:t>(2/2</a:t>
            </a:r>
            <a:r>
              <a:rPr lang="fr-FR" dirty="0"/>
              <a:t>)</a:t>
            </a:r>
          </a:p>
        </p:txBody>
      </p:sp>
      <p:sp>
        <p:nvSpPr>
          <p:cNvPr id="3" name="Espace réservé du contenu 2"/>
          <p:cNvSpPr>
            <a:spLocks noGrp="1"/>
          </p:cNvSpPr>
          <p:nvPr>
            <p:ph idx="1"/>
          </p:nvPr>
        </p:nvSpPr>
        <p:spPr>
          <a:xfrm>
            <a:off x="5823307" y="1196752"/>
            <a:ext cx="6033333" cy="4824536"/>
          </a:xfrm>
        </p:spPr>
        <p:txBody>
          <a:bodyPr/>
          <a:lstStyle/>
          <a:p>
            <a:endParaRPr lang="fr-F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13</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pic>
        <p:nvPicPr>
          <p:cNvPr id="11" name="Espace réservé du graphique 4" descr="60-internet.png"/>
          <p:cNvPicPr>
            <a:picLocks noChangeAspect="1"/>
          </p:cNvPicPr>
          <p:nvPr/>
        </p:nvPicPr>
        <p:blipFill rotWithShape="1">
          <a:blip r:embed="rId2">
            <a:extLst>
              <a:ext uri="{28A0092B-C50C-407E-A947-70E740481C1C}">
                <a14:useLocalDpi xmlns:a14="http://schemas.microsoft.com/office/drawing/2010/main" val="0"/>
              </a:ext>
            </a:extLst>
          </a:blip>
          <a:srcRect l="51169" t="24948" b="41821"/>
          <a:stretch/>
        </p:blipFill>
        <p:spPr>
          <a:xfrm>
            <a:off x="1199456" y="1878513"/>
            <a:ext cx="4112478" cy="3243849"/>
          </a:xfrm>
          <a:prstGeom prst="rect">
            <a:avLst/>
          </a:prstGeom>
        </p:spPr>
      </p:pic>
      <p:pic>
        <p:nvPicPr>
          <p:cNvPr id="12" name="Espace réservé du graphique 4" descr="60-internet.png"/>
          <p:cNvPicPr>
            <a:picLocks noChangeAspect="1"/>
          </p:cNvPicPr>
          <p:nvPr/>
        </p:nvPicPr>
        <p:blipFill rotWithShape="1">
          <a:blip r:embed="rId2">
            <a:extLst>
              <a:ext uri="{28A0092B-C50C-407E-A947-70E740481C1C}">
                <a14:useLocalDpi xmlns:a14="http://schemas.microsoft.com/office/drawing/2010/main" val="0"/>
              </a:ext>
            </a:extLst>
          </a:blip>
          <a:srcRect l="49996" t="53030" r="1173" b="13739"/>
          <a:stretch/>
        </p:blipFill>
        <p:spPr>
          <a:xfrm>
            <a:off x="1199456" y="1878513"/>
            <a:ext cx="4112478" cy="3243849"/>
          </a:xfrm>
          <a:prstGeom prst="rect">
            <a:avLst/>
          </a:prstGeom>
        </p:spPr>
      </p:pic>
      <p:pic>
        <p:nvPicPr>
          <p:cNvPr id="13" name="Espace réservé du graphique 4" descr="60-internet.png"/>
          <p:cNvPicPr>
            <a:picLocks noChangeAspect="1"/>
          </p:cNvPicPr>
          <p:nvPr/>
        </p:nvPicPr>
        <p:blipFill rotWithShape="1">
          <a:blip r:embed="rId2">
            <a:extLst>
              <a:ext uri="{28A0092B-C50C-407E-A947-70E740481C1C}">
                <a14:useLocalDpi xmlns:a14="http://schemas.microsoft.com/office/drawing/2010/main" val="0"/>
              </a:ext>
            </a:extLst>
          </a:blip>
          <a:srcRect l="660" t="23503" r="50509" b="43266"/>
          <a:stretch/>
        </p:blipFill>
        <p:spPr>
          <a:xfrm>
            <a:off x="1199456" y="1878513"/>
            <a:ext cx="4112478" cy="3243849"/>
          </a:xfrm>
          <a:prstGeom prst="rect">
            <a:avLst/>
          </a:prstGeom>
        </p:spPr>
      </p:pic>
      <p:pic>
        <p:nvPicPr>
          <p:cNvPr id="14" name="Espace réservé du graphique 4" descr="60-internet.png"/>
          <p:cNvPicPr>
            <a:picLocks noChangeAspect="1"/>
          </p:cNvPicPr>
          <p:nvPr/>
        </p:nvPicPr>
        <p:blipFill rotWithShape="1">
          <a:blip r:embed="rId2">
            <a:extLst>
              <a:ext uri="{28A0092B-C50C-407E-A947-70E740481C1C}">
                <a14:useLocalDpi xmlns:a14="http://schemas.microsoft.com/office/drawing/2010/main" val="0"/>
              </a:ext>
            </a:extLst>
          </a:blip>
          <a:srcRect l="2681" t="55714" r="48488" b="11055"/>
          <a:stretch/>
        </p:blipFill>
        <p:spPr>
          <a:xfrm>
            <a:off x="1199456" y="1878513"/>
            <a:ext cx="4112478" cy="3243849"/>
          </a:xfrm>
          <a:prstGeom prst="rect">
            <a:avLst/>
          </a:prstGeom>
        </p:spPr>
      </p:pic>
      <p:pic>
        <p:nvPicPr>
          <p:cNvPr id="15" name="Espace réservé du graphique 4" descr="60-internet.png"/>
          <p:cNvPicPr>
            <a:picLocks noChangeAspect="1"/>
          </p:cNvPicPr>
          <p:nvPr/>
        </p:nvPicPr>
        <p:blipFill rotWithShape="1">
          <a:blip r:embed="rId2">
            <a:extLst>
              <a:ext uri="{28A0092B-C50C-407E-A947-70E740481C1C}">
                <a14:useLocalDpi xmlns:a14="http://schemas.microsoft.com/office/drawing/2010/main" val="0"/>
              </a:ext>
            </a:extLst>
          </a:blip>
          <a:srcRect t="5441" b="10853"/>
          <a:stretch/>
        </p:blipFill>
        <p:spPr>
          <a:xfrm>
            <a:off x="479376" y="1196752"/>
            <a:ext cx="5080000" cy="4928771"/>
          </a:xfrm>
          <a:prstGeom prst="rect">
            <a:avLst/>
          </a:prstGeom>
        </p:spPr>
      </p:pic>
    </p:spTree>
    <p:extLst>
      <p:ext uri="{BB962C8B-B14F-4D97-AF65-F5344CB8AC3E}">
        <p14:creationId xmlns:p14="http://schemas.microsoft.com/office/powerpoint/2010/main" val="2336143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01315E-6 -1.36901E-6 L 0.41586 -1.36901E-6 " pathEditMode="relative" rAng="0" ptsTypes="AA">
                                      <p:cBhvr>
                                        <p:cTn id="6" dur="2000" fill="hold"/>
                                        <p:tgtEl>
                                          <p:spTgt spid="11"/>
                                        </p:tgtEl>
                                        <p:attrNameLst>
                                          <p:attrName>ppt_x</p:attrName>
                                          <p:attrName>ppt_y</p:attrName>
                                        </p:attrNameLst>
                                      </p:cBhvr>
                                      <p:rCtr x="20786"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6.85019E-6 -1.36901E-6 L 0.41326 -1.36901E-6 " pathEditMode="relative" ptsTypes="AA">
                                      <p:cBhvr>
                                        <p:cTn id="10" dur="2000" fill="hold"/>
                                        <p:tgtEl>
                                          <p:spTgt spid="12"/>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93726E-6 -1.36901E-6 L 0.41911 -1.36901E-6 " pathEditMode="relative" ptsTypes="AA">
                                      <p:cBhvr>
                                        <p:cTn id="14" dur="2000" fill="hold"/>
                                        <p:tgtEl>
                                          <p:spTgt spid="13"/>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3.93726E-6 -1.36901E-6 L 0.41911 -1.36901E-6 " pathEditMode="relative" ptsTypes="AA">
                                      <p:cBhvr>
                                        <p:cTn id="18" dur="2000" fill="hold"/>
                                        <p:tgtEl>
                                          <p:spTgt spid="1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VELOCITE</a:t>
            </a:r>
            <a:endParaRPr lang="fr-FR" dirty="0"/>
          </a:p>
        </p:txBody>
      </p:sp>
      <p:sp>
        <p:nvSpPr>
          <p:cNvPr id="3" name="Espace réservé du contenu 2"/>
          <p:cNvSpPr>
            <a:spLocks noGrp="1"/>
          </p:cNvSpPr>
          <p:nvPr>
            <p:ph idx="1"/>
          </p:nvPr>
        </p:nvSpPr>
        <p:spPr>
          <a:xfrm>
            <a:off x="335360" y="959839"/>
            <a:ext cx="11521280" cy="4824536"/>
          </a:xfrm>
        </p:spPr>
        <p:txBody>
          <a:bodyPr/>
          <a:lstStyle/>
          <a:p>
            <a:r>
              <a:rPr lang="fr-FR" dirty="0" smtClean="0"/>
              <a:t>Données en mouvement  </a:t>
            </a:r>
          </a:p>
          <a:p>
            <a:pPr lvl="3">
              <a:lnSpc>
                <a:spcPct val="100000"/>
              </a:lnSpc>
            </a:pPr>
            <a:r>
              <a:rPr lang="fr-FR" dirty="0"/>
              <a:t>Avant : </a:t>
            </a:r>
            <a:r>
              <a:rPr lang="fr-FR" dirty="0" smtClean="0"/>
              <a:t> </a:t>
            </a:r>
            <a:r>
              <a:rPr lang="fr-FR" dirty="0"/>
              <a:t>collecte, </a:t>
            </a:r>
            <a:r>
              <a:rPr lang="fr-FR" dirty="0" smtClean="0"/>
              <a:t>stockage puis </a:t>
            </a:r>
            <a:r>
              <a:rPr lang="fr-FR" dirty="0" err="1" smtClean="0"/>
              <a:t>reporting</a:t>
            </a:r>
            <a:endParaRPr lang="fr-FR" dirty="0"/>
          </a:p>
          <a:p>
            <a:pPr lvl="3">
              <a:lnSpc>
                <a:spcPct val="100000"/>
              </a:lnSpc>
            </a:pPr>
            <a:r>
              <a:rPr lang="fr-FR" dirty="0"/>
              <a:t> Maintenant  : </a:t>
            </a:r>
            <a:r>
              <a:rPr lang="fr-FR" dirty="0" smtClean="0"/>
              <a:t>Intégration </a:t>
            </a:r>
            <a:r>
              <a:rPr lang="fr-FR" dirty="0"/>
              <a:t>d</a:t>
            </a:r>
            <a:r>
              <a:rPr lang="fr-FR" dirty="0" smtClean="0"/>
              <a:t>es </a:t>
            </a:r>
            <a:r>
              <a:rPr lang="fr-FR" dirty="0"/>
              <a:t>données en mouvement dans les </a:t>
            </a:r>
            <a:r>
              <a:rPr lang="fr-FR" dirty="0" smtClean="0"/>
              <a:t>processus </a:t>
            </a:r>
            <a:r>
              <a:rPr lang="fr-FR" dirty="0"/>
              <a:t>métiers</a:t>
            </a:r>
          </a:p>
          <a:p>
            <a:r>
              <a:rPr lang="fr-FR" dirty="0" smtClean="0"/>
              <a:t>Vitesse à </a:t>
            </a:r>
            <a:r>
              <a:rPr lang="fr-FR" dirty="0"/>
              <a:t>laquelle les données sont générées, capturées et partagées</a:t>
            </a:r>
            <a:r>
              <a:rPr lang="fr-FR" dirty="0" smtClean="0"/>
              <a:t> </a:t>
            </a:r>
          </a:p>
          <a:p>
            <a:pPr lvl="3">
              <a:lnSpc>
                <a:spcPct val="100000"/>
              </a:lnSpc>
            </a:pPr>
            <a:r>
              <a:rPr lang="fr-FR" dirty="0"/>
              <a:t> </a:t>
            </a:r>
            <a:r>
              <a:rPr lang="fr-FR" dirty="0" smtClean="0"/>
              <a:t>Vitesse à laquelle un message se propage sur les réseaux sociaux</a:t>
            </a:r>
          </a:p>
          <a:p>
            <a:pPr lvl="3">
              <a:lnSpc>
                <a:spcPct val="100000"/>
              </a:lnSpc>
            </a:pPr>
            <a:r>
              <a:rPr lang="fr-FR" dirty="0"/>
              <a:t> </a:t>
            </a:r>
            <a:r>
              <a:rPr lang="fr-FR" dirty="0" smtClean="0"/>
              <a:t>Vitesse à laquelle les systèmes de trading prennent des décisions pour vendre ou acheter</a:t>
            </a:r>
          </a:p>
          <a:p>
            <a:r>
              <a:rPr lang="fr-FR" dirty="0" smtClean="0"/>
              <a:t> Génération de données dans des temps toujours plus courts</a:t>
            </a:r>
          </a:p>
          <a:p>
            <a:r>
              <a:rPr lang="fr-FR" dirty="0"/>
              <a:t> </a:t>
            </a:r>
            <a:r>
              <a:rPr lang="fr-FR" dirty="0" smtClean="0"/>
              <a:t>Les entreprises doivent évoluer vers une collecte et un partage des données en temps réel</a:t>
            </a:r>
          </a:p>
          <a:p>
            <a:r>
              <a:rPr lang="fr-FR" dirty="0"/>
              <a:t> </a:t>
            </a:r>
            <a:r>
              <a:rPr lang="fr-FR" dirty="0" smtClean="0"/>
              <a:t>Le </a:t>
            </a:r>
            <a:r>
              <a:rPr lang="fr-FR" dirty="0" err="1" smtClean="0"/>
              <a:t>Big</a:t>
            </a:r>
            <a:r>
              <a:rPr lang="fr-FR" dirty="0" smtClean="0"/>
              <a:t> Data offre la possibilité de traiter ( à un coût raisonnable ) les données au moment où elles sont générées, sans le besoin de les stocker préalablement en base</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4069829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Variété (1/2)</a:t>
            </a:r>
            <a:endParaRPr lang="fr-FR" dirty="0"/>
          </a:p>
        </p:txBody>
      </p:sp>
      <p:sp>
        <p:nvSpPr>
          <p:cNvPr id="3" name="Espace réservé du contenu 2"/>
          <p:cNvSpPr>
            <a:spLocks noGrp="1"/>
          </p:cNvSpPr>
          <p:nvPr>
            <p:ph idx="1"/>
          </p:nvPr>
        </p:nvSpPr>
        <p:spPr/>
        <p:txBody>
          <a:bodyPr/>
          <a:lstStyle/>
          <a:p>
            <a:r>
              <a:rPr lang="fr-FR" dirty="0" smtClean="0"/>
              <a:t> Données produits par différents types de sources:</a:t>
            </a:r>
          </a:p>
          <a:p>
            <a:pPr lvl="2"/>
            <a:r>
              <a:rPr lang="fr-FR" dirty="0" smtClean="0"/>
              <a:t>Les bases de données classiques  (transactions (achat/vente), inventaires, ….)</a:t>
            </a:r>
          </a:p>
          <a:p>
            <a:pPr lvl="2"/>
            <a:r>
              <a:rPr lang="fr-FR" dirty="0" smtClean="0"/>
              <a:t>Les machines (capteurs, vidéo surveillance, appareils médicaux, logs de serveurs, médias, </a:t>
            </a:r>
            <a:r>
              <a:rPr lang="fr-FR" dirty="0" err="1" smtClean="0"/>
              <a:t>opendata</a:t>
            </a:r>
            <a:r>
              <a:rPr lang="fr-FR" dirty="0" smtClean="0"/>
              <a:t>, …)</a:t>
            </a:r>
          </a:p>
          <a:p>
            <a:pPr lvl="2"/>
            <a:r>
              <a:rPr lang="fr-FR" dirty="0" smtClean="0"/>
              <a:t>Les humains (documents, vidéos, images, emails, réseaux sociaux, …)</a:t>
            </a:r>
            <a:endParaRPr lang="fr-FR" dirty="0"/>
          </a:p>
          <a:p>
            <a:r>
              <a:rPr lang="fr-FR" dirty="0" smtClean="0"/>
              <a:t> La </a:t>
            </a:r>
            <a:r>
              <a:rPr lang="fr-FR" dirty="0"/>
              <a:t>variété des sources peut offrir de nouvelles opportunités, par exemple pour mieux connaitre le client ou détecter plus rapidement des dysfonctionnements du </a:t>
            </a:r>
            <a:r>
              <a:rPr lang="fr-FR" dirty="0" smtClean="0"/>
              <a:t>réseau. En </a:t>
            </a:r>
            <a:r>
              <a:rPr lang="fr-FR" dirty="0"/>
              <a:t>combinant les données issues de nos systèmes, les données de profils réseaux sociaux, les logs des équipements réseau…</a:t>
            </a:r>
          </a:p>
          <a:p>
            <a:pPr lvl="3"/>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2527341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Variété </a:t>
            </a:r>
            <a:r>
              <a:rPr lang="fr-FR" dirty="0" smtClean="0"/>
              <a:t>(2/2</a:t>
            </a:r>
            <a:r>
              <a:rPr lang="fr-FR" dirty="0"/>
              <a:t>)</a:t>
            </a:r>
          </a:p>
        </p:txBody>
      </p:sp>
      <p:sp>
        <p:nvSpPr>
          <p:cNvPr id="3" name="Espace réservé du contenu 2"/>
          <p:cNvSpPr>
            <a:spLocks noGrp="1"/>
          </p:cNvSpPr>
          <p:nvPr>
            <p:ph idx="1"/>
          </p:nvPr>
        </p:nvSpPr>
        <p:spPr/>
        <p:txBody>
          <a:bodyPr/>
          <a:lstStyle/>
          <a:p>
            <a:r>
              <a:rPr lang="fr-FR" dirty="0" smtClean="0"/>
              <a:t> De nouvelles données difficiles (voir impossible) à gérer avec les bases de données relationnelles : </a:t>
            </a:r>
            <a:endParaRPr lang="fr-FR" dirty="0"/>
          </a:p>
          <a:p>
            <a:pPr lvl="2">
              <a:lnSpc>
                <a:spcPct val="100000"/>
              </a:lnSpc>
            </a:pPr>
            <a:r>
              <a:rPr lang="fr-FR" dirty="0" smtClean="0"/>
              <a:t> Images, Vidéos, Tweets, Contenus de blogs</a:t>
            </a:r>
          </a:p>
          <a:p>
            <a:pPr lvl="2">
              <a:lnSpc>
                <a:spcPct val="100000"/>
              </a:lnSpc>
            </a:pPr>
            <a:r>
              <a:rPr lang="fr-FR" dirty="0"/>
              <a:t> </a:t>
            </a:r>
            <a:r>
              <a:rPr lang="fr-FR" dirty="0" smtClean="0"/>
              <a:t>De plus en plus de données non structurées</a:t>
            </a:r>
          </a:p>
          <a:p>
            <a:endParaRPr lang="fr-FR" dirty="0"/>
          </a:p>
          <a:p>
            <a:r>
              <a:rPr lang="fr-FR" dirty="0" smtClean="0"/>
              <a:t> Des opportunités d’analyse ouvertes par le croisement des données issues de sources variées dans et hors de l’entreprise:</a:t>
            </a:r>
          </a:p>
          <a:p>
            <a:pPr lvl="2"/>
            <a:r>
              <a:rPr lang="fr-FR" dirty="0" smtClean="0"/>
              <a:t>Bases clients, logs d’emails ou enregistrement de communications téléphoniques (service client), factures, navigation web, réseaux sociaux,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3898138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VERACITE</a:t>
            </a:r>
            <a:endParaRPr lang="fr-FR" dirty="0"/>
          </a:p>
        </p:txBody>
      </p:sp>
      <p:sp>
        <p:nvSpPr>
          <p:cNvPr id="3" name="Espace réservé du contenu 2"/>
          <p:cNvSpPr>
            <a:spLocks noGrp="1"/>
          </p:cNvSpPr>
          <p:nvPr>
            <p:ph idx="1"/>
          </p:nvPr>
        </p:nvSpPr>
        <p:spPr/>
        <p:txBody>
          <a:bodyPr/>
          <a:lstStyle/>
          <a:p>
            <a:r>
              <a:rPr lang="fr-FR" dirty="0" smtClean="0"/>
              <a:t> Fait référence à la qualité de la donnée, à sa validité</a:t>
            </a:r>
          </a:p>
          <a:p>
            <a:r>
              <a:rPr lang="fr-FR" dirty="0" smtClean="0"/>
              <a:t> Gros </a:t>
            </a:r>
            <a:r>
              <a:rPr lang="fr-FR" dirty="0"/>
              <a:t>volumes / Sources externes </a:t>
            </a:r>
            <a:endParaRPr lang="fr-FR" dirty="0" smtClean="0"/>
          </a:p>
          <a:p>
            <a:pPr marL="311150" lvl="2" indent="-3175">
              <a:buNone/>
            </a:pPr>
            <a:r>
              <a:rPr lang="fr-FR" dirty="0" smtClean="0">
                <a:sym typeface="Wingdings" panose="05000000000000000000" pitchFamily="2" charset="2"/>
              </a:rPr>
              <a:t> </a:t>
            </a:r>
            <a:r>
              <a:rPr lang="fr-FR" dirty="0">
                <a:sym typeface="Wingdings" panose="05000000000000000000" pitchFamily="2" charset="2"/>
              </a:rPr>
              <a:t>Moins de contrôles possibles sur la qualité et la pertinence des données</a:t>
            </a:r>
          </a:p>
          <a:p>
            <a:r>
              <a:rPr lang="fr-FR" dirty="0" smtClean="0">
                <a:sym typeface="Wingdings" panose="05000000000000000000" pitchFamily="2" charset="2"/>
              </a:rPr>
              <a:t> Apport de nouveaux outils pour prendre en compte ce type de problèmes</a:t>
            </a:r>
          </a:p>
          <a:p>
            <a:endParaRPr lang="fr-FR" dirty="0" smtClean="0">
              <a:sym typeface="Wingdings" panose="05000000000000000000" pitchFamily="2" charset="2"/>
            </a:endParaRP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3522455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VALEUR</a:t>
            </a:r>
            <a:endParaRPr lang="fr-FR" dirty="0"/>
          </a:p>
        </p:txBody>
      </p:sp>
      <p:sp>
        <p:nvSpPr>
          <p:cNvPr id="3" name="Espace réservé du contenu 2"/>
          <p:cNvSpPr>
            <a:spLocks noGrp="1"/>
          </p:cNvSpPr>
          <p:nvPr>
            <p:ph idx="1"/>
          </p:nvPr>
        </p:nvSpPr>
        <p:spPr>
          <a:xfrm>
            <a:off x="335360" y="959839"/>
            <a:ext cx="11521280" cy="4824536"/>
          </a:xfrm>
        </p:spPr>
        <p:txBody>
          <a:bodyPr/>
          <a:lstStyle/>
          <a:p>
            <a:r>
              <a:rPr lang="fr-FR" dirty="0" smtClean="0"/>
              <a:t> Enjeux </a:t>
            </a:r>
            <a:r>
              <a:rPr lang="fr-FR" dirty="0"/>
              <a:t>pour les organisations :</a:t>
            </a:r>
          </a:p>
          <a:p>
            <a:pPr lvl="2">
              <a:lnSpc>
                <a:spcPct val="100000"/>
              </a:lnSpc>
            </a:pPr>
            <a:r>
              <a:rPr lang="fr-FR" dirty="0"/>
              <a:t>Commerce : comment gagner des clients, comment ne pas les perdre </a:t>
            </a:r>
            <a:r>
              <a:rPr lang="fr-FR" dirty="0" smtClean="0"/>
              <a:t>?</a:t>
            </a:r>
            <a:endParaRPr lang="fr-FR" dirty="0"/>
          </a:p>
          <a:p>
            <a:pPr lvl="2">
              <a:lnSpc>
                <a:spcPct val="100000"/>
              </a:lnSpc>
            </a:pPr>
            <a:r>
              <a:rPr lang="fr-FR" dirty="0"/>
              <a:t>Services : assurer la meilleure qualité, et la satisfaction des utilisateurs</a:t>
            </a:r>
          </a:p>
          <a:p>
            <a:pPr lvl="2">
              <a:lnSpc>
                <a:spcPct val="100000"/>
              </a:lnSpc>
            </a:pPr>
            <a:r>
              <a:rPr lang="fr-FR" dirty="0"/>
              <a:t>Sécurité : détecter et prévenir les </a:t>
            </a:r>
            <a:r>
              <a:rPr lang="fr-FR" dirty="0" smtClean="0"/>
              <a:t>attaques </a:t>
            </a:r>
            <a:endParaRPr lang="fr-FR" dirty="0"/>
          </a:p>
          <a:p>
            <a:pPr marL="92075" lvl="2" indent="-92075"/>
            <a:r>
              <a:rPr lang="fr-FR" dirty="0" smtClean="0"/>
              <a:t> Exemple </a:t>
            </a:r>
            <a:r>
              <a:rPr lang="fr-FR" i="1" dirty="0" smtClean="0">
                <a:solidFill>
                  <a:srgbClr val="FF6699"/>
                </a:solidFill>
              </a:rPr>
              <a:t>: </a:t>
            </a:r>
          </a:p>
          <a:p>
            <a:pPr lvl="2">
              <a:lnSpc>
                <a:spcPct val="100000"/>
              </a:lnSpc>
            </a:pPr>
            <a:r>
              <a:rPr lang="fr-FR" dirty="0"/>
              <a:t>une promesse commerciale : analyser les données pour anticiper les comportements des clients</a:t>
            </a:r>
          </a:p>
          <a:p>
            <a:pPr lvl="2">
              <a:lnSpc>
                <a:spcPct val="100000"/>
              </a:lnSpc>
            </a:pPr>
            <a:r>
              <a:rPr lang="fr-FR" dirty="0"/>
              <a:t>  pour nous : prévenir le </a:t>
            </a:r>
            <a:r>
              <a:rPr lang="fr-FR" dirty="0" err="1"/>
              <a:t>churn</a:t>
            </a:r>
            <a:r>
              <a:rPr lang="fr-FR" dirty="0"/>
              <a:t> par l’analyse des logs de navigation sur le site SFR.</a:t>
            </a:r>
          </a:p>
          <a:p>
            <a:pPr>
              <a:lnSpc>
                <a:spcPct val="100000"/>
              </a:lnSpc>
            </a:pPr>
            <a:r>
              <a:rPr lang="fr-FR" dirty="0" smtClean="0"/>
              <a:t> Recherche d’un avantage économique provenant de l’analyse de cette masse de données</a:t>
            </a:r>
          </a:p>
          <a:p>
            <a:pPr>
              <a:lnSpc>
                <a:spcPct val="100000"/>
              </a:lnSpc>
            </a:pPr>
            <a:r>
              <a:rPr lang="fr-FR" dirty="0" smtClean="0"/>
              <a:t> C’est le « V » le plus important :</a:t>
            </a:r>
          </a:p>
          <a:p>
            <a:pPr lvl="2">
              <a:lnSpc>
                <a:spcPct val="100000"/>
              </a:lnSpc>
            </a:pPr>
            <a:r>
              <a:rPr lang="fr-FR" dirty="0"/>
              <a:t>Bien étudier et définir les besoins pour ne pas dépenser de ressources à l’analyse de données inutiles, </a:t>
            </a:r>
          </a:p>
          <a:p>
            <a:pPr lvl="2">
              <a:lnSpc>
                <a:spcPct val="100000"/>
              </a:lnSpc>
            </a:pPr>
            <a:r>
              <a:rPr lang="fr-FR" dirty="0"/>
              <a:t> importance de l’expérimentation.</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135933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 NOUVEAUX OUTILS POUR DE NOUVEAUX BESOINS</a:t>
            </a:r>
            <a:endParaRPr lang="fr-FR" dirty="0"/>
          </a:p>
        </p:txBody>
      </p:sp>
      <p:sp>
        <p:nvSpPr>
          <p:cNvPr id="3" name="Espace réservé du contenu 2"/>
          <p:cNvSpPr>
            <a:spLocks noGrp="1"/>
          </p:cNvSpPr>
          <p:nvPr>
            <p:ph idx="1"/>
          </p:nvPr>
        </p:nvSpPr>
        <p:spPr/>
        <p:txBody>
          <a:bodyPr/>
          <a:lstStyle/>
          <a:p>
            <a:r>
              <a:rPr lang="fr-FR" dirty="0" smtClean="0"/>
              <a:t> Le </a:t>
            </a:r>
            <a:r>
              <a:rPr lang="fr-FR" dirty="0" err="1"/>
              <a:t>Big</a:t>
            </a:r>
            <a:r>
              <a:rPr lang="fr-FR" dirty="0"/>
              <a:t> Data est né pour trouver des solutions à des problèmes que les outils traditionnels ne savent pas adresser.</a:t>
            </a:r>
            <a:endParaRPr lang="fr-FR" dirty="0" smtClean="0"/>
          </a:p>
          <a:p>
            <a:endParaRPr lang="fr-FR" dirty="0" smtClean="0"/>
          </a:p>
          <a:p>
            <a:r>
              <a:rPr lang="fr-FR" dirty="0" err="1" smtClean="0"/>
              <a:t>MongoDB</a:t>
            </a:r>
            <a:r>
              <a:rPr lang="fr-FR" dirty="0" smtClean="0"/>
              <a:t> permet de requêter très rapidement un ensemble de données « liées » sous forme d’un document (Facture, offre etc…). </a:t>
            </a:r>
          </a:p>
          <a:p>
            <a:r>
              <a:rPr lang="fr-FR" dirty="0"/>
              <a:t> </a:t>
            </a:r>
            <a:r>
              <a:rPr lang="fr-FR" dirty="0" smtClean="0"/>
              <a:t>Les GAFA ( Google / Amazon / Facebook / Apple ) ont développé leurs propres outils pour résoudre leurs problèmes :</a:t>
            </a:r>
          </a:p>
          <a:p>
            <a:pPr lvl="2"/>
            <a:r>
              <a:rPr lang="fr-FR" dirty="0"/>
              <a:t> </a:t>
            </a:r>
            <a:r>
              <a:rPr lang="fr-FR" dirty="0" smtClean="0"/>
              <a:t>L’algorithme à l’origine d’Hadoop (</a:t>
            </a:r>
            <a:r>
              <a:rPr lang="fr-FR" dirty="0" err="1" smtClean="0"/>
              <a:t>Map</a:t>
            </a:r>
            <a:r>
              <a:rPr lang="fr-FR" dirty="0" smtClean="0"/>
              <a:t> </a:t>
            </a:r>
            <a:r>
              <a:rPr lang="fr-FR" dirty="0" err="1" smtClean="0"/>
              <a:t>Reduce</a:t>
            </a:r>
            <a:r>
              <a:rPr lang="fr-FR" dirty="0" smtClean="0"/>
              <a:t>) a été créé chez Google</a:t>
            </a:r>
            <a:endParaRPr lang="fr-FR" dirty="0"/>
          </a:p>
          <a:p>
            <a:pPr marL="0" indent="0">
              <a:buNone/>
            </a:pPr>
            <a:endParaRPr lang="fr-FR" dirty="0" smtClean="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19</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4224354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3223104" y="1700808"/>
            <a:ext cx="5745791" cy="1015663"/>
          </a:xfrm>
          <a:prstGeom prst="rect">
            <a:avLst/>
          </a:prstGeom>
          <a:noFill/>
        </p:spPr>
        <p:txBody>
          <a:bodyPr wrap="square" rtlCol="0">
            <a:spAutoFit/>
          </a:bodyPr>
          <a:lstStyle/>
          <a:p>
            <a:pPr algn="ctr"/>
            <a:r>
              <a:rPr lang="fr-FR" sz="6000" b="1" dirty="0" smtClean="0">
                <a:solidFill>
                  <a:srgbClr val="FF0000"/>
                </a:solidFill>
                <a:latin typeface="Calibri" pitchFamily="34" charset="0"/>
                <a:cs typeface="Calibri" pitchFamily="34" charset="0"/>
              </a:rPr>
              <a:t>BIENVENUE</a:t>
            </a:r>
            <a:endParaRPr lang="fr-FR" sz="6000" b="1" dirty="0">
              <a:solidFill>
                <a:srgbClr val="FF0000"/>
              </a:solidFill>
              <a:latin typeface="Calibri" pitchFamily="34" charset="0"/>
              <a:cs typeface="Calibri" pitchFamily="34" charset="0"/>
            </a:endParaRPr>
          </a:p>
        </p:txBody>
      </p:sp>
      <p:pic>
        <p:nvPicPr>
          <p:cNvPr id="4" name="Espace réservé du contenu 3" descr="images.jpg"/>
          <p:cNvPicPr>
            <a:picLocks noChangeAspect="1"/>
          </p:cNvPicPr>
          <p:nvPr/>
        </p:nvPicPr>
        <p:blipFill>
          <a:blip r:embed="rId3">
            <a:duotone>
              <a:prstClr val="black"/>
              <a:srgbClr val="FF123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3613424" y="3789040"/>
            <a:ext cx="4965152" cy="2132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e la date 4"/>
          <p:cNvSpPr>
            <a:spLocks noGrp="1"/>
          </p:cNvSpPr>
          <p:nvPr>
            <p:ph type="dt" sz="half" idx="2"/>
          </p:nvPr>
        </p:nvSpPr>
        <p:spPr>
          <a:xfrm>
            <a:off x="9380733" y="6359301"/>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sp>
        <p:nvSpPr>
          <p:cNvPr id="7" name="Espace réservé du numéro de diapositive 5"/>
          <p:cNvSpPr>
            <a:spLocks noGrp="1"/>
          </p:cNvSpPr>
          <p:nvPr>
            <p:ph type="sldNum" sz="quarter" idx="4"/>
          </p:nvPr>
        </p:nvSpPr>
        <p:spPr>
          <a:xfrm>
            <a:off x="10632504" y="6358955"/>
            <a:ext cx="760536"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fld id="{0E465282-C79B-4ED5-A145-AC9BCBC76765}" type="slidenum">
              <a:rPr lang="fr-FR" smtClean="0"/>
              <a:pPr/>
              <a:t>2</a:t>
            </a:fld>
            <a:endParaRPr lang="fr-FR" dirty="0"/>
          </a:p>
        </p:txBody>
      </p:sp>
    </p:spTree>
    <p:extLst>
      <p:ext uri="{BB962C8B-B14F-4D97-AF65-F5344CB8AC3E}">
        <p14:creationId xmlns:p14="http://schemas.microsoft.com/office/powerpoint/2010/main" val="3806854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CHANGEMENT DE PARDIGME : PASSAGE D’UNE SCALABILITE VERTICALE …</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20</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
        <p:nvSpPr>
          <p:cNvPr id="25" name="ZoneTexte 24"/>
          <p:cNvSpPr txBox="1"/>
          <p:nvPr/>
        </p:nvSpPr>
        <p:spPr>
          <a:xfrm>
            <a:off x="623392" y="5085184"/>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6" name="ZoneTexte 25"/>
          <p:cNvSpPr txBox="1"/>
          <p:nvPr/>
        </p:nvSpPr>
        <p:spPr>
          <a:xfrm>
            <a:off x="2495600" y="4365104"/>
            <a:ext cx="1944216" cy="1366411"/>
          </a:xfrm>
          <a:prstGeom prst="rect">
            <a:avLst/>
          </a:prstGeom>
          <a:solidFill>
            <a:srgbClr val="7CBF33"/>
          </a:solidFill>
        </p:spPr>
        <p:txBody>
          <a:bodyPr wrap="square" rtlCol="0" anchor="ctr">
            <a:noAutofit/>
          </a:bodyPr>
          <a:lstStyle/>
          <a:p>
            <a:pPr algn="ctr"/>
            <a:r>
              <a:rPr lang="fr-FR" sz="1600" b="1" dirty="0" smtClean="0">
                <a:latin typeface="+mj-lt"/>
              </a:rPr>
              <a:t>RAM</a:t>
            </a:r>
          </a:p>
          <a:p>
            <a:pPr algn="ctr"/>
            <a:r>
              <a:rPr lang="fr-FR" sz="1600" b="1" dirty="0" smtClean="0">
                <a:latin typeface="+mj-lt"/>
              </a:rPr>
              <a:t>CPU</a:t>
            </a:r>
          </a:p>
          <a:p>
            <a:pPr algn="ctr"/>
            <a:r>
              <a:rPr lang="fr-FR" sz="1600" b="1" dirty="0" smtClean="0">
                <a:latin typeface="+mj-lt"/>
              </a:rPr>
              <a:t>STOCKAGE</a:t>
            </a:r>
            <a:endParaRPr lang="fr-FR" sz="1600" b="1" dirty="0">
              <a:latin typeface="+mj-lt"/>
            </a:endParaRPr>
          </a:p>
        </p:txBody>
      </p:sp>
      <p:sp>
        <p:nvSpPr>
          <p:cNvPr id="27" name="ZoneTexte 26"/>
          <p:cNvSpPr txBox="1"/>
          <p:nvPr/>
        </p:nvSpPr>
        <p:spPr>
          <a:xfrm>
            <a:off x="4943872" y="3429000"/>
            <a:ext cx="2376264" cy="2302515"/>
          </a:xfrm>
          <a:prstGeom prst="rect">
            <a:avLst/>
          </a:prstGeom>
          <a:solidFill>
            <a:srgbClr val="7CBF33"/>
          </a:solidFill>
        </p:spPr>
        <p:txBody>
          <a:bodyPr wrap="square" rtlCol="0" anchor="ctr">
            <a:noAutofit/>
          </a:bodyPr>
          <a:lstStyle/>
          <a:p>
            <a:pPr algn="ctr"/>
            <a:r>
              <a:rPr lang="fr-FR" sz="2000" b="1" dirty="0" smtClean="0">
                <a:latin typeface="+mj-lt"/>
              </a:rPr>
              <a:t>RAM</a:t>
            </a:r>
          </a:p>
          <a:p>
            <a:pPr algn="ctr"/>
            <a:r>
              <a:rPr lang="fr-FR" sz="2000" b="1" dirty="0" smtClean="0">
                <a:latin typeface="+mj-lt"/>
              </a:rPr>
              <a:t>CPU</a:t>
            </a:r>
          </a:p>
          <a:p>
            <a:pPr algn="ctr"/>
            <a:r>
              <a:rPr lang="fr-FR" sz="2000" b="1" dirty="0" smtClean="0">
                <a:latin typeface="+mj-lt"/>
              </a:rPr>
              <a:t>STOCKAGE</a:t>
            </a:r>
            <a:endParaRPr lang="fr-FR" sz="2000" b="1" dirty="0">
              <a:latin typeface="+mj-lt"/>
            </a:endParaRPr>
          </a:p>
        </p:txBody>
      </p:sp>
      <p:sp>
        <p:nvSpPr>
          <p:cNvPr id="28" name="ZoneTexte 27"/>
          <p:cNvSpPr txBox="1"/>
          <p:nvPr/>
        </p:nvSpPr>
        <p:spPr>
          <a:xfrm>
            <a:off x="7608168" y="1844824"/>
            <a:ext cx="3816424" cy="3886691"/>
          </a:xfrm>
          <a:prstGeom prst="rect">
            <a:avLst/>
          </a:prstGeom>
          <a:solidFill>
            <a:srgbClr val="7CBF33"/>
          </a:solidFill>
        </p:spPr>
        <p:txBody>
          <a:bodyPr wrap="square" rtlCol="0" anchor="ctr">
            <a:noAutofit/>
          </a:bodyPr>
          <a:lstStyle/>
          <a:p>
            <a:pPr algn="ctr"/>
            <a:r>
              <a:rPr lang="fr-FR" sz="3600" b="1" dirty="0" smtClean="0">
                <a:latin typeface="+mj-lt"/>
              </a:rPr>
              <a:t>RAM</a:t>
            </a:r>
          </a:p>
          <a:p>
            <a:pPr algn="ctr"/>
            <a:r>
              <a:rPr lang="fr-FR" sz="3600" b="1" dirty="0" smtClean="0">
                <a:latin typeface="+mj-lt"/>
              </a:rPr>
              <a:t>CPU</a:t>
            </a:r>
          </a:p>
          <a:p>
            <a:pPr algn="ctr"/>
            <a:r>
              <a:rPr lang="fr-FR" sz="3600" b="1" dirty="0" smtClean="0">
                <a:latin typeface="+mj-lt"/>
              </a:rPr>
              <a:t>STOCKAGE</a:t>
            </a:r>
            <a:endParaRPr lang="fr-FR" sz="3600" b="1" dirty="0">
              <a:latin typeface="+mj-lt"/>
            </a:endParaRPr>
          </a:p>
        </p:txBody>
      </p:sp>
      <p:pic>
        <p:nvPicPr>
          <p:cNvPr id="29" name="Image 28" descr="lg-Curved-Arrow,-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370720">
            <a:off x="885922" y="3833106"/>
            <a:ext cx="2088232" cy="1054592"/>
          </a:xfrm>
          <a:prstGeom prst="rect">
            <a:avLst/>
          </a:prstGeom>
        </p:spPr>
      </p:pic>
      <p:pic>
        <p:nvPicPr>
          <p:cNvPr id="30" name="Image 29" descr="lg-Curved-Arrow,-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05898">
            <a:off x="3260810" y="3032854"/>
            <a:ext cx="2088232" cy="1054592"/>
          </a:xfrm>
          <a:prstGeom prst="rect">
            <a:avLst/>
          </a:prstGeom>
        </p:spPr>
      </p:pic>
      <p:pic>
        <p:nvPicPr>
          <p:cNvPr id="31" name="Image 30" descr="lg-Curved-Arrow,-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68859">
            <a:off x="6066357" y="2281458"/>
            <a:ext cx="2088232" cy="1054592"/>
          </a:xfrm>
          <a:prstGeom prst="rect">
            <a:avLst/>
          </a:prstGeom>
        </p:spPr>
      </p:pic>
      <p:sp>
        <p:nvSpPr>
          <p:cNvPr id="32" name="ZoneTexte 31"/>
          <p:cNvSpPr txBox="1"/>
          <p:nvPr/>
        </p:nvSpPr>
        <p:spPr>
          <a:xfrm>
            <a:off x="479376" y="2852936"/>
            <a:ext cx="1584176" cy="923330"/>
          </a:xfrm>
          <a:prstGeom prst="rect">
            <a:avLst/>
          </a:prstGeom>
          <a:noFill/>
        </p:spPr>
        <p:txBody>
          <a:bodyPr wrap="square" rtlCol="0">
            <a:spAutoFit/>
          </a:bodyPr>
          <a:lstStyle/>
          <a:p>
            <a:pPr algn="ctr"/>
            <a:r>
              <a:rPr lang="fr-FR" dirty="0" smtClean="0"/>
              <a:t>Besoin de plus de puissance ?</a:t>
            </a:r>
            <a:endParaRPr lang="fr-FR" dirty="0"/>
          </a:p>
        </p:txBody>
      </p:sp>
      <p:sp>
        <p:nvSpPr>
          <p:cNvPr id="33" name="ZoneTexte 32"/>
          <p:cNvSpPr txBox="1"/>
          <p:nvPr/>
        </p:nvSpPr>
        <p:spPr>
          <a:xfrm>
            <a:off x="2639616" y="2132856"/>
            <a:ext cx="1440160" cy="923330"/>
          </a:xfrm>
          <a:prstGeom prst="rect">
            <a:avLst/>
          </a:prstGeom>
          <a:noFill/>
        </p:spPr>
        <p:txBody>
          <a:bodyPr wrap="square" rtlCol="0">
            <a:spAutoFit/>
          </a:bodyPr>
          <a:lstStyle/>
          <a:p>
            <a:pPr algn="ctr"/>
            <a:r>
              <a:rPr lang="fr-FR" dirty="0" smtClean="0"/>
              <a:t>D’encore plus de puissance ?</a:t>
            </a:r>
            <a:endParaRPr lang="fr-FR" dirty="0"/>
          </a:p>
        </p:txBody>
      </p:sp>
      <p:sp>
        <p:nvSpPr>
          <p:cNvPr id="34" name="ZoneTexte 33"/>
          <p:cNvSpPr txBox="1"/>
          <p:nvPr/>
        </p:nvSpPr>
        <p:spPr>
          <a:xfrm>
            <a:off x="5303912" y="1484784"/>
            <a:ext cx="1440160" cy="923330"/>
          </a:xfrm>
          <a:prstGeom prst="rect">
            <a:avLst/>
          </a:prstGeom>
          <a:noFill/>
        </p:spPr>
        <p:txBody>
          <a:bodyPr wrap="square" rtlCol="0">
            <a:spAutoFit/>
          </a:bodyPr>
          <a:lstStyle/>
          <a:p>
            <a:pPr algn="ctr"/>
            <a:r>
              <a:rPr lang="fr-FR" dirty="0" smtClean="0"/>
              <a:t>De toujours plus de puissance ?</a:t>
            </a:r>
            <a:endParaRPr lang="fr-FR" dirty="0"/>
          </a:p>
        </p:txBody>
      </p:sp>
      <p:grpSp>
        <p:nvGrpSpPr>
          <p:cNvPr id="35" name="Grouper 17"/>
          <p:cNvGrpSpPr/>
          <p:nvPr/>
        </p:nvGrpSpPr>
        <p:grpSpPr>
          <a:xfrm>
            <a:off x="144016" y="1052736"/>
            <a:ext cx="3888432" cy="3096344"/>
            <a:chOff x="0" y="620688"/>
            <a:chExt cx="3888432" cy="3096344"/>
          </a:xfrm>
        </p:grpSpPr>
        <p:pic>
          <p:nvPicPr>
            <p:cNvPr id="36" name="Image 35" descr="note.jpe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20688"/>
              <a:ext cx="3888432" cy="3096344"/>
            </a:xfrm>
            <a:prstGeom prst="rect">
              <a:avLst/>
            </a:prstGeom>
          </p:spPr>
        </p:pic>
        <p:sp>
          <p:nvSpPr>
            <p:cNvPr id="37" name="ZoneTexte 36"/>
            <p:cNvSpPr txBox="1"/>
            <p:nvPr/>
          </p:nvSpPr>
          <p:spPr>
            <a:xfrm rot="21027137">
              <a:off x="577418" y="1535853"/>
              <a:ext cx="2468212" cy="1388290"/>
            </a:xfrm>
            <a:prstGeom prst="rect">
              <a:avLst/>
            </a:prstGeom>
            <a:noFill/>
          </p:spPr>
          <p:txBody>
            <a:bodyPr wrap="square" rtlCol="0">
              <a:noAutofit/>
            </a:bodyPr>
            <a:lstStyle/>
            <a:p>
              <a:r>
                <a:rPr lang="fr-FR" dirty="0" smtClean="0"/>
                <a:t>Coût exponentiel des serveurs</a:t>
              </a:r>
            </a:p>
            <a:p>
              <a:r>
                <a:rPr lang="fr-FR" dirty="0" smtClean="0"/>
                <a:t>Coût lié à la migration des applications</a:t>
              </a:r>
              <a:endParaRPr lang="fr-FR" dirty="0"/>
            </a:p>
          </p:txBody>
        </p:sp>
      </p:grpSp>
    </p:spTree>
    <p:extLst>
      <p:ext uri="{BB962C8B-B14F-4D97-AF65-F5344CB8AC3E}">
        <p14:creationId xmlns:p14="http://schemas.microsoft.com/office/powerpoint/2010/main" val="3334761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 A UNE SCALABILITE HORIZONTALE</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21</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ZoneTexte 5"/>
          <p:cNvSpPr txBox="1"/>
          <p:nvPr/>
        </p:nvSpPr>
        <p:spPr>
          <a:xfrm>
            <a:off x="479376" y="5110336"/>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7" name="ZoneTexte 6"/>
          <p:cNvSpPr txBox="1"/>
          <p:nvPr/>
        </p:nvSpPr>
        <p:spPr>
          <a:xfrm>
            <a:off x="2585610" y="5110336"/>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8" name="ZoneTexte 7"/>
          <p:cNvSpPr txBox="1"/>
          <p:nvPr/>
        </p:nvSpPr>
        <p:spPr>
          <a:xfrm>
            <a:off x="4691844" y="5110336"/>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9" name="ZoneTexte 8"/>
          <p:cNvSpPr txBox="1"/>
          <p:nvPr/>
        </p:nvSpPr>
        <p:spPr>
          <a:xfrm>
            <a:off x="6798078" y="5110336"/>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0" name="ZoneTexte 9"/>
          <p:cNvSpPr txBox="1"/>
          <p:nvPr/>
        </p:nvSpPr>
        <p:spPr>
          <a:xfrm>
            <a:off x="8904312" y="5110336"/>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1" name="ZoneTexte 10"/>
          <p:cNvSpPr txBox="1"/>
          <p:nvPr/>
        </p:nvSpPr>
        <p:spPr>
          <a:xfrm>
            <a:off x="479376" y="42210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2" name="ZoneTexte 11"/>
          <p:cNvSpPr txBox="1"/>
          <p:nvPr/>
        </p:nvSpPr>
        <p:spPr>
          <a:xfrm>
            <a:off x="2585610" y="42210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3" name="ZoneTexte 12"/>
          <p:cNvSpPr txBox="1"/>
          <p:nvPr/>
        </p:nvSpPr>
        <p:spPr>
          <a:xfrm>
            <a:off x="4691844" y="42210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4" name="ZoneTexte 13"/>
          <p:cNvSpPr txBox="1"/>
          <p:nvPr/>
        </p:nvSpPr>
        <p:spPr>
          <a:xfrm>
            <a:off x="6798078" y="42210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5" name="ZoneTexte 14"/>
          <p:cNvSpPr txBox="1"/>
          <p:nvPr/>
        </p:nvSpPr>
        <p:spPr>
          <a:xfrm>
            <a:off x="8904312" y="42210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6" name="ZoneTexte 15"/>
          <p:cNvSpPr txBox="1"/>
          <p:nvPr/>
        </p:nvSpPr>
        <p:spPr>
          <a:xfrm>
            <a:off x="479376" y="33569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7" name="ZoneTexte 16"/>
          <p:cNvSpPr txBox="1"/>
          <p:nvPr/>
        </p:nvSpPr>
        <p:spPr>
          <a:xfrm>
            <a:off x="2585610" y="33569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8" name="ZoneTexte 17"/>
          <p:cNvSpPr txBox="1"/>
          <p:nvPr/>
        </p:nvSpPr>
        <p:spPr>
          <a:xfrm>
            <a:off x="4691844" y="33569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19" name="ZoneTexte 18"/>
          <p:cNvSpPr txBox="1"/>
          <p:nvPr/>
        </p:nvSpPr>
        <p:spPr>
          <a:xfrm>
            <a:off x="6798078" y="33569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0" name="ZoneTexte 19"/>
          <p:cNvSpPr txBox="1"/>
          <p:nvPr/>
        </p:nvSpPr>
        <p:spPr>
          <a:xfrm>
            <a:off x="8904312" y="33569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1" name="ZoneTexte 20"/>
          <p:cNvSpPr txBox="1"/>
          <p:nvPr/>
        </p:nvSpPr>
        <p:spPr>
          <a:xfrm>
            <a:off x="479376" y="24208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2" name="ZoneTexte 21"/>
          <p:cNvSpPr txBox="1"/>
          <p:nvPr/>
        </p:nvSpPr>
        <p:spPr>
          <a:xfrm>
            <a:off x="2585610" y="24208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3" name="ZoneTexte 22"/>
          <p:cNvSpPr txBox="1"/>
          <p:nvPr/>
        </p:nvSpPr>
        <p:spPr>
          <a:xfrm>
            <a:off x="4691844" y="24208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4" name="ZoneTexte 23"/>
          <p:cNvSpPr txBox="1"/>
          <p:nvPr/>
        </p:nvSpPr>
        <p:spPr>
          <a:xfrm>
            <a:off x="6798078" y="24208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5" name="ZoneTexte 24"/>
          <p:cNvSpPr txBox="1"/>
          <p:nvPr/>
        </p:nvSpPr>
        <p:spPr>
          <a:xfrm>
            <a:off x="8904312" y="2420888"/>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6" name="ZoneTexte 25"/>
          <p:cNvSpPr txBox="1"/>
          <p:nvPr/>
        </p:nvSpPr>
        <p:spPr>
          <a:xfrm>
            <a:off x="479376" y="15567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7" name="ZoneTexte 26"/>
          <p:cNvSpPr txBox="1"/>
          <p:nvPr/>
        </p:nvSpPr>
        <p:spPr>
          <a:xfrm>
            <a:off x="2585610" y="15567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8" name="ZoneTexte 27"/>
          <p:cNvSpPr txBox="1"/>
          <p:nvPr/>
        </p:nvSpPr>
        <p:spPr>
          <a:xfrm>
            <a:off x="4691844" y="15567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29" name="ZoneTexte 28"/>
          <p:cNvSpPr txBox="1"/>
          <p:nvPr/>
        </p:nvSpPr>
        <p:spPr>
          <a:xfrm>
            <a:off x="6798078" y="15567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sp>
        <p:nvSpPr>
          <p:cNvPr id="30" name="ZoneTexte 29"/>
          <p:cNvSpPr txBox="1"/>
          <p:nvPr/>
        </p:nvSpPr>
        <p:spPr>
          <a:xfrm>
            <a:off x="8904312" y="1556792"/>
            <a:ext cx="1512168" cy="646331"/>
          </a:xfrm>
          <a:prstGeom prst="rect">
            <a:avLst/>
          </a:prstGeom>
          <a:solidFill>
            <a:srgbClr val="7CBF33"/>
          </a:solidFill>
        </p:spPr>
        <p:txBody>
          <a:bodyPr wrap="square" rtlCol="0" anchor="ctr">
            <a:spAutoFit/>
          </a:bodyPr>
          <a:lstStyle/>
          <a:p>
            <a:pPr algn="ctr"/>
            <a:r>
              <a:rPr lang="fr-FR" sz="1200" b="1" dirty="0" smtClean="0">
                <a:latin typeface="+mj-lt"/>
              </a:rPr>
              <a:t>RAM</a:t>
            </a:r>
          </a:p>
          <a:p>
            <a:pPr algn="ctr"/>
            <a:r>
              <a:rPr lang="fr-FR" sz="1200" b="1" dirty="0" smtClean="0">
                <a:latin typeface="+mj-lt"/>
              </a:rPr>
              <a:t>CPU</a:t>
            </a:r>
          </a:p>
          <a:p>
            <a:pPr algn="ctr"/>
            <a:r>
              <a:rPr lang="fr-FR" sz="1200" b="1" dirty="0" smtClean="0">
                <a:latin typeface="+mj-lt"/>
              </a:rPr>
              <a:t>STOCKAGE</a:t>
            </a:r>
            <a:endParaRPr lang="fr-FR" sz="1200" b="1" dirty="0">
              <a:latin typeface="+mj-lt"/>
            </a:endParaRPr>
          </a:p>
        </p:txBody>
      </p:sp>
      <p:grpSp>
        <p:nvGrpSpPr>
          <p:cNvPr id="31" name="Grouper 32"/>
          <p:cNvGrpSpPr/>
          <p:nvPr/>
        </p:nvGrpSpPr>
        <p:grpSpPr>
          <a:xfrm>
            <a:off x="8184232" y="260648"/>
            <a:ext cx="3888432" cy="3096344"/>
            <a:chOff x="0" y="620688"/>
            <a:chExt cx="3888432" cy="3096344"/>
          </a:xfrm>
        </p:grpSpPr>
        <p:pic>
          <p:nvPicPr>
            <p:cNvPr id="32" name="Image 31" descr="note.jpeg"/>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20688"/>
              <a:ext cx="3888432" cy="3096344"/>
            </a:xfrm>
            <a:prstGeom prst="rect">
              <a:avLst/>
            </a:prstGeom>
          </p:spPr>
        </p:pic>
        <p:sp>
          <p:nvSpPr>
            <p:cNvPr id="33" name="ZoneTexte 32"/>
            <p:cNvSpPr txBox="1"/>
            <p:nvPr/>
          </p:nvSpPr>
          <p:spPr>
            <a:xfrm rot="21027137">
              <a:off x="582918" y="1535393"/>
              <a:ext cx="2468212" cy="1454608"/>
            </a:xfrm>
            <a:prstGeom prst="rect">
              <a:avLst/>
            </a:prstGeom>
            <a:noFill/>
          </p:spPr>
          <p:txBody>
            <a:bodyPr wrap="square" rtlCol="0">
              <a:noAutofit/>
            </a:bodyPr>
            <a:lstStyle/>
            <a:p>
              <a:r>
                <a:rPr lang="fr-FR" sz="1600" dirty="0" smtClean="0"/>
                <a:t>Usage de « </a:t>
              </a:r>
              <a:r>
                <a:rPr lang="fr-FR" sz="1600" dirty="0" err="1" smtClean="0"/>
                <a:t>commodity</a:t>
              </a:r>
              <a:r>
                <a:rPr lang="fr-FR" sz="1600" dirty="0" smtClean="0"/>
                <a:t> servers » </a:t>
              </a:r>
            </a:p>
            <a:p>
              <a:r>
                <a:rPr lang="fr-FR" sz="1600" dirty="0" smtClean="0"/>
                <a:t>Coût linaire des serveurs</a:t>
              </a:r>
            </a:p>
            <a:p>
              <a:r>
                <a:rPr lang="fr-FR" sz="1600" dirty="0" smtClean="0"/>
                <a:t>Plus besoin de migrer les applications en cas d’upgrade</a:t>
              </a:r>
              <a:endParaRPr lang="fr-FR" sz="1600" dirty="0"/>
            </a:p>
          </p:txBody>
        </p:sp>
      </p:grpSp>
      <p:grpSp>
        <p:nvGrpSpPr>
          <p:cNvPr id="34" name="Groupe 33"/>
          <p:cNvGrpSpPr/>
          <p:nvPr/>
        </p:nvGrpSpPr>
        <p:grpSpPr>
          <a:xfrm>
            <a:off x="-1" y="1264514"/>
            <a:ext cx="215445" cy="4828783"/>
            <a:chOff x="-1" y="1264514"/>
            <a:chExt cx="215445" cy="4828783"/>
          </a:xfrm>
        </p:grpSpPr>
        <p:sp>
          <p:nvSpPr>
            <p:cNvPr id="35" name="ZoneTexte 34"/>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36" name="ZoneTexte 35"/>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37" name="ZoneTexte 36"/>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38" name="ZoneTexte 37"/>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4184290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UNE NOUVELLE METHODE DE TRAVAIL</a:t>
            </a:r>
            <a:endParaRPr lang="fr-FR" dirty="0"/>
          </a:p>
        </p:txBody>
      </p:sp>
      <p:sp>
        <p:nvSpPr>
          <p:cNvPr id="3" name="Espace réservé du contenu 2"/>
          <p:cNvSpPr>
            <a:spLocks noGrp="1"/>
          </p:cNvSpPr>
          <p:nvPr>
            <p:ph idx="1"/>
          </p:nvPr>
        </p:nvSpPr>
        <p:spPr/>
        <p:txBody>
          <a:bodyPr/>
          <a:lstStyle/>
          <a:p>
            <a:r>
              <a:rPr lang="fr-FR" dirty="0" smtClean="0"/>
              <a:t> BIG DATA ≠ GROS DATAWAREHOUSE</a:t>
            </a:r>
          </a:p>
          <a:p>
            <a:r>
              <a:rPr lang="fr-FR" dirty="0"/>
              <a:t> </a:t>
            </a:r>
            <a:r>
              <a:rPr lang="fr-FR" dirty="0" smtClean="0"/>
              <a:t>COLLECTER / STOCKER / AGREGER toutes les sources possibles pour un usage ultérieur ne fonctionne plus</a:t>
            </a:r>
          </a:p>
          <a:p>
            <a:r>
              <a:rPr lang="fr-FR" dirty="0"/>
              <a:t> </a:t>
            </a:r>
            <a:r>
              <a:rPr lang="fr-FR" dirty="0" smtClean="0"/>
              <a:t>Besoin de comprendre la donnée pour imaginer un cas d’usage à mettre en œuvre </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920265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Business intelligence vs data Science (source </a:t>
            </a:r>
            <a:r>
              <a:rPr lang="fr-FR" dirty="0" err="1" smtClean="0"/>
              <a:t>emc</a:t>
            </a:r>
            <a:r>
              <a:rPr lang="fr-FR" dirty="0" smtClean="0"/>
              <a:t>)</a:t>
            </a:r>
            <a:endParaRPr lang="fr-FR" dirty="0"/>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23</a:t>
            </a:fld>
            <a:endParaRPr lang="fr-FR" dirty="0"/>
          </a:p>
        </p:txBody>
      </p:sp>
      <p:sp>
        <p:nvSpPr>
          <p:cNvPr id="4" name="Espace réservé de la date 3"/>
          <p:cNvSpPr>
            <a:spLocks noGrp="1"/>
          </p:cNvSpPr>
          <p:nvPr>
            <p:ph type="dt" sz="half" idx="2"/>
          </p:nvPr>
        </p:nvSpPr>
        <p:spPr/>
        <p:txBody>
          <a:bodyPr/>
          <a:lstStyle/>
          <a:p>
            <a:r>
              <a:rPr lang="fr-FR" dirty="0" smtClean="0"/>
              <a:t>JUIN 2015</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1412776"/>
            <a:ext cx="8052338" cy="3744416"/>
          </a:xfrm>
          <a:prstGeom prst="rect">
            <a:avLst/>
          </a:prstGeom>
        </p:spPr>
      </p:pic>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4612963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Analytics</a:t>
            </a:r>
            <a:r>
              <a:rPr lang="fr-FR" dirty="0" smtClean="0"/>
              <a:t> -  Différents </a:t>
            </a:r>
            <a:r>
              <a:rPr lang="fr-FR" dirty="0"/>
              <a:t>niveaux d’analyse</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 69"/>
          <p:cNvGrpSpPr/>
          <p:nvPr/>
        </p:nvGrpSpPr>
        <p:grpSpPr>
          <a:xfrm>
            <a:off x="1199456" y="1150718"/>
            <a:ext cx="9027840" cy="4886856"/>
            <a:chOff x="103471" y="1914151"/>
            <a:chExt cx="5810059" cy="4319519"/>
          </a:xfrm>
        </p:grpSpPr>
        <p:cxnSp>
          <p:nvCxnSpPr>
            <p:cNvPr id="7" name="Straight Connector 16"/>
            <p:cNvCxnSpPr>
              <a:cxnSpLocks noChangeShapeType="1"/>
            </p:cNvCxnSpPr>
            <p:nvPr/>
          </p:nvCxnSpPr>
          <p:spPr bwMode="auto">
            <a:xfrm>
              <a:off x="1500146" y="3787584"/>
              <a:ext cx="3706813" cy="1588"/>
            </a:xfrm>
            <a:prstGeom prst="line">
              <a:avLst/>
            </a:prstGeom>
            <a:noFill/>
            <a:ln w="28575" algn="ctr">
              <a:solidFill>
                <a:schemeClr val="accent3"/>
              </a:solidFill>
              <a:round/>
              <a:headEnd/>
              <a:tailEnd/>
            </a:ln>
          </p:spPr>
        </p:cxnSp>
        <p:cxnSp>
          <p:nvCxnSpPr>
            <p:cNvPr id="8" name="Straight Connector 20"/>
            <p:cNvCxnSpPr>
              <a:cxnSpLocks noChangeShapeType="1"/>
            </p:cNvCxnSpPr>
            <p:nvPr/>
          </p:nvCxnSpPr>
          <p:spPr bwMode="auto">
            <a:xfrm>
              <a:off x="1511259" y="4216209"/>
              <a:ext cx="3708000" cy="0"/>
            </a:xfrm>
            <a:prstGeom prst="line">
              <a:avLst/>
            </a:prstGeom>
            <a:noFill/>
            <a:ln w="12700" algn="ctr">
              <a:solidFill>
                <a:schemeClr val="accent1"/>
              </a:solidFill>
              <a:round/>
              <a:headEnd/>
              <a:tailEnd/>
            </a:ln>
          </p:spPr>
        </p:cxnSp>
        <p:cxnSp>
          <p:nvCxnSpPr>
            <p:cNvPr id="9" name="Straight Connector 21"/>
            <p:cNvCxnSpPr>
              <a:cxnSpLocks noChangeShapeType="1"/>
            </p:cNvCxnSpPr>
            <p:nvPr/>
          </p:nvCxnSpPr>
          <p:spPr bwMode="auto">
            <a:xfrm>
              <a:off x="1511259" y="4684521"/>
              <a:ext cx="3708000" cy="0"/>
            </a:xfrm>
            <a:prstGeom prst="line">
              <a:avLst/>
            </a:prstGeom>
            <a:noFill/>
            <a:ln w="12700" algn="ctr">
              <a:solidFill>
                <a:schemeClr val="accent1"/>
              </a:solidFill>
              <a:round/>
              <a:headEnd/>
              <a:tailEnd/>
            </a:ln>
          </p:spPr>
        </p:cxnSp>
        <p:cxnSp>
          <p:nvCxnSpPr>
            <p:cNvPr id="10" name="Straight Connector 22"/>
            <p:cNvCxnSpPr>
              <a:cxnSpLocks noChangeShapeType="1"/>
            </p:cNvCxnSpPr>
            <p:nvPr/>
          </p:nvCxnSpPr>
          <p:spPr bwMode="auto">
            <a:xfrm>
              <a:off x="1511259" y="5184584"/>
              <a:ext cx="3708000" cy="0"/>
            </a:xfrm>
            <a:prstGeom prst="line">
              <a:avLst/>
            </a:prstGeom>
            <a:noFill/>
            <a:ln w="12700" algn="ctr">
              <a:solidFill>
                <a:schemeClr val="accent1"/>
              </a:solidFill>
              <a:round/>
              <a:headEnd/>
              <a:tailEnd/>
            </a:ln>
          </p:spPr>
        </p:cxnSp>
        <p:cxnSp>
          <p:nvCxnSpPr>
            <p:cNvPr id="11" name="Straight Connector 25"/>
            <p:cNvCxnSpPr>
              <a:cxnSpLocks noChangeShapeType="1"/>
            </p:cNvCxnSpPr>
            <p:nvPr/>
          </p:nvCxnSpPr>
          <p:spPr bwMode="auto">
            <a:xfrm>
              <a:off x="1507159" y="2869171"/>
              <a:ext cx="3708000" cy="0"/>
            </a:xfrm>
            <a:prstGeom prst="line">
              <a:avLst/>
            </a:prstGeom>
            <a:noFill/>
            <a:ln w="12700" algn="ctr">
              <a:solidFill>
                <a:schemeClr val="accent3"/>
              </a:solidFill>
              <a:round/>
              <a:headEnd/>
              <a:tailEnd/>
            </a:ln>
          </p:spPr>
        </p:cxnSp>
        <p:cxnSp>
          <p:nvCxnSpPr>
            <p:cNvPr id="12" name="Straight Connector 26"/>
            <p:cNvCxnSpPr>
              <a:cxnSpLocks noChangeShapeType="1"/>
            </p:cNvCxnSpPr>
            <p:nvPr/>
          </p:nvCxnSpPr>
          <p:spPr bwMode="auto">
            <a:xfrm>
              <a:off x="1511259" y="3328377"/>
              <a:ext cx="3708000" cy="0"/>
            </a:xfrm>
            <a:prstGeom prst="line">
              <a:avLst/>
            </a:prstGeom>
            <a:noFill/>
            <a:ln w="12700" algn="ctr">
              <a:solidFill>
                <a:schemeClr val="accent3"/>
              </a:solidFill>
              <a:round/>
              <a:headEnd/>
              <a:tailEnd/>
            </a:ln>
          </p:spPr>
        </p:cxnSp>
        <p:sp>
          <p:nvSpPr>
            <p:cNvPr id="13" name="TextBox 13"/>
            <p:cNvSpPr txBox="1">
              <a:spLocks noChangeArrowheads="1"/>
            </p:cNvSpPr>
            <p:nvPr/>
          </p:nvSpPr>
          <p:spPr bwMode="auto">
            <a:xfrm rot="16200000">
              <a:off x="-513887" y="3707181"/>
              <a:ext cx="3548063" cy="178269"/>
            </a:xfrm>
            <a:prstGeom prst="rect">
              <a:avLst/>
            </a:prstGeom>
            <a:noFill/>
            <a:ln w="9525">
              <a:noFill/>
              <a:miter lim="800000"/>
              <a:headEnd/>
              <a:tailEnd/>
            </a:ln>
          </p:spPr>
          <p:txBody>
            <a:bodyPr>
              <a:spAutoFit/>
            </a:bodyPr>
            <a:lstStyle/>
            <a:p>
              <a:pPr algn="ctr" fontAlgn="auto">
                <a:spcBef>
                  <a:spcPts val="0"/>
                </a:spcBef>
                <a:spcAft>
                  <a:spcPts val="0"/>
                </a:spcAft>
              </a:pPr>
              <a:r>
                <a:rPr lang="fr-FR" sz="1200" b="1" dirty="0" smtClean="0">
                  <a:solidFill>
                    <a:srgbClr val="666666"/>
                  </a:solidFill>
                  <a:latin typeface="Arial"/>
                  <a:cs typeface="Arial" pitchFamily="34" charset="0"/>
                </a:rPr>
                <a:t>Avantage compétitif</a:t>
              </a:r>
              <a:endParaRPr lang="fr-FR" sz="1200" b="1" dirty="0">
                <a:solidFill>
                  <a:srgbClr val="666666"/>
                </a:solidFill>
                <a:latin typeface="Arial"/>
                <a:cs typeface="Arial" pitchFamily="34" charset="0"/>
              </a:endParaRPr>
            </a:p>
          </p:txBody>
        </p:sp>
        <p:sp>
          <p:nvSpPr>
            <p:cNvPr id="14" name="TextBox 28"/>
            <p:cNvSpPr txBox="1">
              <a:spLocks noChangeArrowheads="1"/>
            </p:cNvSpPr>
            <p:nvPr/>
          </p:nvSpPr>
          <p:spPr bwMode="auto">
            <a:xfrm>
              <a:off x="4205784" y="2079098"/>
              <a:ext cx="1365250" cy="228518"/>
            </a:xfrm>
            <a:prstGeom prst="rect">
              <a:avLst/>
            </a:prstGeom>
            <a:noFill/>
            <a:ln w="9525">
              <a:noFill/>
              <a:miter lim="800000"/>
              <a:headEnd/>
              <a:tailEnd/>
            </a:ln>
          </p:spPr>
          <p:txBody>
            <a:bodyPr>
              <a:spAutoFit/>
            </a:bodyPr>
            <a:lstStyle/>
            <a:p>
              <a:pPr algn="ctr" fontAlgn="auto">
                <a:lnSpc>
                  <a:spcPct val="90000"/>
                </a:lnSpc>
                <a:spcBef>
                  <a:spcPts val="0"/>
                </a:spcBef>
                <a:spcAft>
                  <a:spcPts val="0"/>
                </a:spcAft>
                <a:defRPr/>
              </a:pPr>
              <a:r>
                <a:rPr lang="fr-FR" sz="1200" b="1" dirty="0" smtClean="0">
                  <a:solidFill>
                    <a:srgbClr val="00BBEE"/>
                  </a:solidFill>
                  <a:latin typeface="Arial Narrow" pitchFamily="34" charset="0"/>
                </a:rPr>
                <a:t>Optimisation</a:t>
              </a:r>
              <a:endParaRPr lang="fr-FR" sz="1200" b="1" dirty="0">
                <a:solidFill>
                  <a:srgbClr val="00BBEE"/>
                </a:solidFill>
                <a:latin typeface="Arial Narrow" pitchFamily="34" charset="0"/>
              </a:endParaRPr>
            </a:p>
          </p:txBody>
        </p:sp>
        <p:sp>
          <p:nvSpPr>
            <p:cNvPr id="15" name="TextBox 29"/>
            <p:cNvSpPr txBox="1">
              <a:spLocks noChangeArrowheads="1"/>
            </p:cNvSpPr>
            <p:nvPr/>
          </p:nvSpPr>
          <p:spPr bwMode="auto">
            <a:xfrm>
              <a:off x="3623869" y="2523630"/>
              <a:ext cx="1708151" cy="228518"/>
            </a:xfrm>
            <a:prstGeom prst="rect">
              <a:avLst/>
            </a:prstGeom>
            <a:noFill/>
            <a:ln w="9525">
              <a:noFill/>
              <a:miter lim="800000"/>
              <a:headEnd/>
              <a:tailEnd/>
            </a:ln>
          </p:spPr>
          <p:txBody>
            <a:bodyPr>
              <a:spAutoFit/>
            </a:bodyPr>
            <a:lstStyle/>
            <a:p>
              <a:pPr algn="ctr" fontAlgn="auto">
                <a:lnSpc>
                  <a:spcPct val="90000"/>
                </a:lnSpc>
                <a:spcBef>
                  <a:spcPts val="0"/>
                </a:spcBef>
                <a:spcAft>
                  <a:spcPts val="0"/>
                </a:spcAft>
                <a:defRPr/>
              </a:pPr>
              <a:r>
                <a:rPr lang="fr-FR" sz="1200" b="1" dirty="0" smtClean="0">
                  <a:solidFill>
                    <a:srgbClr val="00BBEE"/>
                  </a:solidFill>
                  <a:latin typeface="Arial Narrow" pitchFamily="34" charset="0"/>
                </a:rPr>
                <a:t>Modélisation prédictive</a:t>
              </a:r>
              <a:endParaRPr lang="fr-FR" sz="1200" b="1" dirty="0">
                <a:solidFill>
                  <a:srgbClr val="00BBEE"/>
                </a:solidFill>
                <a:latin typeface="Arial Narrow" pitchFamily="34" charset="0"/>
              </a:endParaRPr>
            </a:p>
          </p:txBody>
        </p:sp>
        <p:sp>
          <p:nvSpPr>
            <p:cNvPr id="16" name="TextBox 30"/>
            <p:cNvSpPr txBox="1">
              <a:spLocks noChangeArrowheads="1"/>
            </p:cNvSpPr>
            <p:nvPr/>
          </p:nvSpPr>
          <p:spPr bwMode="auto">
            <a:xfrm>
              <a:off x="3195420" y="2869860"/>
              <a:ext cx="1830986" cy="375423"/>
            </a:xfrm>
            <a:prstGeom prst="rect">
              <a:avLst/>
            </a:prstGeom>
            <a:noFill/>
            <a:ln w="9525">
              <a:noFill/>
              <a:miter lim="800000"/>
              <a:headEnd/>
              <a:tailEnd/>
            </a:ln>
          </p:spPr>
          <p:txBody>
            <a:bodyPr wrap="square">
              <a:spAutoFit/>
            </a:bodyPr>
            <a:lstStyle/>
            <a:p>
              <a:pPr algn="ctr" fontAlgn="auto">
                <a:lnSpc>
                  <a:spcPct val="90000"/>
                </a:lnSpc>
                <a:spcBef>
                  <a:spcPts val="0"/>
                </a:spcBef>
                <a:spcAft>
                  <a:spcPts val="0"/>
                </a:spcAft>
                <a:defRPr/>
              </a:pPr>
              <a:r>
                <a:rPr lang="fr-FR" sz="1200" b="1" dirty="0" smtClean="0">
                  <a:solidFill>
                    <a:srgbClr val="00BBEE"/>
                  </a:solidFill>
                  <a:latin typeface="Arial Narrow" pitchFamily="34" charset="0"/>
                </a:rPr>
                <a:t>Prévision/</a:t>
              </a:r>
              <a:br>
                <a:rPr lang="fr-FR" sz="1200" b="1" dirty="0" smtClean="0">
                  <a:solidFill>
                    <a:srgbClr val="00BBEE"/>
                  </a:solidFill>
                  <a:latin typeface="Arial Narrow" pitchFamily="34" charset="0"/>
                </a:rPr>
              </a:br>
              <a:r>
                <a:rPr lang="fr-FR" sz="1200" b="1" dirty="0" smtClean="0">
                  <a:solidFill>
                    <a:srgbClr val="00BBEE"/>
                  </a:solidFill>
                  <a:latin typeface="Arial Narrow" pitchFamily="34" charset="0"/>
                </a:rPr>
                <a:t>Simulation</a:t>
              </a:r>
              <a:endParaRPr lang="fr-FR" sz="1200" b="1" dirty="0">
                <a:solidFill>
                  <a:srgbClr val="00BBEE"/>
                </a:solidFill>
                <a:latin typeface="Arial Narrow" pitchFamily="34" charset="0"/>
              </a:endParaRPr>
            </a:p>
          </p:txBody>
        </p:sp>
        <p:sp>
          <p:nvSpPr>
            <p:cNvPr id="17" name="TextBox 31"/>
            <p:cNvSpPr txBox="1">
              <a:spLocks noChangeArrowheads="1"/>
            </p:cNvSpPr>
            <p:nvPr/>
          </p:nvSpPr>
          <p:spPr bwMode="auto">
            <a:xfrm>
              <a:off x="3153581" y="3324397"/>
              <a:ext cx="1098077" cy="375423"/>
            </a:xfrm>
            <a:prstGeom prst="rect">
              <a:avLst/>
            </a:prstGeom>
            <a:noFill/>
            <a:ln w="9525">
              <a:noFill/>
              <a:miter lim="800000"/>
              <a:headEnd/>
              <a:tailEnd/>
            </a:ln>
          </p:spPr>
          <p:txBody>
            <a:bodyPr wrap="square">
              <a:spAutoFit/>
            </a:bodyPr>
            <a:lstStyle/>
            <a:p>
              <a:pPr algn="ctr" fontAlgn="auto">
                <a:lnSpc>
                  <a:spcPct val="90000"/>
                </a:lnSpc>
                <a:spcBef>
                  <a:spcPts val="0"/>
                </a:spcBef>
                <a:spcAft>
                  <a:spcPts val="0"/>
                </a:spcAft>
                <a:defRPr/>
              </a:pPr>
              <a:r>
                <a:rPr lang="fr-FR" sz="1200" b="1" dirty="0" smtClean="0">
                  <a:solidFill>
                    <a:srgbClr val="00BBEE"/>
                  </a:solidFill>
                  <a:latin typeface="Arial Narrow" pitchFamily="34" charset="0"/>
                </a:rPr>
                <a:t>Analyse</a:t>
              </a:r>
            </a:p>
            <a:p>
              <a:pPr algn="ctr" fontAlgn="auto">
                <a:lnSpc>
                  <a:spcPct val="90000"/>
                </a:lnSpc>
                <a:spcBef>
                  <a:spcPts val="0"/>
                </a:spcBef>
                <a:spcAft>
                  <a:spcPts val="0"/>
                </a:spcAft>
                <a:defRPr/>
              </a:pPr>
              <a:r>
                <a:rPr lang="fr-FR" sz="1200" b="1" dirty="0" smtClean="0">
                  <a:solidFill>
                    <a:srgbClr val="00BBEE"/>
                  </a:solidFill>
                  <a:latin typeface="Arial Narrow" pitchFamily="34" charset="0"/>
                </a:rPr>
                <a:t>Statistiques</a:t>
              </a:r>
              <a:endParaRPr lang="fr-FR" sz="1200" b="1" dirty="0">
                <a:solidFill>
                  <a:srgbClr val="00BBEE"/>
                </a:solidFill>
                <a:latin typeface="Arial Narrow" pitchFamily="34" charset="0"/>
              </a:endParaRPr>
            </a:p>
          </p:txBody>
        </p:sp>
        <p:sp>
          <p:nvSpPr>
            <p:cNvPr id="18" name="TextBox 32"/>
            <p:cNvSpPr txBox="1">
              <a:spLocks noChangeArrowheads="1"/>
            </p:cNvSpPr>
            <p:nvPr/>
          </p:nvSpPr>
          <p:spPr bwMode="auto">
            <a:xfrm>
              <a:off x="2507404" y="3886367"/>
              <a:ext cx="1296000" cy="228518"/>
            </a:xfrm>
            <a:prstGeom prst="rect">
              <a:avLst/>
            </a:prstGeom>
            <a:noFill/>
            <a:ln w="9525">
              <a:noFill/>
              <a:miter lim="800000"/>
              <a:headEnd/>
              <a:tailEnd/>
            </a:ln>
          </p:spPr>
          <p:txBody>
            <a:bodyPr wrap="square">
              <a:spAutoFit/>
            </a:bodyPr>
            <a:lstStyle/>
            <a:p>
              <a:pPr algn="ctr" fontAlgn="auto">
                <a:lnSpc>
                  <a:spcPct val="90000"/>
                </a:lnSpc>
                <a:spcBef>
                  <a:spcPts val="0"/>
                </a:spcBef>
                <a:spcAft>
                  <a:spcPts val="0"/>
                </a:spcAft>
              </a:pPr>
              <a:r>
                <a:rPr lang="fr-FR" sz="1200" b="1" dirty="0" smtClean="0">
                  <a:solidFill>
                    <a:srgbClr val="002266"/>
                  </a:solidFill>
                  <a:latin typeface="Arial Narrow" pitchFamily="34" charset="0"/>
                  <a:cs typeface="Arial" pitchFamily="34" charset="0"/>
                </a:rPr>
                <a:t>Alertes</a:t>
              </a:r>
              <a:endParaRPr lang="fr-FR" sz="1200" b="1" dirty="0">
                <a:solidFill>
                  <a:srgbClr val="002266"/>
                </a:solidFill>
                <a:latin typeface="Arial Narrow" pitchFamily="34" charset="0"/>
                <a:cs typeface="Arial" pitchFamily="34" charset="0"/>
              </a:endParaRPr>
            </a:p>
          </p:txBody>
        </p:sp>
        <p:sp>
          <p:nvSpPr>
            <p:cNvPr id="19" name="TextBox 33"/>
            <p:cNvSpPr txBox="1">
              <a:spLocks noChangeArrowheads="1"/>
            </p:cNvSpPr>
            <p:nvPr/>
          </p:nvSpPr>
          <p:spPr bwMode="auto">
            <a:xfrm>
              <a:off x="2027724" y="4242479"/>
              <a:ext cx="1296001" cy="375423"/>
            </a:xfrm>
            <a:prstGeom prst="rect">
              <a:avLst/>
            </a:prstGeom>
            <a:noFill/>
            <a:ln w="9525">
              <a:noFill/>
              <a:miter lim="800000"/>
              <a:headEnd/>
              <a:tailEnd/>
            </a:ln>
          </p:spPr>
          <p:txBody>
            <a:bodyPr wrap="square">
              <a:spAutoFit/>
            </a:bodyPr>
            <a:lstStyle/>
            <a:p>
              <a:pPr algn="ctr" fontAlgn="auto">
                <a:lnSpc>
                  <a:spcPct val="90000"/>
                </a:lnSpc>
                <a:spcBef>
                  <a:spcPts val="0"/>
                </a:spcBef>
                <a:spcAft>
                  <a:spcPts val="0"/>
                </a:spcAft>
              </a:pPr>
              <a:r>
                <a:rPr lang="fr-FR" sz="1200" b="1" dirty="0" smtClean="0">
                  <a:solidFill>
                    <a:srgbClr val="002266"/>
                  </a:solidFill>
                  <a:latin typeface="Arial Narrow" pitchFamily="34" charset="0"/>
                  <a:cs typeface="Arial" pitchFamily="34" charset="0"/>
                </a:rPr>
                <a:t>Examens</a:t>
              </a:r>
              <a:endParaRPr lang="fr-FR" sz="1200" b="1" dirty="0">
                <a:solidFill>
                  <a:srgbClr val="002266"/>
                </a:solidFill>
                <a:latin typeface="Arial Narrow" pitchFamily="34" charset="0"/>
                <a:cs typeface="Arial" pitchFamily="34" charset="0"/>
              </a:endParaRPr>
            </a:p>
            <a:p>
              <a:pPr algn="ctr" fontAlgn="auto">
                <a:lnSpc>
                  <a:spcPct val="90000"/>
                </a:lnSpc>
                <a:spcBef>
                  <a:spcPts val="0"/>
                </a:spcBef>
                <a:spcAft>
                  <a:spcPts val="0"/>
                </a:spcAft>
              </a:pPr>
              <a:r>
                <a:rPr lang="fr-FR" sz="1200" b="1" dirty="0" smtClean="0">
                  <a:solidFill>
                    <a:srgbClr val="002266"/>
                  </a:solidFill>
                  <a:latin typeface="Arial Narrow" pitchFamily="34" charset="0"/>
                  <a:cs typeface="Arial" pitchFamily="34" charset="0"/>
                </a:rPr>
                <a:t>« à la loupe »</a:t>
              </a:r>
              <a:endParaRPr lang="fr-FR" sz="1200" b="1" dirty="0">
                <a:solidFill>
                  <a:srgbClr val="002266"/>
                </a:solidFill>
                <a:latin typeface="Arial Narrow" pitchFamily="34" charset="0"/>
                <a:cs typeface="Arial" pitchFamily="34" charset="0"/>
              </a:endParaRPr>
            </a:p>
          </p:txBody>
        </p:sp>
        <p:sp>
          <p:nvSpPr>
            <p:cNvPr id="20" name="TextBox 34"/>
            <p:cNvSpPr txBox="1">
              <a:spLocks noChangeArrowheads="1"/>
            </p:cNvSpPr>
            <p:nvPr/>
          </p:nvSpPr>
          <p:spPr bwMode="auto">
            <a:xfrm>
              <a:off x="1667397" y="4785489"/>
              <a:ext cx="1296000" cy="228518"/>
            </a:xfrm>
            <a:prstGeom prst="rect">
              <a:avLst/>
            </a:prstGeom>
            <a:noFill/>
            <a:ln w="9525">
              <a:noFill/>
              <a:miter lim="800000"/>
              <a:headEnd/>
              <a:tailEnd/>
            </a:ln>
          </p:spPr>
          <p:txBody>
            <a:bodyPr wrap="square">
              <a:spAutoFit/>
            </a:bodyPr>
            <a:lstStyle/>
            <a:p>
              <a:pPr algn="ctr" fontAlgn="auto">
                <a:lnSpc>
                  <a:spcPct val="90000"/>
                </a:lnSpc>
                <a:spcBef>
                  <a:spcPts val="0"/>
                </a:spcBef>
                <a:spcAft>
                  <a:spcPts val="0"/>
                </a:spcAft>
              </a:pPr>
              <a:r>
                <a:rPr lang="fr-FR" sz="1200" b="1" dirty="0" smtClean="0">
                  <a:solidFill>
                    <a:srgbClr val="002266"/>
                  </a:solidFill>
                  <a:latin typeface="Arial Narrow" pitchFamily="34" charset="0"/>
                  <a:cs typeface="Arial" pitchFamily="34" charset="0"/>
                </a:rPr>
                <a:t>Rapports Ad hoc</a:t>
              </a:r>
              <a:endParaRPr lang="fr-FR" sz="1200" b="1" dirty="0">
                <a:solidFill>
                  <a:srgbClr val="002266"/>
                </a:solidFill>
                <a:latin typeface="Arial Narrow" pitchFamily="34" charset="0"/>
                <a:cs typeface="Arial" pitchFamily="34" charset="0"/>
              </a:endParaRPr>
            </a:p>
          </p:txBody>
        </p:sp>
        <p:sp>
          <p:nvSpPr>
            <p:cNvPr id="21" name="TextBox 35"/>
            <p:cNvSpPr txBox="1">
              <a:spLocks noChangeArrowheads="1"/>
            </p:cNvSpPr>
            <p:nvPr/>
          </p:nvSpPr>
          <p:spPr bwMode="auto">
            <a:xfrm>
              <a:off x="1275625" y="5207771"/>
              <a:ext cx="1296001" cy="228518"/>
            </a:xfrm>
            <a:prstGeom prst="rect">
              <a:avLst/>
            </a:prstGeom>
            <a:noFill/>
            <a:ln w="9525">
              <a:noFill/>
              <a:miter lim="800000"/>
              <a:headEnd/>
              <a:tailEnd/>
            </a:ln>
          </p:spPr>
          <p:txBody>
            <a:bodyPr wrap="square">
              <a:spAutoFit/>
            </a:bodyPr>
            <a:lstStyle/>
            <a:p>
              <a:pPr algn="ctr" fontAlgn="auto">
                <a:lnSpc>
                  <a:spcPct val="90000"/>
                </a:lnSpc>
                <a:spcBef>
                  <a:spcPts val="0"/>
                </a:spcBef>
                <a:spcAft>
                  <a:spcPts val="0"/>
                </a:spcAft>
              </a:pPr>
              <a:r>
                <a:rPr lang="fr-FR" sz="1200" b="1" dirty="0" smtClean="0">
                  <a:solidFill>
                    <a:srgbClr val="002266"/>
                  </a:solidFill>
                  <a:latin typeface="Arial Narrow" pitchFamily="34" charset="0"/>
                  <a:cs typeface="Arial" pitchFamily="34" charset="0"/>
                </a:rPr>
                <a:t>Rapports standard</a:t>
              </a:r>
              <a:endParaRPr lang="fr-FR" sz="1200" b="1" dirty="0">
                <a:solidFill>
                  <a:srgbClr val="002266"/>
                </a:solidFill>
                <a:latin typeface="Arial Narrow" pitchFamily="34" charset="0"/>
                <a:cs typeface="Arial" pitchFamily="34" charset="0"/>
              </a:endParaRPr>
            </a:p>
          </p:txBody>
        </p:sp>
        <p:sp>
          <p:nvSpPr>
            <p:cNvPr id="22" name="TextBox 36"/>
            <p:cNvSpPr txBox="1">
              <a:spLocks noChangeArrowheads="1"/>
            </p:cNvSpPr>
            <p:nvPr/>
          </p:nvSpPr>
          <p:spPr bwMode="auto">
            <a:xfrm>
              <a:off x="1469098" y="2078592"/>
              <a:ext cx="2563813" cy="231239"/>
            </a:xfrm>
            <a:prstGeom prst="rect">
              <a:avLst/>
            </a:prstGeom>
            <a:noFill/>
            <a:ln w="9525">
              <a:noFill/>
              <a:miter lim="800000"/>
              <a:headEnd/>
              <a:tailEnd/>
            </a:ln>
          </p:spPr>
          <p:txBody>
            <a:bodyPr>
              <a:spAutoFit/>
            </a:bodyPr>
            <a:lstStyle/>
            <a:p>
              <a:pPr fontAlgn="auto">
                <a:spcBef>
                  <a:spcPts val="0"/>
                </a:spcBef>
                <a:spcAft>
                  <a:spcPts val="0"/>
                </a:spcAft>
                <a:defRPr/>
              </a:pPr>
              <a:r>
                <a:rPr lang="fr-FR" sz="1100" dirty="0" smtClean="0">
                  <a:solidFill>
                    <a:srgbClr val="00BBEE"/>
                  </a:solidFill>
                </a:rPr>
                <a:t>“Quel est le meilleur choix possible?”</a:t>
              </a:r>
              <a:endParaRPr lang="fr-FR" sz="1100" dirty="0">
                <a:solidFill>
                  <a:srgbClr val="00BBEE"/>
                </a:solidFill>
              </a:endParaRPr>
            </a:p>
          </p:txBody>
        </p:sp>
        <p:sp>
          <p:nvSpPr>
            <p:cNvPr id="23" name="TextBox 37"/>
            <p:cNvSpPr txBox="1">
              <a:spLocks noChangeArrowheads="1"/>
            </p:cNvSpPr>
            <p:nvPr/>
          </p:nvSpPr>
          <p:spPr bwMode="auto">
            <a:xfrm>
              <a:off x="1469098" y="2516327"/>
              <a:ext cx="2428875" cy="231239"/>
            </a:xfrm>
            <a:prstGeom prst="rect">
              <a:avLst/>
            </a:prstGeom>
            <a:noFill/>
            <a:ln w="9525">
              <a:noFill/>
              <a:miter lim="800000"/>
              <a:headEnd/>
              <a:tailEnd/>
            </a:ln>
          </p:spPr>
          <p:txBody>
            <a:bodyPr>
              <a:spAutoFit/>
            </a:bodyPr>
            <a:lstStyle/>
            <a:p>
              <a:pPr fontAlgn="auto">
                <a:spcBef>
                  <a:spcPts val="0"/>
                </a:spcBef>
                <a:spcAft>
                  <a:spcPts val="0"/>
                </a:spcAft>
                <a:defRPr/>
              </a:pPr>
              <a:r>
                <a:rPr lang="fr-FR" sz="1100" dirty="0" smtClean="0">
                  <a:solidFill>
                    <a:srgbClr val="00BBEE"/>
                  </a:solidFill>
                </a:rPr>
                <a:t>“Que se passera-t-il?”</a:t>
              </a:r>
              <a:endParaRPr lang="fr-FR" sz="1100" dirty="0">
                <a:solidFill>
                  <a:srgbClr val="00BBEE"/>
                </a:solidFill>
              </a:endParaRPr>
            </a:p>
          </p:txBody>
        </p:sp>
        <p:sp>
          <p:nvSpPr>
            <p:cNvPr id="24" name="TextBox 38"/>
            <p:cNvSpPr txBox="1">
              <a:spLocks noChangeArrowheads="1"/>
            </p:cNvSpPr>
            <p:nvPr/>
          </p:nvSpPr>
          <p:spPr bwMode="auto">
            <a:xfrm>
              <a:off x="1469098" y="2962233"/>
              <a:ext cx="2428875" cy="231239"/>
            </a:xfrm>
            <a:prstGeom prst="rect">
              <a:avLst/>
            </a:prstGeom>
            <a:noFill/>
            <a:ln w="9525">
              <a:noFill/>
              <a:miter lim="800000"/>
              <a:headEnd/>
              <a:tailEnd/>
            </a:ln>
          </p:spPr>
          <p:txBody>
            <a:bodyPr>
              <a:spAutoFit/>
            </a:bodyPr>
            <a:lstStyle/>
            <a:p>
              <a:pPr fontAlgn="auto">
                <a:spcBef>
                  <a:spcPts val="0"/>
                </a:spcBef>
                <a:spcAft>
                  <a:spcPts val="0"/>
                </a:spcAft>
                <a:defRPr/>
              </a:pPr>
              <a:r>
                <a:rPr lang="fr-FR" sz="1100" dirty="0" smtClean="0">
                  <a:solidFill>
                    <a:srgbClr val="00BBEE"/>
                  </a:solidFill>
                </a:rPr>
                <a:t>“Et si cela continue?”</a:t>
              </a:r>
              <a:endParaRPr lang="fr-FR" sz="1100" dirty="0">
                <a:solidFill>
                  <a:srgbClr val="00BBEE"/>
                </a:solidFill>
              </a:endParaRPr>
            </a:p>
          </p:txBody>
        </p:sp>
        <p:sp>
          <p:nvSpPr>
            <p:cNvPr id="25" name="TextBox 39"/>
            <p:cNvSpPr txBox="1">
              <a:spLocks noChangeArrowheads="1"/>
            </p:cNvSpPr>
            <p:nvPr/>
          </p:nvSpPr>
          <p:spPr bwMode="auto">
            <a:xfrm>
              <a:off x="1469098" y="3425965"/>
              <a:ext cx="2428875" cy="231239"/>
            </a:xfrm>
            <a:prstGeom prst="rect">
              <a:avLst/>
            </a:prstGeom>
            <a:noFill/>
            <a:ln w="9525">
              <a:noFill/>
              <a:miter lim="800000"/>
              <a:headEnd/>
              <a:tailEnd/>
            </a:ln>
          </p:spPr>
          <p:txBody>
            <a:bodyPr>
              <a:spAutoFit/>
            </a:bodyPr>
            <a:lstStyle/>
            <a:p>
              <a:pPr fontAlgn="auto">
                <a:spcBef>
                  <a:spcPts val="0"/>
                </a:spcBef>
                <a:spcAft>
                  <a:spcPts val="0"/>
                </a:spcAft>
                <a:defRPr/>
              </a:pPr>
              <a:r>
                <a:rPr lang="fr-FR" sz="1100" dirty="0" smtClean="0">
                  <a:solidFill>
                    <a:srgbClr val="00BBEE"/>
                  </a:solidFill>
                </a:rPr>
                <a:t>“Pourquoi cela arrive-t-il?”</a:t>
              </a:r>
              <a:endParaRPr lang="fr-FR" sz="1100" dirty="0">
                <a:solidFill>
                  <a:srgbClr val="00BBEE"/>
                </a:solidFill>
              </a:endParaRPr>
            </a:p>
          </p:txBody>
        </p:sp>
        <p:sp>
          <p:nvSpPr>
            <p:cNvPr id="26" name="TextBox 40"/>
            <p:cNvSpPr txBox="1">
              <a:spLocks noChangeArrowheads="1"/>
            </p:cNvSpPr>
            <p:nvPr/>
          </p:nvSpPr>
          <p:spPr bwMode="auto">
            <a:xfrm>
              <a:off x="3487830" y="3882023"/>
              <a:ext cx="2425700" cy="231239"/>
            </a:xfrm>
            <a:prstGeom prst="rect">
              <a:avLst/>
            </a:prstGeom>
            <a:noFill/>
            <a:ln w="9525">
              <a:noFill/>
              <a:miter lim="800000"/>
              <a:headEnd/>
              <a:tailEnd/>
            </a:ln>
          </p:spPr>
          <p:txBody>
            <a:bodyPr>
              <a:spAutoFit/>
            </a:bodyPr>
            <a:lstStyle/>
            <a:p>
              <a:pPr fontAlgn="auto">
                <a:spcBef>
                  <a:spcPts val="0"/>
                </a:spcBef>
                <a:spcAft>
                  <a:spcPts val="0"/>
                </a:spcAft>
              </a:pPr>
              <a:r>
                <a:rPr lang="fr-FR" sz="1100" dirty="0" smtClean="0">
                  <a:solidFill>
                    <a:srgbClr val="002266"/>
                  </a:solidFill>
                  <a:latin typeface="Arial"/>
                  <a:cs typeface="Arial" pitchFamily="34" charset="0"/>
                </a:rPr>
                <a:t>“Quelles actions sont nécessaires?”</a:t>
              </a:r>
              <a:endParaRPr lang="fr-FR" sz="1100" dirty="0">
                <a:solidFill>
                  <a:srgbClr val="002266"/>
                </a:solidFill>
                <a:latin typeface="Arial"/>
                <a:cs typeface="Arial" pitchFamily="34" charset="0"/>
              </a:endParaRPr>
            </a:p>
          </p:txBody>
        </p:sp>
        <p:sp>
          <p:nvSpPr>
            <p:cNvPr id="27" name="TextBox 41"/>
            <p:cNvSpPr txBox="1">
              <a:spLocks noChangeArrowheads="1"/>
            </p:cNvSpPr>
            <p:nvPr/>
          </p:nvSpPr>
          <p:spPr bwMode="auto">
            <a:xfrm>
              <a:off x="3487830" y="4325416"/>
              <a:ext cx="2425700" cy="231239"/>
            </a:xfrm>
            <a:prstGeom prst="rect">
              <a:avLst/>
            </a:prstGeom>
            <a:noFill/>
            <a:ln w="9525">
              <a:noFill/>
              <a:miter lim="800000"/>
              <a:headEnd/>
              <a:tailEnd/>
            </a:ln>
          </p:spPr>
          <p:txBody>
            <a:bodyPr>
              <a:spAutoFit/>
            </a:bodyPr>
            <a:lstStyle/>
            <a:p>
              <a:pPr fontAlgn="auto">
                <a:spcBef>
                  <a:spcPts val="0"/>
                </a:spcBef>
                <a:spcAft>
                  <a:spcPts val="0"/>
                </a:spcAft>
              </a:pPr>
              <a:r>
                <a:rPr lang="fr-FR" sz="1100" dirty="0" smtClean="0">
                  <a:solidFill>
                    <a:srgbClr val="002266"/>
                  </a:solidFill>
                  <a:latin typeface="Arial"/>
                  <a:cs typeface="Arial" pitchFamily="34" charset="0"/>
                </a:rPr>
                <a:t>“Quel est exactement le problème?”</a:t>
              </a:r>
              <a:endParaRPr lang="fr-FR" sz="1100" dirty="0">
                <a:solidFill>
                  <a:srgbClr val="002266"/>
                </a:solidFill>
                <a:latin typeface="Arial"/>
                <a:cs typeface="Arial" pitchFamily="34" charset="0"/>
              </a:endParaRPr>
            </a:p>
          </p:txBody>
        </p:sp>
        <p:sp>
          <p:nvSpPr>
            <p:cNvPr id="28" name="TextBox 42"/>
            <p:cNvSpPr txBox="1">
              <a:spLocks noChangeArrowheads="1"/>
            </p:cNvSpPr>
            <p:nvPr/>
          </p:nvSpPr>
          <p:spPr bwMode="auto">
            <a:xfrm>
              <a:off x="3487830" y="4815954"/>
              <a:ext cx="2425700" cy="231239"/>
            </a:xfrm>
            <a:prstGeom prst="rect">
              <a:avLst/>
            </a:prstGeom>
            <a:noFill/>
            <a:ln w="9525">
              <a:noFill/>
              <a:miter lim="800000"/>
              <a:headEnd/>
              <a:tailEnd/>
            </a:ln>
          </p:spPr>
          <p:txBody>
            <a:bodyPr>
              <a:spAutoFit/>
            </a:bodyPr>
            <a:lstStyle/>
            <a:p>
              <a:pPr fontAlgn="auto">
                <a:spcBef>
                  <a:spcPts val="0"/>
                </a:spcBef>
                <a:spcAft>
                  <a:spcPts val="0"/>
                </a:spcAft>
              </a:pPr>
              <a:r>
                <a:rPr lang="fr-FR" sz="1100" dirty="0" smtClean="0">
                  <a:solidFill>
                    <a:srgbClr val="002266"/>
                  </a:solidFill>
                  <a:latin typeface="Arial"/>
                  <a:cs typeface="Arial" pitchFamily="34" charset="0"/>
                </a:rPr>
                <a:t>“Combien, à quelle fréquence?”</a:t>
              </a:r>
              <a:endParaRPr lang="fr-FR" sz="1100" dirty="0">
                <a:solidFill>
                  <a:srgbClr val="002266"/>
                </a:solidFill>
                <a:latin typeface="Arial"/>
                <a:cs typeface="Arial" pitchFamily="34" charset="0"/>
              </a:endParaRPr>
            </a:p>
          </p:txBody>
        </p:sp>
        <p:sp>
          <p:nvSpPr>
            <p:cNvPr id="29" name="TextBox 43"/>
            <p:cNvSpPr txBox="1">
              <a:spLocks noChangeArrowheads="1"/>
            </p:cNvSpPr>
            <p:nvPr/>
          </p:nvSpPr>
          <p:spPr bwMode="auto">
            <a:xfrm>
              <a:off x="3487830" y="5319522"/>
              <a:ext cx="2425700" cy="231239"/>
            </a:xfrm>
            <a:prstGeom prst="rect">
              <a:avLst/>
            </a:prstGeom>
            <a:noFill/>
            <a:ln w="9525">
              <a:noFill/>
              <a:miter lim="800000"/>
              <a:headEnd/>
              <a:tailEnd/>
            </a:ln>
          </p:spPr>
          <p:txBody>
            <a:bodyPr>
              <a:spAutoFit/>
            </a:bodyPr>
            <a:lstStyle/>
            <a:p>
              <a:pPr fontAlgn="auto">
                <a:spcBef>
                  <a:spcPts val="0"/>
                </a:spcBef>
                <a:spcAft>
                  <a:spcPts val="0"/>
                </a:spcAft>
              </a:pPr>
              <a:r>
                <a:rPr lang="fr-FR" sz="1100" dirty="0" smtClean="0">
                  <a:solidFill>
                    <a:srgbClr val="002266"/>
                  </a:solidFill>
                  <a:latin typeface="Arial"/>
                  <a:cs typeface="Arial" pitchFamily="34" charset="0"/>
                </a:rPr>
                <a:t>“Que s’est-il passé?”</a:t>
              </a:r>
              <a:endParaRPr lang="fr-FR" sz="1100" dirty="0">
                <a:solidFill>
                  <a:srgbClr val="002266"/>
                </a:solidFill>
                <a:latin typeface="Arial"/>
                <a:cs typeface="Arial" pitchFamily="34" charset="0"/>
              </a:endParaRPr>
            </a:p>
          </p:txBody>
        </p:sp>
        <p:sp>
          <p:nvSpPr>
            <p:cNvPr id="30" name="Right Brace 44"/>
            <p:cNvSpPr>
              <a:spLocks/>
            </p:cNvSpPr>
            <p:nvPr/>
          </p:nvSpPr>
          <p:spPr bwMode="auto">
            <a:xfrm flipH="1">
              <a:off x="1000499" y="1914151"/>
              <a:ext cx="153763" cy="1774825"/>
            </a:xfrm>
            <a:prstGeom prst="rightBrace">
              <a:avLst>
                <a:gd name="adj1" fmla="val 33382"/>
                <a:gd name="adj2" fmla="val 50000"/>
              </a:avLst>
            </a:prstGeom>
            <a:noFill/>
            <a:ln w="12700" algn="ctr">
              <a:solidFill>
                <a:schemeClr val="accent3"/>
              </a:solidFill>
              <a:round/>
              <a:headEnd/>
              <a:tailEnd/>
            </a:ln>
          </p:spPr>
          <p:txBody>
            <a:bodyPr/>
            <a:lstStyle/>
            <a:p>
              <a:pPr algn="ctr" fontAlgn="auto">
                <a:spcBef>
                  <a:spcPts val="0"/>
                </a:spcBef>
                <a:spcAft>
                  <a:spcPts val="0"/>
                </a:spcAft>
                <a:defRPr/>
              </a:pPr>
              <a:endParaRPr lang="fr-FR" dirty="0">
                <a:solidFill>
                  <a:srgbClr val="000000"/>
                </a:solidFill>
              </a:endParaRPr>
            </a:p>
          </p:txBody>
        </p:sp>
        <p:sp>
          <p:nvSpPr>
            <p:cNvPr id="31" name="Right Brace 45"/>
            <p:cNvSpPr>
              <a:spLocks/>
            </p:cNvSpPr>
            <p:nvPr/>
          </p:nvSpPr>
          <p:spPr bwMode="auto">
            <a:xfrm flipH="1">
              <a:off x="1003813" y="3797108"/>
              <a:ext cx="152036" cy="1774825"/>
            </a:xfrm>
            <a:prstGeom prst="rightBrace">
              <a:avLst>
                <a:gd name="adj1" fmla="val 33761"/>
                <a:gd name="adj2" fmla="val 49732"/>
              </a:avLst>
            </a:prstGeom>
            <a:noFill/>
            <a:ln w="12700" algn="ctr">
              <a:solidFill>
                <a:schemeClr val="accent1"/>
              </a:solidFill>
              <a:round/>
              <a:headEnd/>
              <a:tailEnd/>
            </a:ln>
          </p:spPr>
          <p:txBody>
            <a:bodyPr/>
            <a:lstStyle/>
            <a:p>
              <a:pPr algn="ctr" fontAlgn="auto">
                <a:spcBef>
                  <a:spcPts val="0"/>
                </a:spcBef>
                <a:spcAft>
                  <a:spcPts val="0"/>
                </a:spcAft>
              </a:pPr>
              <a:endParaRPr lang="fr-FR" dirty="0">
                <a:solidFill>
                  <a:srgbClr val="000000"/>
                </a:solidFill>
                <a:latin typeface="Arial"/>
                <a:cs typeface="Arial" pitchFamily="34" charset="0"/>
              </a:endParaRPr>
            </a:p>
          </p:txBody>
        </p:sp>
        <p:sp>
          <p:nvSpPr>
            <p:cNvPr id="32" name="TextBox 8"/>
            <p:cNvSpPr txBox="1">
              <a:spLocks noChangeArrowheads="1"/>
            </p:cNvSpPr>
            <p:nvPr/>
          </p:nvSpPr>
          <p:spPr bwMode="auto">
            <a:xfrm>
              <a:off x="103471" y="2447051"/>
              <a:ext cx="1008157" cy="408068"/>
            </a:xfrm>
            <a:prstGeom prst="rect">
              <a:avLst/>
            </a:prstGeom>
            <a:noFill/>
            <a:ln w="9525">
              <a:noFill/>
              <a:miter lim="800000"/>
              <a:headEnd/>
              <a:tailEnd/>
            </a:ln>
          </p:spPr>
          <p:txBody>
            <a:bodyPr wrap="square" lIns="36000" rIns="36000">
              <a:spAutoFit/>
            </a:bodyPr>
            <a:lstStyle/>
            <a:p>
              <a:pPr fontAlgn="auto">
                <a:spcBef>
                  <a:spcPts val="0"/>
                </a:spcBef>
                <a:spcAft>
                  <a:spcPts val="0"/>
                </a:spcAft>
                <a:defRPr/>
              </a:pPr>
              <a:r>
                <a:rPr lang="fr-FR" sz="1200" b="1" dirty="0" smtClean="0">
                  <a:solidFill>
                    <a:srgbClr val="00BBEE"/>
                  </a:solidFill>
                  <a:latin typeface="Arial"/>
                </a:rPr>
                <a:t>Analytics prédictive:</a:t>
              </a:r>
            </a:p>
            <a:p>
              <a:pPr fontAlgn="auto">
                <a:spcBef>
                  <a:spcPts val="0"/>
                </a:spcBef>
                <a:spcAft>
                  <a:spcPts val="0"/>
                </a:spcAft>
                <a:defRPr/>
              </a:pPr>
              <a:r>
                <a:rPr lang="fr-FR" sz="1200" dirty="0">
                  <a:solidFill>
                    <a:srgbClr val="00BBEE"/>
                  </a:solidFill>
                  <a:latin typeface="Arial"/>
                </a:rPr>
                <a:t>l</a:t>
              </a:r>
              <a:r>
                <a:rPr lang="fr-FR" sz="1200" dirty="0" smtClean="0">
                  <a:solidFill>
                    <a:srgbClr val="00BBEE"/>
                  </a:solidFill>
                  <a:latin typeface="Arial"/>
                </a:rPr>
                <a:t>e “</a:t>
              </a:r>
              <a:r>
                <a:rPr lang="fr-FR" sz="1200" dirty="0" err="1" smtClean="0">
                  <a:solidFill>
                    <a:srgbClr val="00BBEE"/>
                  </a:solidFill>
                  <a:latin typeface="Arial"/>
                </a:rPr>
                <a:t>so</a:t>
              </a:r>
              <a:r>
                <a:rPr lang="fr-FR" sz="1200" dirty="0" smtClean="0">
                  <a:solidFill>
                    <a:srgbClr val="00BBEE"/>
                  </a:solidFill>
                  <a:latin typeface="Arial"/>
                </a:rPr>
                <a:t> </a:t>
              </a:r>
              <a:r>
                <a:rPr lang="fr-FR" sz="1200" dirty="0" err="1" smtClean="0">
                  <a:solidFill>
                    <a:srgbClr val="00BBEE"/>
                  </a:solidFill>
                  <a:latin typeface="Arial"/>
                </a:rPr>
                <a:t>what</a:t>
              </a:r>
              <a:r>
                <a:rPr lang="fr-FR" sz="1200" dirty="0" smtClean="0">
                  <a:solidFill>
                    <a:srgbClr val="00BBEE"/>
                  </a:solidFill>
                  <a:latin typeface="Arial"/>
                </a:rPr>
                <a:t>”</a:t>
              </a:r>
              <a:endParaRPr lang="fr-FR" sz="1200" dirty="0">
                <a:solidFill>
                  <a:srgbClr val="00BBEE"/>
                </a:solidFill>
                <a:latin typeface="Arial"/>
              </a:endParaRPr>
            </a:p>
          </p:txBody>
        </p:sp>
        <p:sp>
          <p:nvSpPr>
            <p:cNvPr id="33" name="Rectangle 48"/>
            <p:cNvSpPr>
              <a:spLocks noChangeArrowheads="1"/>
            </p:cNvSpPr>
            <p:nvPr/>
          </p:nvSpPr>
          <p:spPr bwMode="auto">
            <a:xfrm>
              <a:off x="1279484" y="5724334"/>
              <a:ext cx="666750" cy="509336"/>
            </a:xfrm>
            <a:prstGeom prst="rect">
              <a:avLst/>
            </a:prstGeom>
            <a:solidFill>
              <a:schemeClr val="bg1"/>
            </a:solidFill>
            <a:ln w="12700" algn="ctr">
              <a:noFill/>
              <a:miter lim="800000"/>
              <a:headEnd/>
              <a:tailEnd/>
            </a:ln>
          </p:spPr>
          <p:txBody>
            <a:bodyPr wrap="none" lIns="90488" tIns="44450" rIns="90488" bIns="44450" anchor="ctr"/>
            <a:lstStyle/>
            <a:p>
              <a:pPr algn="ctr" eaLnBrk="0" fontAlgn="auto" hangingPunct="0">
                <a:lnSpc>
                  <a:spcPct val="80000"/>
                </a:lnSpc>
                <a:spcBef>
                  <a:spcPts val="0"/>
                </a:spcBef>
                <a:spcAft>
                  <a:spcPts val="0"/>
                </a:spcAft>
              </a:pPr>
              <a:endParaRPr lang="fr-FR" dirty="0">
                <a:solidFill>
                  <a:srgbClr val="000000"/>
                </a:solidFill>
                <a:latin typeface="Arial"/>
                <a:cs typeface="+mn-cs"/>
              </a:endParaRPr>
            </a:p>
          </p:txBody>
        </p:sp>
        <p:sp>
          <p:nvSpPr>
            <p:cNvPr id="34" name="Rectangle 49"/>
            <p:cNvSpPr>
              <a:spLocks noChangeArrowheads="1"/>
            </p:cNvSpPr>
            <p:nvPr/>
          </p:nvSpPr>
          <p:spPr bwMode="auto">
            <a:xfrm rot="16200000">
              <a:off x="931122" y="5301361"/>
              <a:ext cx="739775" cy="290322"/>
            </a:xfrm>
            <a:prstGeom prst="rect">
              <a:avLst/>
            </a:prstGeom>
            <a:solidFill>
              <a:schemeClr val="bg1"/>
            </a:solidFill>
            <a:ln w="12700" algn="ctr">
              <a:noFill/>
              <a:miter lim="800000"/>
              <a:headEnd/>
              <a:tailEnd/>
            </a:ln>
          </p:spPr>
          <p:txBody>
            <a:bodyPr vert="eaVert" wrap="none" lIns="90488" tIns="44450" rIns="90488" bIns="44450" anchor="ctr"/>
            <a:lstStyle/>
            <a:p>
              <a:pPr algn="ctr" eaLnBrk="0" fontAlgn="auto" hangingPunct="0">
                <a:lnSpc>
                  <a:spcPct val="80000"/>
                </a:lnSpc>
                <a:spcBef>
                  <a:spcPts val="0"/>
                </a:spcBef>
                <a:spcAft>
                  <a:spcPts val="0"/>
                </a:spcAft>
              </a:pPr>
              <a:endParaRPr lang="fr-FR" dirty="0">
                <a:solidFill>
                  <a:srgbClr val="000000"/>
                </a:solidFill>
                <a:latin typeface="Arial"/>
                <a:cs typeface="+mn-cs"/>
              </a:endParaRPr>
            </a:p>
          </p:txBody>
        </p:sp>
        <p:cxnSp>
          <p:nvCxnSpPr>
            <p:cNvPr id="35" name="Straight Arrow Connector 12"/>
            <p:cNvCxnSpPr>
              <a:cxnSpLocks noChangeShapeType="1"/>
            </p:cNvCxnSpPr>
            <p:nvPr/>
          </p:nvCxnSpPr>
          <p:spPr bwMode="auto">
            <a:xfrm flipV="1">
              <a:off x="1422359" y="5722747"/>
              <a:ext cx="3797300" cy="0"/>
            </a:xfrm>
            <a:prstGeom prst="straightConnector1">
              <a:avLst/>
            </a:prstGeom>
            <a:noFill/>
            <a:ln w="38100" algn="ctr">
              <a:solidFill>
                <a:schemeClr val="bg1">
                  <a:lumMod val="50000"/>
                </a:schemeClr>
              </a:solidFill>
              <a:round/>
              <a:headEnd/>
              <a:tailEnd type="triangle" w="med" len="med"/>
            </a:ln>
          </p:spPr>
        </p:cxnSp>
        <p:cxnSp>
          <p:nvCxnSpPr>
            <p:cNvPr id="36" name="Straight Arrow Connector 5"/>
            <p:cNvCxnSpPr>
              <a:cxnSpLocks noChangeShapeType="1"/>
            </p:cNvCxnSpPr>
            <p:nvPr/>
          </p:nvCxnSpPr>
          <p:spPr bwMode="auto">
            <a:xfrm flipH="1" flipV="1">
              <a:off x="1422359" y="1936559"/>
              <a:ext cx="0" cy="3810000"/>
            </a:xfrm>
            <a:prstGeom prst="straightConnector1">
              <a:avLst/>
            </a:prstGeom>
            <a:noFill/>
            <a:ln w="38100" algn="ctr">
              <a:solidFill>
                <a:schemeClr val="bg1">
                  <a:lumMod val="50000"/>
                </a:schemeClr>
              </a:solidFill>
              <a:round/>
              <a:headEnd/>
              <a:tailEnd type="triangle" w="med" len="med"/>
            </a:ln>
          </p:spPr>
        </p:cxnSp>
        <p:sp>
          <p:nvSpPr>
            <p:cNvPr id="37" name="TextBox 8"/>
            <p:cNvSpPr txBox="1">
              <a:spLocks noChangeArrowheads="1"/>
            </p:cNvSpPr>
            <p:nvPr/>
          </p:nvSpPr>
          <p:spPr bwMode="auto">
            <a:xfrm>
              <a:off x="142109" y="4302156"/>
              <a:ext cx="1008157" cy="571296"/>
            </a:xfrm>
            <a:prstGeom prst="rect">
              <a:avLst/>
            </a:prstGeom>
            <a:noFill/>
            <a:ln w="9525">
              <a:noFill/>
              <a:miter lim="800000"/>
              <a:headEnd/>
              <a:tailEnd/>
            </a:ln>
          </p:spPr>
          <p:txBody>
            <a:bodyPr wrap="square" lIns="36000" rIns="36000">
              <a:spAutoFit/>
            </a:bodyPr>
            <a:lstStyle/>
            <a:p>
              <a:pPr fontAlgn="auto">
                <a:spcBef>
                  <a:spcPts val="0"/>
                </a:spcBef>
                <a:spcAft>
                  <a:spcPts val="0"/>
                </a:spcAft>
              </a:pPr>
              <a:r>
                <a:rPr lang="fr-FR" sz="1200" b="1" dirty="0" smtClean="0">
                  <a:solidFill>
                    <a:srgbClr val="002266"/>
                  </a:solidFill>
                  <a:latin typeface="Arial"/>
                  <a:cs typeface="Arial" pitchFamily="34" charset="0"/>
                </a:rPr>
                <a:t>Analytics descriptive:</a:t>
              </a:r>
              <a:endParaRPr lang="fr-FR" sz="1200" dirty="0" smtClean="0">
                <a:solidFill>
                  <a:srgbClr val="002266"/>
                </a:solidFill>
                <a:latin typeface="Arial"/>
                <a:cs typeface="Arial" pitchFamily="34" charset="0"/>
              </a:endParaRPr>
            </a:p>
            <a:p>
              <a:pPr fontAlgn="auto">
                <a:spcBef>
                  <a:spcPts val="0"/>
                </a:spcBef>
                <a:spcAft>
                  <a:spcPts val="0"/>
                </a:spcAft>
              </a:pPr>
              <a:r>
                <a:rPr lang="fr-FR" sz="1200" dirty="0">
                  <a:solidFill>
                    <a:srgbClr val="002266"/>
                  </a:solidFill>
                  <a:latin typeface="Arial"/>
                  <a:cs typeface="Arial" pitchFamily="34" charset="0"/>
                </a:rPr>
                <a:t>l</a:t>
              </a:r>
              <a:r>
                <a:rPr lang="fr-FR" sz="1200" dirty="0" smtClean="0">
                  <a:solidFill>
                    <a:srgbClr val="002266"/>
                  </a:solidFill>
                  <a:latin typeface="Arial"/>
                  <a:cs typeface="Arial" pitchFamily="34" charset="0"/>
                </a:rPr>
                <a:t>e “</a:t>
              </a:r>
              <a:r>
                <a:rPr lang="fr-FR" sz="1200" dirty="0" err="1" smtClean="0">
                  <a:solidFill>
                    <a:srgbClr val="002266"/>
                  </a:solidFill>
                  <a:latin typeface="Arial"/>
                  <a:cs typeface="Arial" pitchFamily="34" charset="0"/>
                </a:rPr>
                <a:t>what</a:t>
              </a:r>
              <a:r>
                <a:rPr lang="fr-FR" sz="1200" dirty="0" smtClean="0">
                  <a:solidFill>
                    <a:srgbClr val="002266"/>
                  </a:solidFill>
                  <a:latin typeface="Arial"/>
                  <a:cs typeface="Arial" pitchFamily="34" charset="0"/>
                </a:rPr>
                <a:t>”</a:t>
              </a:r>
              <a:endParaRPr lang="fr-FR" sz="1200" dirty="0">
                <a:solidFill>
                  <a:srgbClr val="002266"/>
                </a:solidFill>
                <a:latin typeface="Arial"/>
                <a:cs typeface="Arial" pitchFamily="34" charset="0"/>
              </a:endParaRPr>
            </a:p>
          </p:txBody>
        </p:sp>
        <p:sp>
          <p:nvSpPr>
            <p:cNvPr id="38" name="TextBox 14"/>
            <p:cNvSpPr txBox="1">
              <a:spLocks noChangeArrowheads="1"/>
            </p:cNvSpPr>
            <p:nvPr/>
          </p:nvSpPr>
          <p:spPr bwMode="auto">
            <a:xfrm>
              <a:off x="1466809" y="5694204"/>
              <a:ext cx="3341687" cy="244841"/>
            </a:xfrm>
            <a:prstGeom prst="rect">
              <a:avLst/>
            </a:prstGeom>
            <a:noFill/>
            <a:ln w="9525">
              <a:noFill/>
              <a:miter lim="800000"/>
              <a:headEnd/>
              <a:tailEnd/>
            </a:ln>
          </p:spPr>
          <p:txBody>
            <a:bodyPr>
              <a:spAutoFit/>
            </a:bodyPr>
            <a:lstStyle/>
            <a:p>
              <a:pPr algn="ctr" fontAlgn="auto">
                <a:spcBef>
                  <a:spcPts val="0"/>
                </a:spcBef>
                <a:spcAft>
                  <a:spcPts val="0"/>
                </a:spcAft>
              </a:pPr>
              <a:r>
                <a:rPr lang="fr-FR" sz="1200" b="1" dirty="0" smtClean="0">
                  <a:solidFill>
                    <a:srgbClr val="666666"/>
                  </a:solidFill>
                  <a:latin typeface="Arial"/>
                  <a:cs typeface="Arial" pitchFamily="34" charset="0"/>
                </a:rPr>
                <a:t>Niveaux d’analyse</a:t>
              </a:r>
              <a:endParaRPr lang="fr-FR" sz="1200" b="1" dirty="0">
                <a:solidFill>
                  <a:srgbClr val="666666"/>
                </a:solidFill>
                <a:latin typeface="Arial"/>
                <a:cs typeface="Arial" pitchFamily="34" charset="0"/>
              </a:endParaRPr>
            </a:p>
          </p:txBody>
        </p:sp>
        <p:cxnSp>
          <p:nvCxnSpPr>
            <p:cNvPr id="39" name="Straight Connector 25"/>
            <p:cNvCxnSpPr>
              <a:cxnSpLocks noChangeShapeType="1"/>
            </p:cNvCxnSpPr>
            <p:nvPr/>
          </p:nvCxnSpPr>
          <p:spPr bwMode="auto">
            <a:xfrm>
              <a:off x="1498959" y="2449634"/>
              <a:ext cx="3708000" cy="0"/>
            </a:xfrm>
            <a:prstGeom prst="line">
              <a:avLst/>
            </a:prstGeom>
            <a:noFill/>
            <a:ln w="12700" algn="ctr">
              <a:solidFill>
                <a:schemeClr val="accent3"/>
              </a:solidFill>
              <a:round/>
              <a:headEnd/>
              <a:tailEnd/>
            </a:ln>
          </p:spPr>
        </p:cxnSp>
        <p:cxnSp>
          <p:nvCxnSpPr>
            <p:cNvPr id="40" name="Straight Connector 25"/>
            <p:cNvCxnSpPr>
              <a:cxnSpLocks noChangeShapeType="1"/>
            </p:cNvCxnSpPr>
            <p:nvPr/>
          </p:nvCxnSpPr>
          <p:spPr bwMode="auto">
            <a:xfrm>
              <a:off x="1522569" y="1983842"/>
              <a:ext cx="3708000" cy="0"/>
            </a:xfrm>
            <a:prstGeom prst="line">
              <a:avLst/>
            </a:prstGeom>
            <a:noFill/>
            <a:ln w="12700" algn="ctr">
              <a:solidFill>
                <a:schemeClr val="accent3"/>
              </a:solidFill>
              <a:round/>
              <a:headEnd/>
              <a:tailEnd/>
            </a:ln>
          </p:spPr>
        </p:cxnSp>
      </p:grpSp>
      <p:grpSp>
        <p:nvGrpSpPr>
          <p:cNvPr id="41" name="Groupe 40"/>
          <p:cNvGrpSpPr/>
          <p:nvPr/>
        </p:nvGrpSpPr>
        <p:grpSpPr>
          <a:xfrm>
            <a:off x="-1" y="1264514"/>
            <a:ext cx="215445" cy="4828783"/>
            <a:chOff x="-1" y="1264514"/>
            <a:chExt cx="215445" cy="4828783"/>
          </a:xfrm>
        </p:grpSpPr>
        <p:sp>
          <p:nvSpPr>
            <p:cNvPr id="42" name="ZoneTexte 41"/>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43" name="ZoneTexte 42"/>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44" name="ZoneTexte 43"/>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45" name="ZoneTexte 44"/>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14718912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outils de visualisation: DATA VIZ (1/2)</a:t>
            </a:r>
            <a:endParaRPr lang="fr-FR" dirty="0"/>
          </a:p>
        </p:txBody>
      </p:sp>
      <p:sp>
        <p:nvSpPr>
          <p:cNvPr id="5" name="Espace réservé du contenu 4"/>
          <p:cNvSpPr>
            <a:spLocks noGrp="1"/>
          </p:cNvSpPr>
          <p:nvPr>
            <p:ph idx="1"/>
          </p:nvPr>
        </p:nvSpPr>
        <p:spPr/>
        <p:txBody>
          <a:bodyPr/>
          <a:lstStyle/>
          <a:p>
            <a:r>
              <a:rPr lang="fr-FR" dirty="0" smtClean="0"/>
              <a:t> Comment communiquer simplement une information complexe et atteindre l’objectif final de l’analyse de grandes quantités de données: favoriser la prise de décision!</a:t>
            </a:r>
          </a:p>
          <a:p>
            <a:r>
              <a:rPr lang="fr-FR" dirty="0" smtClean="0"/>
              <a:t> Comment tirer parti de l’exploration visuelle des données?</a:t>
            </a:r>
          </a:p>
          <a:p>
            <a:pPr marL="0" indent="0">
              <a:buNone/>
            </a:pPr>
            <a:endParaRPr lang="fr-FR" dirty="0"/>
          </a:p>
          <a:p>
            <a:r>
              <a:rPr lang="fr-FR" dirty="0" smtClean="0"/>
              <a:t> De nouveaux outils qui rendent accessibles les techniques de visualisation permettent de répondre à ces enjeux , en positionnant l’objectif métier au centre du besoin.</a:t>
            </a:r>
          </a:p>
          <a:p>
            <a:endParaRPr lang="fr-FR" dirty="0" smtClean="0"/>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25</a:t>
            </a:fld>
            <a:endParaRPr lang="fr-FR" dirty="0"/>
          </a:p>
        </p:txBody>
      </p:sp>
      <p:sp>
        <p:nvSpPr>
          <p:cNvPr id="4" name="Espace réservé de la date 3"/>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534401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a:t>Pour remplir ces objectifs, la visualisation de données s’appuie sur plusieurs éléments :</a:t>
            </a:r>
          </a:p>
          <a:p>
            <a:pPr lvl="2"/>
            <a:r>
              <a:rPr lang="fr-FR" dirty="0"/>
              <a:t>•</a:t>
            </a:r>
            <a:r>
              <a:rPr lang="fr-FR" sz="1800" dirty="0"/>
              <a:t>Une meilleure compréhension des données, </a:t>
            </a:r>
            <a:endParaRPr lang="fr-FR" sz="1800" dirty="0" smtClean="0"/>
          </a:p>
          <a:p>
            <a:pPr lvl="2"/>
            <a:r>
              <a:rPr lang="fr-FR" sz="1800" dirty="0" smtClean="0"/>
              <a:t>•</a:t>
            </a:r>
            <a:r>
              <a:rPr lang="fr-FR" sz="1800" dirty="0"/>
              <a:t>Une compréhension plus </a:t>
            </a:r>
            <a:r>
              <a:rPr lang="fr-FR" sz="1800" dirty="0" smtClean="0"/>
              <a:t>rapide</a:t>
            </a:r>
          </a:p>
          <a:p>
            <a:pPr lvl="2"/>
            <a:r>
              <a:rPr lang="fr-FR" sz="1800" dirty="0" smtClean="0"/>
              <a:t>•Un </a:t>
            </a:r>
            <a:r>
              <a:rPr lang="fr-FR" sz="1800" dirty="0"/>
              <a:t>meilleur partage de </a:t>
            </a:r>
            <a:r>
              <a:rPr lang="fr-FR" sz="1800" dirty="0" smtClean="0"/>
              <a:t>l’information</a:t>
            </a:r>
            <a:r>
              <a:rPr lang="fr-FR" sz="1800" dirty="0"/>
              <a:t> </a:t>
            </a:r>
            <a:r>
              <a:rPr lang="fr-FR" sz="1800" dirty="0" smtClean="0"/>
              <a:t>(tout le monde comprend)</a:t>
            </a:r>
          </a:p>
          <a:p>
            <a:pPr lvl="2"/>
            <a:endParaRPr lang="fr-FR" sz="1800" dirty="0"/>
          </a:p>
          <a:p>
            <a:pPr lvl="2"/>
            <a:r>
              <a:rPr lang="fr-FR" sz="1800" dirty="0" smtClean="0"/>
              <a:t>Un exemple: </a:t>
            </a:r>
            <a:r>
              <a:rPr lang="fr-FR" dirty="0" smtClean="0"/>
              <a:t>les </a:t>
            </a:r>
            <a:r>
              <a:rPr lang="fr-FR" dirty="0" smtClean="0">
                <a:hlinkClick r:id="rId2"/>
              </a:rPr>
              <a:t>cartes de chaleur de </a:t>
            </a:r>
            <a:r>
              <a:rPr lang="fr-FR" dirty="0" err="1" smtClean="0">
                <a:hlinkClick r:id="rId2"/>
              </a:rPr>
              <a:t>srogers</a:t>
            </a:r>
            <a:endParaRPr lang="fr-FR" sz="1800" dirty="0" smtClean="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Titre 1"/>
          <p:cNvSpPr>
            <a:spLocks noGrp="1"/>
          </p:cNvSpPr>
          <p:nvPr>
            <p:ph type="title"/>
          </p:nvPr>
        </p:nvSpPr>
        <p:spPr/>
        <p:txBody>
          <a:bodyPr/>
          <a:lstStyle/>
          <a:p>
            <a:r>
              <a:rPr lang="fr-FR" dirty="0" smtClean="0"/>
              <a:t>Les outils de visualisation: DATA </a:t>
            </a:r>
            <a:r>
              <a:rPr lang="fr-FR" dirty="0"/>
              <a:t>VIZ </a:t>
            </a:r>
            <a:r>
              <a:rPr lang="fr-FR" dirty="0" smtClean="0"/>
              <a:t>(2/2)</a:t>
            </a:r>
            <a:endParaRPr lang="fr-FR" dirty="0"/>
          </a:p>
        </p:txBody>
      </p:sp>
    </p:spTree>
    <p:extLst>
      <p:ext uri="{BB962C8B-B14F-4D97-AF65-F5344CB8AC3E}">
        <p14:creationId xmlns:p14="http://schemas.microsoft.com/office/powerpoint/2010/main" val="1963625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data </a:t>
            </a:r>
            <a:r>
              <a:rPr lang="fr-FR" dirty="0" err="1" smtClean="0"/>
              <a:t>viz</a:t>
            </a:r>
            <a:r>
              <a:rPr lang="fr-FR" dirty="0" smtClean="0"/>
              <a:t> vs </a:t>
            </a:r>
            <a:r>
              <a:rPr lang="fr-FR" dirty="0" err="1" smtClean="0"/>
              <a:t>reporting</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27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aphicFrame>
        <p:nvGraphicFramePr>
          <p:cNvPr id="7" name="Table 7"/>
          <p:cNvGraphicFramePr>
            <a:graphicFrameLocks noGrp="1"/>
          </p:cNvGraphicFramePr>
          <p:nvPr>
            <p:extLst/>
          </p:nvPr>
        </p:nvGraphicFramePr>
        <p:xfrm>
          <a:off x="1775520" y="1916832"/>
          <a:ext cx="8435280" cy="3481629"/>
        </p:xfrm>
        <a:graphic>
          <a:graphicData uri="http://schemas.openxmlformats.org/drawingml/2006/table">
            <a:tbl>
              <a:tblPr firstRow="1" bandRow="1">
                <a:tableStyleId>{B301B821-A1FF-4177-AEE7-76D212191A09}</a:tableStyleId>
              </a:tblPr>
              <a:tblGrid>
                <a:gridCol w="4466679"/>
                <a:gridCol w="3968601"/>
              </a:tblGrid>
              <a:tr h="148160">
                <a:tc>
                  <a:txBody>
                    <a:bodyPr/>
                    <a:lstStyle/>
                    <a:p>
                      <a:pPr algn="ctr"/>
                      <a:r>
                        <a:rPr lang="en-US" sz="1200" dirty="0" smtClean="0">
                          <a:latin typeface="Calibri" panose="020F0502020204030204" pitchFamily="34" charset="0"/>
                        </a:rPr>
                        <a:t>Data Visualization</a:t>
                      </a:r>
                      <a:endParaRPr lang="en-US" sz="1200" dirty="0">
                        <a:latin typeface="Calibri" panose="020F0502020204030204" pitchFamily="34" charset="0"/>
                      </a:endParaRPr>
                    </a:p>
                  </a:txBody>
                  <a:tcPr/>
                </a:tc>
                <a:tc>
                  <a:txBody>
                    <a:bodyPr/>
                    <a:lstStyle/>
                    <a:p>
                      <a:pPr algn="ctr"/>
                      <a:r>
                        <a:rPr lang="en-US" sz="1200" dirty="0" smtClean="0">
                          <a:latin typeface="Calibri" panose="020F0502020204030204" pitchFamily="34" charset="0"/>
                        </a:rPr>
                        <a:t>Reporting</a:t>
                      </a:r>
                      <a:endParaRPr lang="en-US" sz="1200" dirty="0">
                        <a:latin typeface="Calibri" panose="020F0502020204030204" pitchFamily="34" charset="0"/>
                      </a:endParaRPr>
                    </a:p>
                  </a:txBody>
                  <a:tcPr/>
                </a:tc>
              </a:tr>
              <a:tr h="481545">
                <a:tc>
                  <a:txBody>
                    <a:bodyPr/>
                    <a:lstStyle/>
                    <a:p>
                      <a:pPr algn="l"/>
                      <a:r>
                        <a:rPr lang="fr-FR" sz="1200" noProof="0" dirty="0" smtClean="0">
                          <a:latin typeface="Calibri" panose="020F0502020204030204" pitchFamily="34" charset="0"/>
                        </a:rPr>
                        <a:t>Représentations permettant une exploration visuelle des données</a:t>
                      </a:r>
                      <a:endParaRPr lang="fr-FR" sz="1200" noProof="0" dirty="0">
                        <a:latin typeface="Calibri" panose="020F0502020204030204" pitchFamily="34" charset="0"/>
                      </a:endParaRPr>
                    </a:p>
                  </a:txBody>
                  <a:tcPr/>
                </a:tc>
                <a:tc>
                  <a:txBody>
                    <a:bodyPr/>
                    <a:lstStyle/>
                    <a:p>
                      <a:pPr algn="l"/>
                      <a:r>
                        <a:rPr lang="fr-FR" sz="1200" noProof="0" dirty="0" smtClean="0">
                          <a:latin typeface="Calibri" panose="020F0502020204030204" pitchFamily="34" charset="0"/>
                        </a:rPr>
                        <a:t>Histogrammes, graphiques pour caractériser l’information</a:t>
                      </a:r>
                      <a:endParaRPr lang="fr-FR" sz="1200" noProof="0" dirty="0">
                        <a:latin typeface="Calibri" panose="020F0502020204030204" pitchFamily="34" charset="0"/>
                      </a:endParaRPr>
                    </a:p>
                  </a:txBody>
                  <a:tcPr/>
                </a:tc>
              </a:tr>
              <a:tr h="486960">
                <a:tc>
                  <a:txBody>
                    <a:bodyPr/>
                    <a:lstStyle/>
                    <a:p>
                      <a:pPr algn="l"/>
                      <a:r>
                        <a:rPr lang="fr-FR" sz="1200" dirty="0" smtClean="0">
                          <a:latin typeface="Calibri" panose="020F0502020204030204" pitchFamily="34" charset="0"/>
                        </a:rPr>
                        <a:t>Degré plus élevé d'interactions pour révéler des informations à partir des données</a:t>
                      </a:r>
                      <a:endParaRPr lang="en-US" sz="1200" dirty="0">
                        <a:latin typeface="Calibri" panose="020F0502020204030204" pitchFamily="34" charset="0"/>
                      </a:endParaRPr>
                    </a:p>
                  </a:txBody>
                  <a:tcPr/>
                </a:tc>
                <a:tc>
                  <a:txBody>
                    <a:bodyPr/>
                    <a:lstStyle/>
                    <a:p>
                      <a:pPr algn="l"/>
                      <a:r>
                        <a:rPr lang="fr-FR" sz="1200" noProof="0" dirty="0" smtClean="0">
                          <a:latin typeface="Calibri" panose="020F0502020204030204" pitchFamily="34" charset="0"/>
                        </a:rPr>
                        <a:t>Techniques Drill-down</a:t>
                      </a:r>
                      <a:r>
                        <a:rPr lang="fr-FR" sz="1200" baseline="0" noProof="0" dirty="0" smtClean="0">
                          <a:latin typeface="Calibri" panose="020F0502020204030204" pitchFamily="34" charset="0"/>
                        </a:rPr>
                        <a:t> afin d’obtenir plus de détails sur un élément spécifique</a:t>
                      </a:r>
                      <a:endParaRPr lang="fr-FR" sz="1200" noProof="0" dirty="0">
                        <a:latin typeface="Calibri" panose="020F0502020204030204" pitchFamily="34" charset="0"/>
                      </a:endParaRPr>
                    </a:p>
                  </a:txBody>
                  <a:tcPr/>
                </a:tc>
              </a:tr>
              <a:tr h="486960">
                <a:tc>
                  <a:txBody>
                    <a:bodyPr/>
                    <a:lstStyle/>
                    <a:p>
                      <a:pPr algn="l"/>
                      <a:r>
                        <a:rPr lang="fr-FR" sz="1200" noProof="0" dirty="0" smtClean="0">
                          <a:latin typeface="Calibri" panose="020F0502020204030204" pitchFamily="34" charset="0"/>
                        </a:rPr>
                        <a:t>Flexible, dans le but de réaliser des modélisations, analyses, prévisions</a:t>
                      </a:r>
                      <a:endParaRPr lang="fr-FR" sz="1200" noProof="0" dirty="0">
                        <a:latin typeface="Calibri" panose="020F0502020204030204" pitchFamily="34" charset="0"/>
                      </a:endParaRPr>
                    </a:p>
                  </a:txBody>
                  <a:tcPr/>
                </a:tc>
                <a:tc>
                  <a:txBody>
                    <a:bodyPr/>
                    <a:lstStyle/>
                    <a:p>
                      <a:pPr algn="l"/>
                      <a:r>
                        <a:rPr lang="fr-FR" sz="1200" noProof="0" dirty="0" smtClean="0">
                          <a:latin typeface="Calibri" panose="020F0502020204030204" pitchFamily="34" charset="0"/>
                        </a:rPr>
                        <a:t>Peu flexible -</a:t>
                      </a:r>
                      <a:r>
                        <a:rPr lang="fr-FR" sz="1200" baseline="0" noProof="0" dirty="0" smtClean="0">
                          <a:latin typeface="Calibri" panose="020F0502020204030204" pitchFamily="34" charset="0"/>
                        </a:rPr>
                        <a:t> </a:t>
                      </a:r>
                      <a:r>
                        <a:rPr lang="fr-FR" sz="1200" noProof="0" dirty="0" smtClean="0">
                          <a:latin typeface="Calibri" panose="020F0502020204030204" pitchFamily="34" charset="0"/>
                        </a:rPr>
                        <a:t>Limité à l’exploitation</a:t>
                      </a:r>
                      <a:r>
                        <a:rPr lang="fr-FR" sz="1200" baseline="0" noProof="0" dirty="0" smtClean="0">
                          <a:latin typeface="Calibri" panose="020F0502020204030204" pitchFamily="34" charset="0"/>
                        </a:rPr>
                        <a:t> des rapports et métriques définies</a:t>
                      </a:r>
                      <a:endParaRPr lang="fr-FR" sz="1200" noProof="0" dirty="0">
                        <a:latin typeface="Calibri" panose="020F0502020204030204" pitchFamily="34" charset="0"/>
                      </a:endParaRPr>
                    </a:p>
                  </a:txBody>
                  <a:tcPr/>
                </a:tc>
              </a:tr>
              <a:tr h="681744">
                <a:tc>
                  <a:txBody>
                    <a:bodyPr/>
                    <a:lstStyle/>
                    <a:p>
                      <a:pPr algn="l"/>
                      <a:r>
                        <a:rPr lang="fr-FR" sz="1200" noProof="0" dirty="0" smtClean="0">
                          <a:latin typeface="Calibri" panose="020F0502020204030204" pitchFamily="34" charset="0"/>
                        </a:rPr>
                        <a:t>Possibilité de programmer des requêtes</a:t>
                      </a:r>
                      <a:r>
                        <a:rPr lang="fr-FR" sz="1200" baseline="0" noProof="0" dirty="0" smtClean="0">
                          <a:latin typeface="Calibri" panose="020F0502020204030204" pitchFamily="34" charset="0"/>
                        </a:rPr>
                        <a:t> à résultat visuel ainsi que de créer des </a:t>
                      </a:r>
                      <a:r>
                        <a:rPr lang="fr-FR" sz="1200" baseline="0" noProof="0" dirty="0" err="1" smtClean="0">
                          <a:latin typeface="Calibri" panose="020F0502020204030204" pitchFamily="34" charset="0"/>
                        </a:rPr>
                        <a:t>templates</a:t>
                      </a:r>
                      <a:r>
                        <a:rPr lang="fr-FR" sz="1200" baseline="0" noProof="0" dirty="0" smtClean="0">
                          <a:latin typeface="Calibri" panose="020F0502020204030204" pitchFamily="34" charset="0"/>
                        </a:rPr>
                        <a:t> de représentations.</a:t>
                      </a:r>
                      <a:endParaRPr lang="fr-FR" sz="1200" noProof="0" dirty="0">
                        <a:latin typeface="Calibri" panose="020F0502020204030204" pitchFamily="34" charset="0"/>
                      </a:endParaRPr>
                    </a:p>
                  </a:txBody>
                  <a:tcPr/>
                </a:tc>
                <a:tc>
                  <a:txBody>
                    <a:bodyPr/>
                    <a:lstStyle/>
                    <a:p>
                      <a:pPr algn="l"/>
                      <a:r>
                        <a:rPr lang="fr-FR" sz="1200" noProof="0" dirty="0" smtClean="0">
                          <a:latin typeface="Calibri" panose="020F0502020204030204" pitchFamily="34" charset="0"/>
                        </a:rPr>
                        <a:t>Requêtes</a:t>
                      </a:r>
                      <a:r>
                        <a:rPr lang="fr-FR" sz="1200" baseline="0" noProof="0" dirty="0" smtClean="0">
                          <a:latin typeface="Calibri" panose="020F0502020204030204" pitchFamily="34" charset="0"/>
                        </a:rPr>
                        <a:t> sur les données uniquement. Les données sont présentées telles quelles, sans mettre en œuvre des métadonnées autour des données de base.</a:t>
                      </a:r>
                      <a:endParaRPr lang="fr-FR" sz="1200" noProof="0" dirty="0">
                        <a:latin typeface="Calibri" panose="020F0502020204030204" pitchFamily="34" charset="0"/>
                      </a:endParaRPr>
                    </a:p>
                  </a:txBody>
                  <a:tcPr/>
                </a:tc>
              </a:tr>
              <a:tr h="1070100">
                <a:tc>
                  <a:txBody>
                    <a:bodyPr/>
                    <a:lstStyle/>
                    <a:p>
                      <a:pPr algn="l"/>
                      <a:r>
                        <a:rPr lang="fr-FR" sz="1200" kern="1200" noProof="0" dirty="0" smtClean="0">
                          <a:latin typeface="Calibri" panose="020F0502020204030204" pitchFamily="34" charset="0"/>
                        </a:rPr>
                        <a:t>Outils Data Visualization : Cartes thermiques, carte</a:t>
                      </a:r>
                      <a:r>
                        <a:rPr lang="fr-FR" sz="1200" kern="1200" baseline="0" noProof="0" dirty="0" smtClean="0">
                          <a:latin typeface="Calibri" panose="020F0502020204030204" pitchFamily="34" charset="0"/>
                        </a:rPr>
                        <a:t> </a:t>
                      </a:r>
                      <a:r>
                        <a:rPr lang="fr-FR" sz="1200" kern="1200" noProof="0" dirty="0" smtClean="0">
                          <a:latin typeface="Calibri" panose="020F0502020204030204" pitchFamily="34" charset="0"/>
                        </a:rPr>
                        <a:t>zooms, images spatiales,</a:t>
                      </a:r>
                      <a:r>
                        <a:rPr lang="fr-FR" sz="1200" kern="1200" baseline="0" noProof="0" dirty="0" smtClean="0">
                          <a:latin typeface="Calibri" panose="020F0502020204030204" pitchFamily="34" charset="0"/>
                        </a:rPr>
                        <a:t> c</a:t>
                      </a:r>
                      <a:r>
                        <a:rPr lang="fr-FR" sz="1200" kern="1200" noProof="0" dirty="0" smtClean="0">
                          <a:latin typeface="Calibri" panose="020F0502020204030204" pitchFamily="34" charset="0"/>
                        </a:rPr>
                        <a:t>adrans,</a:t>
                      </a:r>
                      <a:r>
                        <a:rPr lang="fr-FR" sz="1200" kern="1200" baseline="0" noProof="0" dirty="0" smtClean="0">
                          <a:latin typeface="Calibri" panose="020F0502020204030204" pitchFamily="34" charset="0"/>
                        </a:rPr>
                        <a:t> jauges</a:t>
                      </a:r>
                      <a:r>
                        <a:rPr lang="fr-FR" sz="1200" kern="1200" noProof="0" dirty="0" smtClean="0">
                          <a:latin typeface="Calibri" panose="020F0502020204030204" pitchFamily="34" charset="0"/>
                        </a:rPr>
                        <a:t>, superposition, </a:t>
                      </a:r>
                      <a:r>
                        <a:rPr lang="fr-FR" sz="1200" kern="1200" noProof="0" dirty="0" err="1" smtClean="0">
                          <a:latin typeface="Calibri" panose="020F0502020204030204" pitchFamily="34" charset="0"/>
                        </a:rPr>
                        <a:t>mapping</a:t>
                      </a:r>
                      <a:r>
                        <a:rPr lang="fr-FR" sz="1200" kern="1200" noProof="0" dirty="0" smtClean="0">
                          <a:latin typeface="Calibri" panose="020F0502020204030204" pitchFamily="34" charset="0"/>
                        </a:rPr>
                        <a:t>, </a:t>
                      </a:r>
                      <a:r>
                        <a:rPr lang="fr-FR" sz="1200" kern="1200" noProof="0" dirty="0" err="1" smtClean="0">
                          <a:latin typeface="Calibri" panose="020F0502020204030204" pitchFamily="34" charset="0"/>
                        </a:rPr>
                        <a:t>revisualization</a:t>
                      </a:r>
                      <a:r>
                        <a:rPr lang="fr-FR" sz="1200" kern="1200" noProof="0" dirty="0" smtClean="0">
                          <a:latin typeface="Calibri" panose="020F0502020204030204" pitchFamily="34" charset="0"/>
                        </a:rPr>
                        <a:t>, time </a:t>
                      </a:r>
                      <a:r>
                        <a:rPr lang="fr-FR" sz="1200" kern="1200" noProof="0" dirty="0" err="1" smtClean="0">
                          <a:latin typeface="Calibri" panose="020F0502020204030204" pitchFamily="34" charset="0"/>
                        </a:rPr>
                        <a:t>based</a:t>
                      </a:r>
                      <a:r>
                        <a:rPr lang="fr-FR" sz="1200" kern="1200" noProof="0" dirty="0" smtClean="0">
                          <a:latin typeface="Calibri" panose="020F0502020204030204" pitchFamily="34" charset="0"/>
                        </a:rPr>
                        <a:t> playback, graphes de constellations, interactivité, alertes</a:t>
                      </a:r>
                      <a:endParaRPr lang="fr-FR" sz="1200" kern="1200" noProof="0" dirty="0">
                        <a:solidFill>
                          <a:schemeClr val="dk1"/>
                        </a:solidFill>
                        <a:latin typeface="Calibri" panose="020F0502020204030204" pitchFamily="34" charset="0"/>
                        <a:ea typeface="+mn-ea"/>
                        <a:cs typeface="+mn-cs"/>
                      </a:endParaRPr>
                    </a:p>
                  </a:txBody>
                  <a:tcPr/>
                </a:tc>
                <a:tc>
                  <a:txBody>
                    <a:bodyPr/>
                    <a:lstStyle/>
                    <a:p>
                      <a:pPr algn="l"/>
                      <a:r>
                        <a:rPr lang="fr-FR" sz="1200" noProof="0" dirty="0" smtClean="0">
                          <a:latin typeface="Calibri" panose="020F0502020204030204" pitchFamily="34" charset="0"/>
                        </a:rPr>
                        <a:t>Outils Reporting : Tableaux, graphiques,</a:t>
                      </a:r>
                      <a:r>
                        <a:rPr lang="fr-FR" sz="1200" baseline="0" noProof="0" dirty="0" smtClean="0">
                          <a:latin typeface="Calibri" panose="020F0502020204030204" pitchFamily="34" charset="0"/>
                        </a:rPr>
                        <a:t> </a:t>
                      </a:r>
                      <a:r>
                        <a:rPr lang="fr-FR" sz="1200" noProof="0" dirty="0" smtClean="0">
                          <a:latin typeface="Calibri" panose="020F0502020204030204" pitchFamily="34" charset="0"/>
                        </a:rPr>
                        <a:t>histogrammes</a:t>
                      </a:r>
                      <a:endParaRPr lang="fr-FR" sz="1200" noProof="0" dirty="0">
                        <a:latin typeface="Calibri" panose="020F0502020204030204" pitchFamily="34" charset="0"/>
                      </a:endParaRPr>
                    </a:p>
                  </a:txBody>
                  <a:tcPr/>
                </a:tc>
              </a:tr>
            </a:tbl>
          </a:graphicData>
        </a:graphic>
      </p:graphicFrame>
      <p:sp>
        <p:nvSpPr>
          <p:cNvPr id="8" name="Content Placeholder 2"/>
          <p:cNvSpPr txBox="1">
            <a:spLocks/>
          </p:cNvSpPr>
          <p:nvPr/>
        </p:nvSpPr>
        <p:spPr>
          <a:xfrm>
            <a:off x="911424" y="980728"/>
            <a:ext cx="10441160" cy="719001"/>
          </a:xfrm>
          <a:prstGeom prst="rect">
            <a:avLst/>
          </a:prstGeom>
        </p:spPr>
        <p:txBody>
          <a:bodyPr/>
          <a:lstStyle>
            <a:lvl1pPr marL="92075" indent="-92075" algn="l" defTabSz="914400" rtl="0" eaLnBrk="1" latinLnBrk="0" hangingPunct="1">
              <a:lnSpc>
                <a:spcPct val="92000"/>
              </a:lnSpc>
              <a:spcBef>
                <a:spcPts val="12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FR" sz="1800" dirty="0" smtClean="0">
                <a:latin typeface="Calibri" panose="020F0502020204030204" pitchFamily="34" charset="0"/>
              </a:rPr>
              <a:t>Bien que différents, les outils de Data </a:t>
            </a:r>
            <a:r>
              <a:rPr lang="fr-FR" sz="1800" dirty="0" err="1" smtClean="0">
                <a:latin typeface="Calibri" panose="020F0502020204030204" pitchFamily="34" charset="0"/>
              </a:rPr>
              <a:t>Visualization</a:t>
            </a:r>
            <a:r>
              <a:rPr lang="fr-FR" sz="1800" dirty="0" smtClean="0">
                <a:latin typeface="Calibri" panose="020F0502020204030204" pitchFamily="34" charset="0"/>
              </a:rPr>
              <a:t> et de </a:t>
            </a:r>
            <a:r>
              <a:rPr lang="fr-FR" sz="1800" dirty="0" err="1" smtClean="0">
                <a:latin typeface="Calibri" panose="020F0502020204030204" pitchFamily="34" charset="0"/>
              </a:rPr>
              <a:t>Reporting</a:t>
            </a:r>
            <a:r>
              <a:rPr lang="fr-FR" sz="1800" dirty="0" smtClean="0">
                <a:latin typeface="Calibri" panose="020F0502020204030204" pitchFamily="34" charset="0"/>
              </a:rPr>
              <a:t>, sont souvent interchangeables.  </a:t>
            </a:r>
          </a:p>
          <a:p>
            <a:r>
              <a:rPr lang="fr-FR" sz="1800" dirty="0" smtClean="0">
                <a:latin typeface="Calibri" panose="020F0502020204030204" pitchFamily="34" charset="0"/>
              </a:rPr>
              <a:t>Ci-dessous les différences entre ces deux méthodes:</a:t>
            </a:r>
            <a:endParaRPr lang="fr-FR" sz="1800" dirty="0">
              <a:latin typeface="Calibri" panose="020F0502020204030204" pitchFamily="34" charset="0"/>
            </a:endParaRPr>
          </a:p>
        </p:txBody>
      </p:sp>
    </p:spTree>
    <p:extLst>
      <p:ext uri="{BB962C8B-B14F-4D97-AF65-F5344CB8AC3E}">
        <p14:creationId xmlns:p14="http://schemas.microsoft.com/office/powerpoint/2010/main" val="297721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51384" y="1340768"/>
            <a:ext cx="5400600" cy="866254"/>
          </a:xfrm>
        </p:spPr>
        <p:txBody>
          <a:bodyPr/>
          <a:lstStyle/>
          <a:p>
            <a:pPr algn="ctr"/>
            <a:r>
              <a:rPr lang="fr-FR" dirty="0" smtClean="0"/>
              <a:t>Data </a:t>
            </a:r>
            <a:r>
              <a:rPr lang="fr-FR" dirty="0" err="1" smtClean="0"/>
              <a:t>viz</a:t>
            </a:r>
            <a:r>
              <a:rPr lang="fr-FR" dirty="0"/>
              <a:t> </a:t>
            </a:r>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28</a:t>
            </a:fld>
            <a:endParaRPr lang="fr-FR" dirty="0"/>
          </a:p>
        </p:txBody>
      </p:sp>
      <p:sp>
        <p:nvSpPr>
          <p:cNvPr id="4" name="Espace réservé de la date 3"/>
          <p:cNvSpPr>
            <a:spLocks noGrp="1"/>
          </p:cNvSpPr>
          <p:nvPr>
            <p:ph type="dt" sz="half" idx="2"/>
          </p:nvPr>
        </p:nvSpPr>
        <p:spPr/>
        <p:txBody>
          <a:bodyPr/>
          <a:lstStyle/>
          <a:p>
            <a:r>
              <a:rPr lang="fr-FR" smtClean="0"/>
              <a:t>JUIN 2015</a:t>
            </a:r>
            <a:endParaRPr lang="fr-FR" dirty="0"/>
          </a:p>
        </p:txBody>
      </p:sp>
      <p:pic>
        <p:nvPicPr>
          <p:cNvPr id="5" name="Picture 2" descr="Spreadsheet displaying numerical dat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52023" y="2553842"/>
            <a:ext cx="4487185" cy="31060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www.sas.com/knowledge-exchange/business-analytics/files/2013/02/Regression_imag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1384" y="2553904"/>
            <a:ext cx="5603716" cy="3105753"/>
          </a:xfrm>
          <a:prstGeom prst="rect">
            <a:avLst/>
          </a:prstGeom>
          <a:noFill/>
          <a:extLst>
            <a:ext uri="{909E8E84-426E-40DD-AFC4-6F175D3DCCD1}">
              <a14:hiddenFill xmlns:a14="http://schemas.microsoft.com/office/drawing/2010/main">
                <a:solidFill>
                  <a:srgbClr val="FFFFFF"/>
                </a:solidFill>
              </a14:hiddenFill>
            </a:ext>
          </a:extLst>
        </p:spPr>
      </p:pic>
      <p:sp>
        <p:nvSpPr>
          <p:cNvPr id="8" name="Titre 1"/>
          <p:cNvSpPr txBox="1">
            <a:spLocks/>
          </p:cNvSpPr>
          <p:nvPr/>
        </p:nvSpPr>
        <p:spPr>
          <a:xfrm>
            <a:off x="7152023" y="1340768"/>
            <a:ext cx="4487186" cy="866254"/>
          </a:xfrm>
          <a:prstGeom prst="rect">
            <a:avLst/>
          </a:prstGeom>
        </p:spPr>
        <p:txBody>
          <a:bodyPr vert="horz" lIns="91440" tIns="45720" rIns="91440" bIns="45720" rtlCol="0" anchor="t">
            <a:no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ctr"/>
            <a:r>
              <a:rPr lang="fr-FR" dirty="0" err="1" smtClean="0"/>
              <a:t>reporting</a:t>
            </a:r>
            <a:endParaRPr lang="fr-FR" dirty="0"/>
          </a:p>
        </p:txBody>
      </p:sp>
      <p:sp>
        <p:nvSpPr>
          <p:cNvPr id="9" name="Titre 1"/>
          <p:cNvSpPr txBox="1">
            <a:spLocks/>
          </p:cNvSpPr>
          <p:nvPr/>
        </p:nvSpPr>
        <p:spPr>
          <a:xfrm>
            <a:off x="5519936" y="1340768"/>
            <a:ext cx="1373168" cy="866254"/>
          </a:xfrm>
          <a:prstGeom prst="rect">
            <a:avLst/>
          </a:prstGeom>
        </p:spPr>
        <p:txBody>
          <a:bodyPr vert="horz" lIns="91440" tIns="45720" rIns="91440" bIns="45720" rtlCol="0" anchor="t">
            <a:no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ctr"/>
            <a:r>
              <a:rPr lang="fr-FR" dirty="0" smtClean="0"/>
              <a:t> </a:t>
            </a:r>
            <a:r>
              <a:rPr lang="fr-FR" dirty="0" err="1" smtClean="0"/>
              <a:t>vS</a:t>
            </a:r>
            <a:endParaRPr lang="fr-FR" dirty="0"/>
          </a:p>
        </p:txBody>
      </p:sp>
    </p:spTree>
    <p:extLst>
      <p:ext uri="{BB962C8B-B14F-4D97-AF65-F5344CB8AC3E}">
        <p14:creationId xmlns:p14="http://schemas.microsoft.com/office/powerpoint/2010/main" val="4228951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 nouvelles compétences (1/2)</a:t>
            </a:r>
            <a:endParaRPr lang="fr-FR" dirty="0"/>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29</a:t>
            </a:fld>
            <a:endParaRPr lang="fr-FR" dirty="0"/>
          </a:p>
        </p:txBody>
      </p:sp>
      <p:sp>
        <p:nvSpPr>
          <p:cNvPr id="4" name="Espace réservé de la date 3"/>
          <p:cNvSpPr>
            <a:spLocks noGrp="1"/>
          </p:cNvSpPr>
          <p:nvPr>
            <p:ph type="dt" sz="half" idx="2"/>
          </p:nvPr>
        </p:nvSpPr>
        <p:spPr/>
        <p:txBody>
          <a:bodyPr/>
          <a:lstStyle/>
          <a:p>
            <a:r>
              <a:rPr lang="fr-FR" smtClean="0"/>
              <a:t>JUIN 2015</a:t>
            </a:r>
            <a:endParaRPr lang="fr-FR" dirty="0"/>
          </a:p>
        </p:txBody>
      </p:sp>
      <p:sp>
        <p:nvSpPr>
          <p:cNvPr id="10" name="Forme libre 9"/>
          <p:cNvSpPr/>
          <p:nvPr/>
        </p:nvSpPr>
        <p:spPr>
          <a:xfrm>
            <a:off x="3260864" y="2780928"/>
            <a:ext cx="7920000" cy="1440000"/>
          </a:xfrm>
          <a:custGeom>
            <a:avLst/>
            <a:gdLst>
              <a:gd name="connsiteX0" fmla="*/ 358720 w 2152275"/>
              <a:gd name="connsiteY0" fmla="*/ 0 h 6960582"/>
              <a:gd name="connsiteX1" fmla="*/ 1793555 w 2152275"/>
              <a:gd name="connsiteY1" fmla="*/ 0 h 6960582"/>
              <a:gd name="connsiteX2" fmla="*/ 2152275 w 2152275"/>
              <a:gd name="connsiteY2" fmla="*/ 358720 h 6960582"/>
              <a:gd name="connsiteX3" fmla="*/ 2152275 w 2152275"/>
              <a:gd name="connsiteY3" fmla="*/ 6960582 h 6960582"/>
              <a:gd name="connsiteX4" fmla="*/ 2152275 w 2152275"/>
              <a:gd name="connsiteY4" fmla="*/ 6960582 h 6960582"/>
              <a:gd name="connsiteX5" fmla="*/ 0 w 2152275"/>
              <a:gd name="connsiteY5" fmla="*/ 6960582 h 6960582"/>
              <a:gd name="connsiteX6" fmla="*/ 0 w 2152275"/>
              <a:gd name="connsiteY6" fmla="*/ 6960582 h 6960582"/>
              <a:gd name="connsiteX7" fmla="*/ 0 w 2152275"/>
              <a:gd name="connsiteY7" fmla="*/ 358720 h 6960582"/>
              <a:gd name="connsiteX8" fmla="*/ 358720 w 2152275"/>
              <a:gd name="connsiteY8" fmla="*/ 0 h 69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2275" h="6960582">
                <a:moveTo>
                  <a:pt x="2152275" y="1160122"/>
                </a:moveTo>
                <a:lnTo>
                  <a:pt x="2152275" y="5800460"/>
                </a:lnTo>
                <a:cubicBezTo>
                  <a:pt x="2152275" y="6441178"/>
                  <a:pt x="2102615" y="6960580"/>
                  <a:pt x="2041355" y="6960580"/>
                </a:cubicBezTo>
                <a:lnTo>
                  <a:pt x="0" y="6960580"/>
                </a:lnTo>
                <a:lnTo>
                  <a:pt x="0" y="6960580"/>
                </a:lnTo>
                <a:lnTo>
                  <a:pt x="0" y="2"/>
                </a:lnTo>
                <a:lnTo>
                  <a:pt x="0" y="2"/>
                </a:lnTo>
                <a:lnTo>
                  <a:pt x="2041355" y="2"/>
                </a:lnTo>
                <a:cubicBezTo>
                  <a:pt x="2102615" y="2"/>
                  <a:pt x="2152275" y="519404"/>
                  <a:pt x="2152275" y="1160122"/>
                </a:cubicBezTo>
                <a:close/>
              </a:path>
            </a:pathLst>
          </a:custGeom>
          <a:solidFill>
            <a:schemeClr val="bg1">
              <a:alpha val="90000"/>
            </a:schemeClr>
          </a:solidFill>
          <a:ln>
            <a:solidFill>
              <a:srgbClr val="7CBF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228890" rIns="352715" bIns="228891" numCol="1" spcCol="1270" anchor="ctr" anchorCtr="0">
            <a:noAutofit/>
          </a:bodyPr>
          <a:lstStyle/>
          <a:p>
            <a:pPr marL="114300" lvl="1" indent="-114300" algn="l" defTabSz="622300">
              <a:lnSpc>
                <a:spcPct val="90000"/>
              </a:lnSpc>
              <a:spcBef>
                <a:spcPct val="0"/>
              </a:spcBef>
              <a:spcAft>
                <a:spcPct val="15000"/>
              </a:spcAft>
              <a:buChar char="••"/>
            </a:pPr>
            <a:r>
              <a:rPr lang="fr-FR" sz="1400" kern="1200" dirty="0" smtClean="0"/>
              <a:t>Outils « </a:t>
            </a:r>
            <a:r>
              <a:rPr lang="fr-FR" sz="1400" kern="1200" dirty="0" err="1" smtClean="0"/>
              <a:t>big</a:t>
            </a:r>
            <a:r>
              <a:rPr lang="fr-FR" sz="1400" kern="1200" dirty="0" smtClean="0"/>
              <a:t> </a:t>
            </a:r>
            <a:r>
              <a:rPr lang="fr-FR" sz="1400" kern="1200" dirty="0" err="1" smtClean="0"/>
              <a:t>analytics</a:t>
            </a:r>
            <a:r>
              <a:rPr lang="fr-FR" sz="1400" kern="1200" dirty="0" smtClean="0"/>
              <a:t> »: moins spécifiques que la PF </a:t>
            </a:r>
            <a:r>
              <a:rPr lang="fr-FR" sz="1400" kern="1200" dirty="0" err="1" smtClean="0"/>
              <a:t>Analytics</a:t>
            </a:r>
            <a:r>
              <a:rPr lang="fr-FR" sz="1400" kern="1200" dirty="0" smtClean="0"/>
              <a:t>, mais nécessitent une relation plus étroite avec les utilisateurs </a:t>
            </a:r>
            <a:endParaRPr lang="fr-FR" sz="1400" kern="1200" dirty="0"/>
          </a:p>
          <a:p>
            <a:pPr marL="114300" lvl="1" indent="-114300" algn="l" defTabSz="622300">
              <a:lnSpc>
                <a:spcPct val="90000"/>
              </a:lnSpc>
              <a:spcBef>
                <a:spcPct val="0"/>
              </a:spcBef>
              <a:spcAft>
                <a:spcPct val="15000"/>
              </a:spcAft>
              <a:buChar char="••"/>
            </a:pPr>
            <a:r>
              <a:rPr lang="fr-FR" sz="1400" kern="1200" dirty="0" smtClean="0"/>
              <a:t>Nouveau: Experts en data visualisation</a:t>
            </a:r>
            <a:endParaRPr lang="fr-FR" sz="1400" kern="1200" dirty="0"/>
          </a:p>
          <a:p>
            <a:pPr marL="114300" lvl="1" indent="-114300" algn="l" defTabSz="622300">
              <a:lnSpc>
                <a:spcPct val="90000"/>
              </a:lnSpc>
              <a:spcBef>
                <a:spcPct val="0"/>
              </a:spcBef>
              <a:spcAft>
                <a:spcPct val="15000"/>
              </a:spcAft>
              <a:buChar char="••"/>
            </a:pPr>
            <a:r>
              <a:rPr lang="fr-FR" sz="1400" b="1" kern="1200" dirty="0" smtClean="0"/>
              <a:t>Compétences selon moteur: statistiques, graphe, visualisation,..</a:t>
            </a:r>
            <a:endParaRPr lang="fr-FR" sz="1400" b="1" kern="1200" dirty="0"/>
          </a:p>
          <a:p>
            <a:pPr marL="114300" lvl="1" indent="-114300" algn="l" defTabSz="622300">
              <a:lnSpc>
                <a:spcPct val="90000"/>
              </a:lnSpc>
              <a:spcBef>
                <a:spcPct val="0"/>
              </a:spcBef>
              <a:spcAft>
                <a:spcPct val="15000"/>
              </a:spcAft>
              <a:buChar char="••"/>
            </a:pPr>
            <a:r>
              <a:rPr lang="fr-FR" sz="1400" kern="1200" dirty="0" smtClean="0"/>
              <a:t>A </a:t>
            </a:r>
            <a:r>
              <a:rPr lang="fr-FR" sz="1400" kern="1200" dirty="0" err="1" smtClean="0"/>
              <a:t>binômer</a:t>
            </a:r>
            <a:r>
              <a:rPr lang="fr-FR" sz="1400" kern="1200" dirty="0" smtClean="0"/>
              <a:t> avec une compétence métier sur les données à analyser (</a:t>
            </a:r>
            <a:r>
              <a:rPr lang="fr-FR" sz="1400" b="1" kern="1200" dirty="0" smtClean="0"/>
              <a:t>ANALYSTE DE DONNEES)</a:t>
            </a:r>
            <a:endParaRPr lang="fr-FR" sz="1400" b="1" kern="1200" dirty="0"/>
          </a:p>
        </p:txBody>
      </p:sp>
      <p:sp>
        <p:nvSpPr>
          <p:cNvPr id="11" name="Forme libre 10"/>
          <p:cNvSpPr/>
          <p:nvPr/>
        </p:nvSpPr>
        <p:spPr>
          <a:xfrm>
            <a:off x="1652756" y="2780928"/>
            <a:ext cx="1620000" cy="1440000"/>
          </a:xfrm>
          <a:custGeom>
            <a:avLst/>
            <a:gdLst>
              <a:gd name="connsiteX0" fmla="*/ 0 w 1608109"/>
              <a:gd name="connsiteY0" fmla="*/ 268024 h 2152247"/>
              <a:gd name="connsiteX1" fmla="*/ 268024 w 1608109"/>
              <a:gd name="connsiteY1" fmla="*/ 0 h 2152247"/>
              <a:gd name="connsiteX2" fmla="*/ 1340085 w 1608109"/>
              <a:gd name="connsiteY2" fmla="*/ 0 h 2152247"/>
              <a:gd name="connsiteX3" fmla="*/ 1608109 w 1608109"/>
              <a:gd name="connsiteY3" fmla="*/ 268024 h 2152247"/>
              <a:gd name="connsiteX4" fmla="*/ 1608109 w 1608109"/>
              <a:gd name="connsiteY4" fmla="*/ 1884223 h 2152247"/>
              <a:gd name="connsiteX5" fmla="*/ 1340085 w 1608109"/>
              <a:gd name="connsiteY5" fmla="*/ 2152247 h 2152247"/>
              <a:gd name="connsiteX6" fmla="*/ 268024 w 1608109"/>
              <a:gd name="connsiteY6" fmla="*/ 2152247 h 2152247"/>
              <a:gd name="connsiteX7" fmla="*/ 0 w 1608109"/>
              <a:gd name="connsiteY7" fmla="*/ 1884223 h 2152247"/>
              <a:gd name="connsiteX8" fmla="*/ 0 w 1608109"/>
              <a:gd name="connsiteY8" fmla="*/ 268024 h 2152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109" h="2152247">
                <a:moveTo>
                  <a:pt x="0" y="268024"/>
                </a:moveTo>
                <a:cubicBezTo>
                  <a:pt x="0" y="119998"/>
                  <a:pt x="119998" y="0"/>
                  <a:pt x="268024" y="0"/>
                </a:cubicBezTo>
                <a:lnTo>
                  <a:pt x="1340085" y="0"/>
                </a:lnTo>
                <a:cubicBezTo>
                  <a:pt x="1488111" y="0"/>
                  <a:pt x="1608109" y="119998"/>
                  <a:pt x="1608109" y="268024"/>
                </a:cubicBezTo>
                <a:lnTo>
                  <a:pt x="1608109" y="1884223"/>
                </a:lnTo>
                <a:cubicBezTo>
                  <a:pt x="1608109" y="2032249"/>
                  <a:pt x="1488111" y="2152247"/>
                  <a:pt x="1340085" y="2152247"/>
                </a:cubicBezTo>
                <a:lnTo>
                  <a:pt x="268024" y="2152247"/>
                </a:lnTo>
                <a:cubicBezTo>
                  <a:pt x="119998" y="2152247"/>
                  <a:pt x="0" y="2032249"/>
                  <a:pt x="0" y="1884223"/>
                </a:cubicBezTo>
                <a:lnTo>
                  <a:pt x="0" y="26802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31" tIns="103266" rIns="128031" bIns="103266" numCol="1" spcCol="1270" anchor="ctr" anchorCtr="0">
            <a:noAutofit/>
          </a:bodyPr>
          <a:lstStyle/>
          <a:p>
            <a:pPr lvl="0" algn="ctr" defTabSz="577850">
              <a:spcBef>
                <a:spcPct val="0"/>
              </a:spcBef>
            </a:pPr>
            <a:r>
              <a:rPr lang="fr-FR" sz="1300" kern="1200" dirty="0" smtClean="0"/>
              <a:t>CONCEPTION</a:t>
            </a:r>
          </a:p>
          <a:p>
            <a:pPr lvl="0" algn="ctr" defTabSz="577850">
              <a:spcBef>
                <a:spcPct val="0"/>
              </a:spcBef>
            </a:pPr>
            <a:r>
              <a:rPr lang="fr-FR" sz="1300" dirty="0"/>
              <a:t>-</a:t>
            </a:r>
            <a:endParaRPr lang="fr-FR" sz="1300" kern="1200" dirty="0" smtClean="0"/>
          </a:p>
          <a:p>
            <a:pPr lvl="0" algn="ctr" defTabSz="577850">
              <a:spcBef>
                <a:spcPct val="0"/>
              </a:spcBef>
            </a:pPr>
            <a:r>
              <a:rPr lang="fr-FR" sz="1300" kern="1200" dirty="0" smtClean="0"/>
              <a:t>DEVELOPPEMENT</a:t>
            </a:r>
          </a:p>
        </p:txBody>
      </p:sp>
      <p:sp>
        <p:nvSpPr>
          <p:cNvPr id="12" name="Forme libre 11"/>
          <p:cNvSpPr/>
          <p:nvPr/>
        </p:nvSpPr>
        <p:spPr>
          <a:xfrm>
            <a:off x="3260864" y="4437112"/>
            <a:ext cx="7920000" cy="1440000"/>
          </a:xfrm>
          <a:custGeom>
            <a:avLst/>
            <a:gdLst>
              <a:gd name="connsiteX0" fmla="*/ 312790 w 1876703"/>
              <a:gd name="connsiteY0" fmla="*/ 0 h 6891182"/>
              <a:gd name="connsiteX1" fmla="*/ 1563913 w 1876703"/>
              <a:gd name="connsiteY1" fmla="*/ 0 h 6891182"/>
              <a:gd name="connsiteX2" fmla="*/ 1876703 w 1876703"/>
              <a:gd name="connsiteY2" fmla="*/ 312790 h 6891182"/>
              <a:gd name="connsiteX3" fmla="*/ 1876703 w 1876703"/>
              <a:gd name="connsiteY3" fmla="*/ 6891182 h 6891182"/>
              <a:gd name="connsiteX4" fmla="*/ 1876703 w 1876703"/>
              <a:gd name="connsiteY4" fmla="*/ 6891182 h 6891182"/>
              <a:gd name="connsiteX5" fmla="*/ 0 w 1876703"/>
              <a:gd name="connsiteY5" fmla="*/ 6891182 h 6891182"/>
              <a:gd name="connsiteX6" fmla="*/ 0 w 1876703"/>
              <a:gd name="connsiteY6" fmla="*/ 6891182 h 6891182"/>
              <a:gd name="connsiteX7" fmla="*/ 0 w 1876703"/>
              <a:gd name="connsiteY7" fmla="*/ 312790 h 6891182"/>
              <a:gd name="connsiteX8" fmla="*/ 312790 w 1876703"/>
              <a:gd name="connsiteY8" fmla="*/ 0 h 689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6703" h="6891182">
                <a:moveTo>
                  <a:pt x="1876703" y="1148554"/>
                </a:moveTo>
                <a:lnTo>
                  <a:pt x="1876703" y="5742628"/>
                </a:lnTo>
                <a:cubicBezTo>
                  <a:pt x="1876703" y="6376955"/>
                  <a:pt x="1838565" y="6891180"/>
                  <a:pt x="1791520" y="6891180"/>
                </a:cubicBezTo>
                <a:lnTo>
                  <a:pt x="0" y="6891180"/>
                </a:lnTo>
                <a:lnTo>
                  <a:pt x="0" y="6891180"/>
                </a:lnTo>
                <a:lnTo>
                  <a:pt x="0" y="2"/>
                </a:lnTo>
                <a:lnTo>
                  <a:pt x="0" y="2"/>
                </a:lnTo>
                <a:lnTo>
                  <a:pt x="1791520" y="2"/>
                </a:lnTo>
                <a:cubicBezTo>
                  <a:pt x="1838565" y="2"/>
                  <a:pt x="1876703" y="514227"/>
                  <a:pt x="1876703" y="1148554"/>
                </a:cubicBezTo>
                <a:close/>
              </a:path>
            </a:pathLst>
          </a:custGeom>
          <a:solidFill>
            <a:schemeClr val="bg1">
              <a:alpha val="90000"/>
            </a:schemeClr>
          </a:solidFill>
          <a:ln>
            <a:solidFill>
              <a:srgbClr val="7CBF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215439" rIns="339263" bIns="215438" numCol="1" spcCol="1270" anchor="ctr"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fr-FR" sz="1400" kern="1200" dirty="0" smtClean="0"/>
              <a:t>Super Utilisateur </a:t>
            </a:r>
          </a:p>
          <a:p>
            <a:pPr marL="0" marR="0" lvl="1" indent="0" algn="l" defTabSz="914400" eaLnBrk="1" fontAlgn="auto" latinLnBrk="0" hangingPunct="1">
              <a:lnSpc>
                <a:spcPct val="100000"/>
              </a:lnSpc>
              <a:spcBef>
                <a:spcPct val="0"/>
              </a:spcBef>
              <a:spcAft>
                <a:spcPts val="0"/>
              </a:spcAft>
              <a:buClrTx/>
              <a:buSzTx/>
              <a:buFontTx/>
              <a:buChar char="••"/>
              <a:tabLst/>
              <a:defRPr/>
            </a:pPr>
            <a:r>
              <a:rPr lang="fr-FR" sz="1400" kern="1200" dirty="0" smtClean="0"/>
              <a:t>Pour assurer la qualité des données</a:t>
            </a:r>
          </a:p>
          <a:p>
            <a:pPr marL="0" marR="0" lvl="1" indent="0" algn="l" defTabSz="914400" eaLnBrk="1" fontAlgn="auto" latinLnBrk="0" hangingPunct="1">
              <a:lnSpc>
                <a:spcPct val="100000"/>
              </a:lnSpc>
              <a:spcBef>
                <a:spcPct val="0"/>
              </a:spcBef>
              <a:spcAft>
                <a:spcPts val="0"/>
              </a:spcAft>
              <a:buClrTx/>
              <a:buSzTx/>
              <a:buFontTx/>
              <a:buChar char="••"/>
              <a:tabLst/>
              <a:defRPr/>
            </a:pPr>
            <a:r>
              <a:rPr lang="fr-FR" sz="1400" kern="1200" dirty="0" smtClean="0"/>
              <a:t> En lien avec les analyses à développer</a:t>
            </a:r>
          </a:p>
          <a:p>
            <a:pPr marL="0" marR="0" lvl="1" indent="0" algn="l" defTabSz="914400" eaLnBrk="1" fontAlgn="auto" latinLnBrk="0" hangingPunct="1">
              <a:lnSpc>
                <a:spcPct val="100000"/>
              </a:lnSpc>
              <a:spcBef>
                <a:spcPct val="0"/>
              </a:spcBef>
              <a:spcAft>
                <a:spcPts val="0"/>
              </a:spcAft>
              <a:buClrTx/>
              <a:buSzTx/>
              <a:buFontTx/>
              <a:buChar char="••"/>
              <a:tabLst/>
              <a:defRPr/>
            </a:pPr>
            <a:r>
              <a:rPr lang="fr-FR" sz="1400" kern="1200" dirty="0" smtClean="0"/>
              <a:t> Pour identifier les cas d’usage (données commerciales, données réseau et services)</a:t>
            </a:r>
          </a:p>
        </p:txBody>
      </p:sp>
      <p:sp>
        <p:nvSpPr>
          <p:cNvPr id="13" name="Forme libre 12"/>
          <p:cNvSpPr/>
          <p:nvPr/>
        </p:nvSpPr>
        <p:spPr>
          <a:xfrm>
            <a:off x="1652756" y="4437112"/>
            <a:ext cx="1620000" cy="1440000"/>
          </a:xfrm>
          <a:custGeom>
            <a:avLst/>
            <a:gdLst>
              <a:gd name="connsiteX0" fmla="*/ 0 w 1676082"/>
              <a:gd name="connsiteY0" fmla="*/ 279353 h 2004949"/>
              <a:gd name="connsiteX1" fmla="*/ 279353 w 1676082"/>
              <a:gd name="connsiteY1" fmla="*/ 0 h 2004949"/>
              <a:gd name="connsiteX2" fmla="*/ 1396729 w 1676082"/>
              <a:gd name="connsiteY2" fmla="*/ 0 h 2004949"/>
              <a:gd name="connsiteX3" fmla="*/ 1676082 w 1676082"/>
              <a:gd name="connsiteY3" fmla="*/ 279353 h 2004949"/>
              <a:gd name="connsiteX4" fmla="*/ 1676082 w 1676082"/>
              <a:gd name="connsiteY4" fmla="*/ 1725596 h 2004949"/>
              <a:gd name="connsiteX5" fmla="*/ 1396729 w 1676082"/>
              <a:gd name="connsiteY5" fmla="*/ 2004949 h 2004949"/>
              <a:gd name="connsiteX6" fmla="*/ 279353 w 1676082"/>
              <a:gd name="connsiteY6" fmla="*/ 2004949 h 2004949"/>
              <a:gd name="connsiteX7" fmla="*/ 0 w 1676082"/>
              <a:gd name="connsiteY7" fmla="*/ 1725596 h 2004949"/>
              <a:gd name="connsiteX8" fmla="*/ 0 w 1676082"/>
              <a:gd name="connsiteY8" fmla="*/ 279353 h 200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082" h="2004949">
                <a:moveTo>
                  <a:pt x="0" y="279353"/>
                </a:moveTo>
                <a:cubicBezTo>
                  <a:pt x="0" y="125071"/>
                  <a:pt x="125071" y="0"/>
                  <a:pt x="279353" y="0"/>
                </a:cubicBezTo>
                <a:lnTo>
                  <a:pt x="1396729" y="0"/>
                </a:lnTo>
                <a:cubicBezTo>
                  <a:pt x="1551011" y="0"/>
                  <a:pt x="1676082" y="125071"/>
                  <a:pt x="1676082" y="279353"/>
                </a:cubicBezTo>
                <a:lnTo>
                  <a:pt x="1676082" y="1725596"/>
                </a:lnTo>
                <a:cubicBezTo>
                  <a:pt x="1676082" y="1879878"/>
                  <a:pt x="1551011" y="2004949"/>
                  <a:pt x="1396729" y="2004949"/>
                </a:cubicBezTo>
                <a:lnTo>
                  <a:pt x="279353" y="2004949"/>
                </a:lnTo>
                <a:cubicBezTo>
                  <a:pt x="125071" y="2004949"/>
                  <a:pt x="0" y="1879878"/>
                  <a:pt x="0" y="1725596"/>
                </a:cubicBezTo>
                <a:lnTo>
                  <a:pt x="0" y="2793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1350" tIns="106585" rIns="131350" bIns="106585" numCol="1" spcCol="1270" anchor="ctr" anchorCtr="0">
            <a:noAutofit/>
          </a:bodyPr>
          <a:lstStyle/>
          <a:p>
            <a:pPr lvl="0" algn="ctr" defTabSz="577850">
              <a:spcBef>
                <a:spcPct val="0"/>
              </a:spcBef>
            </a:pPr>
            <a:r>
              <a:rPr lang="fr-FR" sz="1300" kern="1200" dirty="0" smtClean="0"/>
              <a:t>UTILISATEURS</a:t>
            </a:r>
          </a:p>
          <a:p>
            <a:pPr lvl="0" algn="ctr" defTabSz="577850">
              <a:spcBef>
                <a:spcPct val="0"/>
              </a:spcBef>
            </a:pPr>
            <a:r>
              <a:rPr lang="fr-FR" sz="1300" dirty="0" smtClean="0"/>
              <a:t>-</a:t>
            </a:r>
          </a:p>
          <a:p>
            <a:pPr lvl="0" algn="ctr" defTabSz="577850">
              <a:spcBef>
                <a:spcPct val="0"/>
              </a:spcBef>
            </a:pPr>
            <a:r>
              <a:rPr lang="fr-FR" sz="1300" kern="1200" dirty="0" smtClean="0"/>
              <a:t> ANALYSTE DE DONNEES</a:t>
            </a:r>
          </a:p>
        </p:txBody>
      </p:sp>
      <p:sp>
        <p:nvSpPr>
          <p:cNvPr id="15" name="Forme libre 14"/>
          <p:cNvSpPr/>
          <p:nvPr/>
        </p:nvSpPr>
        <p:spPr>
          <a:xfrm>
            <a:off x="3260864" y="1124744"/>
            <a:ext cx="7920000" cy="1440000"/>
          </a:xfrm>
          <a:custGeom>
            <a:avLst/>
            <a:gdLst>
              <a:gd name="connsiteX0" fmla="*/ 143374 w 860226"/>
              <a:gd name="connsiteY0" fmla="*/ 0 h 6960582"/>
              <a:gd name="connsiteX1" fmla="*/ 716852 w 860226"/>
              <a:gd name="connsiteY1" fmla="*/ 0 h 6960582"/>
              <a:gd name="connsiteX2" fmla="*/ 860226 w 860226"/>
              <a:gd name="connsiteY2" fmla="*/ 143374 h 6960582"/>
              <a:gd name="connsiteX3" fmla="*/ 860226 w 860226"/>
              <a:gd name="connsiteY3" fmla="*/ 6960582 h 6960582"/>
              <a:gd name="connsiteX4" fmla="*/ 860226 w 860226"/>
              <a:gd name="connsiteY4" fmla="*/ 6960582 h 6960582"/>
              <a:gd name="connsiteX5" fmla="*/ 0 w 860226"/>
              <a:gd name="connsiteY5" fmla="*/ 6960582 h 6960582"/>
              <a:gd name="connsiteX6" fmla="*/ 0 w 860226"/>
              <a:gd name="connsiteY6" fmla="*/ 6960582 h 6960582"/>
              <a:gd name="connsiteX7" fmla="*/ 0 w 860226"/>
              <a:gd name="connsiteY7" fmla="*/ 143374 h 6960582"/>
              <a:gd name="connsiteX8" fmla="*/ 143374 w 860226"/>
              <a:gd name="connsiteY8" fmla="*/ 0 h 696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0226" h="6960582">
                <a:moveTo>
                  <a:pt x="860226" y="1160124"/>
                </a:moveTo>
                <a:lnTo>
                  <a:pt x="860226" y="5800458"/>
                </a:lnTo>
                <a:cubicBezTo>
                  <a:pt x="860226" y="6441172"/>
                  <a:pt x="852293" y="6960578"/>
                  <a:pt x="842507" y="6960578"/>
                </a:cubicBezTo>
                <a:lnTo>
                  <a:pt x="0" y="6960578"/>
                </a:lnTo>
                <a:lnTo>
                  <a:pt x="0" y="6960578"/>
                </a:lnTo>
                <a:lnTo>
                  <a:pt x="0" y="4"/>
                </a:lnTo>
                <a:lnTo>
                  <a:pt x="0" y="4"/>
                </a:lnTo>
                <a:lnTo>
                  <a:pt x="842507" y="4"/>
                </a:lnTo>
                <a:cubicBezTo>
                  <a:pt x="852293" y="4"/>
                  <a:pt x="860226" y="519410"/>
                  <a:pt x="860226" y="1160124"/>
                </a:cubicBezTo>
                <a:close/>
              </a:path>
            </a:pathLst>
          </a:custGeom>
          <a:solidFill>
            <a:schemeClr val="bg1">
              <a:alpha val="90000"/>
            </a:schemeClr>
          </a:solidFill>
          <a:ln>
            <a:solidFill>
              <a:srgbClr val="7CBF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5817" rIns="289642" bIns="165819" numCol="1" spcCol="1270" anchor="ctr" anchorCtr="0">
            <a:noAutofit/>
          </a:bodyPr>
          <a:lstStyle/>
          <a:p>
            <a:pPr marL="171450" lvl="1" indent="-171450" algn="l" defTabSz="711200">
              <a:lnSpc>
                <a:spcPct val="90000"/>
              </a:lnSpc>
              <a:spcBef>
                <a:spcPct val="0"/>
              </a:spcBef>
              <a:spcAft>
                <a:spcPct val="15000"/>
              </a:spcAft>
              <a:buChar char="••"/>
            </a:pPr>
            <a:r>
              <a:rPr lang="fr-FR" sz="1600" kern="1200" dirty="0" smtClean="0"/>
              <a:t>Exploitation de la plate-forme (+ super DBA).</a:t>
            </a:r>
            <a:endParaRPr lang="fr-FR" sz="1600" kern="1200" dirty="0"/>
          </a:p>
        </p:txBody>
      </p:sp>
      <p:sp>
        <p:nvSpPr>
          <p:cNvPr id="16" name="Forme libre 15"/>
          <p:cNvSpPr/>
          <p:nvPr/>
        </p:nvSpPr>
        <p:spPr>
          <a:xfrm>
            <a:off x="1652756" y="1124744"/>
            <a:ext cx="1620000" cy="1440000"/>
          </a:xfrm>
          <a:custGeom>
            <a:avLst/>
            <a:gdLst>
              <a:gd name="connsiteX0" fmla="*/ 0 w 1608109"/>
              <a:gd name="connsiteY0" fmla="*/ 168517 h 1011079"/>
              <a:gd name="connsiteX1" fmla="*/ 168517 w 1608109"/>
              <a:gd name="connsiteY1" fmla="*/ 0 h 1011079"/>
              <a:gd name="connsiteX2" fmla="*/ 1439592 w 1608109"/>
              <a:gd name="connsiteY2" fmla="*/ 0 h 1011079"/>
              <a:gd name="connsiteX3" fmla="*/ 1608109 w 1608109"/>
              <a:gd name="connsiteY3" fmla="*/ 168517 h 1011079"/>
              <a:gd name="connsiteX4" fmla="*/ 1608109 w 1608109"/>
              <a:gd name="connsiteY4" fmla="*/ 842562 h 1011079"/>
              <a:gd name="connsiteX5" fmla="*/ 1439592 w 1608109"/>
              <a:gd name="connsiteY5" fmla="*/ 1011079 h 1011079"/>
              <a:gd name="connsiteX6" fmla="*/ 168517 w 1608109"/>
              <a:gd name="connsiteY6" fmla="*/ 1011079 h 1011079"/>
              <a:gd name="connsiteX7" fmla="*/ 0 w 1608109"/>
              <a:gd name="connsiteY7" fmla="*/ 842562 h 1011079"/>
              <a:gd name="connsiteX8" fmla="*/ 0 w 1608109"/>
              <a:gd name="connsiteY8" fmla="*/ 168517 h 1011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8109" h="1011079">
                <a:moveTo>
                  <a:pt x="0" y="168517"/>
                </a:moveTo>
                <a:cubicBezTo>
                  <a:pt x="0" y="75448"/>
                  <a:pt x="75448" y="0"/>
                  <a:pt x="168517" y="0"/>
                </a:cubicBezTo>
                <a:lnTo>
                  <a:pt x="1439592" y="0"/>
                </a:lnTo>
                <a:cubicBezTo>
                  <a:pt x="1532661" y="0"/>
                  <a:pt x="1608109" y="75448"/>
                  <a:pt x="1608109" y="168517"/>
                </a:cubicBezTo>
                <a:lnTo>
                  <a:pt x="1608109" y="842562"/>
                </a:lnTo>
                <a:cubicBezTo>
                  <a:pt x="1608109" y="935631"/>
                  <a:pt x="1532661" y="1011079"/>
                  <a:pt x="1439592" y="1011079"/>
                </a:cubicBezTo>
                <a:lnTo>
                  <a:pt x="168517" y="1011079"/>
                </a:lnTo>
                <a:cubicBezTo>
                  <a:pt x="75448" y="1011079"/>
                  <a:pt x="0" y="935631"/>
                  <a:pt x="0" y="842562"/>
                </a:cubicBezTo>
                <a:lnTo>
                  <a:pt x="0" y="16851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2697" tIns="76027" rIns="102697" bIns="76027" numCol="1" spcCol="1270" anchor="ctr" anchorCtr="0">
            <a:noAutofit/>
          </a:bodyPr>
          <a:lstStyle/>
          <a:p>
            <a:pPr lvl="0" algn="ctr" defTabSz="622300">
              <a:lnSpc>
                <a:spcPct val="90000"/>
              </a:lnSpc>
              <a:spcBef>
                <a:spcPct val="0"/>
              </a:spcBef>
              <a:spcAft>
                <a:spcPct val="35000"/>
              </a:spcAft>
            </a:pPr>
            <a:r>
              <a:rPr lang="fr-FR" sz="1400" kern="1200" dirty="0" smtClean="0"/>
              <a:t>Exploitant/DBA</a:t>
            </a:r>
            <a:endParaRPr lang="fr-FR" sz="1400" kern="1200" dirty="0"/>
          </a:p>
        </p:txBody>
      </p:sp>
      <p:sp>
        <p:nvSpPr>
          <p:cNvPr id="22" name="ZoneTexte 21"/>
          <p:cNvSpPr txBox="1"/>
          <p:nvPr/>
        </p:nvSpPr>
        <p:spPr>
          <a:xfrm>
            <a:off x="307300" y="3198167"/>
            <a:ext cx="842923" cy="461665"/>
          </a:xfrm>
          <a:prstGeom prst="rect">
            <a:avLst/>
          </a:prstGeom>
          <a:noFill/>
        </p:spPr>
        <p:txBody>
          <a:bodyPr wrap="none" rtlCol="0">
            <a:spAutoFit/>
          </a:bodyPr>
          <a:lstStyle/>
          <a:p>
            <a:pPr algn="ctr"/>
            <a:r>
              <a:rPr lang="fr-FR" sz="1200" dirty="0" smtClean="0"/>
              <a:t>PF </a:t>
            </a:r>
          </a:p>
          <a:p>
            <a:pPr algn="ctr"/>
            <a:r>
              <a:rPr lang="fr-FR" sz="1200" dirty="0" smtClean="0"/>
              <a:t>BIG DATA</a:t>
            </a:r>
            <a:endParaRPr lang="fr-FR" sz="1200" dirty="0"/>
          </a:p>
        </p:txBody>
      </p:sp>
      <p:sp>
        <p:nvSpPr>
          <p:cNvPr id="24" name="Accolade ouvrante 23"/>
          <p:cNvSpPr/>
          <p:nvPr/>
        </p:nvSpPr>
        <p:spPr>
          <a:xfrm>
            <a:off x="1343472" y="1124745"/>
            <a:ext cx="216024" cy="47523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437119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a:solidFill>
                  <a:srgbClr val="FF0000"/>
                </a:solidFill>
              </a:rPr>
              <a:t>Programme de la  journée</a:t>
            </a:r>
          </a:p>
        </p:txBody>
      </p:sp>
      <p:pic>
        <p:nvPicPr>
          <p:cNvPr id="4" name="Espace réservé du contenu 3" descr="images.jpg"/>
          <p:cNvPicPr>
            <a:picLocks noChangeAspect="1"/>
          </p:cNvPicPr>
          <p:nvPr/>
        </p:nvPicPr>
        <p:blipFill>
          <a:blip r:embed="rId2" cstate="print">
            <a:duotone>
              <a:prstClr val="black"/>
              <a:srgbClr val="FF123F">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contenu 2"/>
          <p:cNvSpPr txBox="1">
            <a:spLocks/>
          </p:cNvSpPr>
          <p:nvPr/>
        </p:nvSpPr>
        <p:spPr bwMode="auto">
          <a:xfrm>
            <a:off x="1271464" y="1340768"/>
            <a:ext cx="4376738" cy="4392488"/>
          </a:xfrm>
          <a:prstGeom prst="rect">
            <a:avLst/>
          </a:prstGeom>
          <a:solidFill>
            <a:schemeClr val="bg1"/>
          </a:solidFill>
          <a:ln>
            <a:solidFill>
              <a:schemeClr val="tx1"/>
            </a:solidFill>
          </a:ln>
          <a:extLst/>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20000"/>
              </a:spcBef>
              <a:spcAft>
                <a:spcPct val="0"/>
              </a:spcAft>
              <a:buFont typeface="Wingdings" pitchFamily="2" charset="2"/>
              <a:buChar char="§"/>
              <a:defRPr sz="2400" b="1">
                <a:solidFill>
                  <a:schemeClr val="tx2"/>
                </a:solidFill>
                <a:latin typeface="+mn-lt"/>
                <a:ea typeface="+mn-ea"/>
                <a:cs typeface="+mn-cs"/>
              </a:defRPr>
            </a:lvl1pPr>
            <a:lvl2pPr marL="630238" indent="-277813" algn="l" rtl="0" eaLnBrk="0" fontAlgn="base" hangingPunct="0">
              <a:spcBef>
                <a:spcPct val="20000"/>
              </a:spcBef>
              <a:spcAft>
                <a:spcPct val="0"/>
              </a:spcAft>
              <a:buClr>
                <a:schemeClr val="tx2"/>
              </a:buClr>
              <a:buFont typeface="Arial" charset="0"/>
              <a:buChar char="–"/>
              <a:defRPr sz="2000" b="1">
                <a:solidFill>
                  <a:schemeClr val="tx1"/>
                </a:solidFill>
                <a:latin typeface="+mn-lt"/>
              </a:defRPr>
            </a:lvl2pPr>
            <a:lvl3pPr marL="993775" indent="-184150" algn="l" rtl="0" eaLnBrk="0" fontAlgn="base" hangingPunct="0">
              <a:spcBef>
                <a:spcPct val="20000"/>
              </a:spcBef>
              <a:spcAft>
                <a:spcPct val="0"/>
              </a:spcAft>
              <a:buClr>
                <a:schemeClr val="tx2"/>
              </a:buClr>
              <a:buChar char="•"/>
              <a:defRPr sz="1800">
                <a:solidFill>
                  <a:schemeClr val="tx1"/>
                </a:solidFill>
                <a:latin typeface="+mn-lt"/>
              </a:defRPr>
            </a:lvl3pPr>
            <a:lvl4pPr marL="1339850" indent="-166688" algn="l" rtl="0" eaLnBrk="0" fontAlgn="base" hangingPunct="0">
              <a:spcBef>
                <a:spcPct val="20000"/>
              </a:spcBef>
              <a:spcAft>
                <a:spcPct val="0"/>
              </a:spcAft>
              <a:buClr>
                <a:schemeClr val="tx2"/>
              </a:buClr>
              <a:buChar char="–"/>
              <a:defRPr sz="1600">
                <a:solidFill>
                  <a:schemeClr val="tx1"/>
                </a:solidFill>
                <a:latin typeface="+mn-lt"/>
              </a:defRPr>
            </a:lvl4pPr>
            <a:lvl5pPr marL="1703388" indent="-184150" algn="l" rtl="0" eaLnBrk="0" fontAlgn="base" hangingPunct="0">
              <a:spcBef>
                <a:spcPct val="20000"/>
              </a:spcBef>
              <a:spcAft>
                <a:spcPct val="0"/>
              </a:spcAft>
              <a:buClr>
                <a:schemeClr val="tx2"/>
              </a:buClr>
              <a:buChar char="»"/>
              <a:defRPr sz="1600">
                <a:solidFill>
                  <a:schemeClr val="tx1"/>
                </a:solidFill>
                <a:latin typeface="+mn-lt"/>
              </a:defRPr>
            </a:lvl5pPr>
            <a:lvl6pPr marL="2160588" indent="-184150" algn="l" rtl="0" fontAlgn="base">
              <a:spcBef>
                <a:spcPct val="20000"/>
              </a:spcBef>
              <a:spcAft>
                <a:spcPct val="0"/>
              </a:spcAft>
              <a:buClr>
                <a:schemeClr val="tx2"/>
              </a:buClr>
              <a:buChar char="»"/>
              <a:defRPr sz="1600">
                <a:solidFill>
                  <a:schemeClr val="tx1"/>
                </a:solidFill>
                <a:latin typeface="+mn-lt"/>
              </a:defRPr>
            </a:lvl6pPr>
            <a:lvl7pPr marL="2617788" indent="-184150" algn="l" rtl="0" fontAlgn="base">
              <a:spcBef>
                <a:spcPct val="20000"/>
              </a:spcBef>
              <a:spcAft>
                <a:spcPct val="0"/>
              </a:spcAft>
              <a:buClr>
                <a:schemeClr val="tx2"/>
              </a:buClr>
              <a:buChar char="»"/>
              <a:defRPr sz="1600">
                <a:solidFill>
                  <a:schemeClr val="tx1"/>
                </a:solidFill>
                <a:latin typeface="+mn-lt"/>
              </a:defRPr>
            </a:lvl7pPr>
            <a:lvl8pPr marL="3074988" indent="-184150" algn="l" rtl="0" fontAlgn="base">
              <a:spcBef>
                <a:spcPct val="20000"/>
              </a:spcBef>
              <a:spcAft>
                <a:spcPct val="0"/>
              </a:spcAft>
              <a:buClr>
                <a:schemeClr val="tx2"/>
              </a:buClr>
              <a:buChar char="»"/>
              <a:defRPr sz="1600">
                <a:solidFill>
                  <a:schemeClr val="tx1"/>
                </a:solidFill>
                <a:latin typeface="+mn-lt"/>
              </a:defRPr>
            </a:lvl8pPr>
            <a:lvl9pPr marL="3532188" indent="-184150" algn="l" rtl="0" fontAlgn="base">
              <a:spcBef>
                <a:spcPct val="20000"/>
              </a:spcBef>
              <a:spcAft>
                <a:spcPct val="0"/>
              </a:spcAft>
              <a:buClr>
                <a:schemeClr val="tx2"/>
              </a:buClr>
              <a:buChar char="»"/>
              <a:defRPr sz="1600">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defRPr/>
            </a:pPr>
            <a:r>
              <a:rPr kumimoji="0" lang="fr-FR" sz="1800" b="1" i="0" u="none" strike="noStrike" kern="0" cap="none" spc="0" normalizeH="0" baseline="0" noProof="0" dirty="0" smtClean="0">
                <a:ln>
                  <a:noFill/>
                </a:ln>
                <a:solidFill>
                  <a:srgbClr val="92D050"/>
                </a:solidFill>
                <a:effectLst/>
                <a:uLnTx/>
                <a:uFillTx/>
                <a:latin typeface="Arial"/>
              </a:rPr>
              <a:t>Matin</a:t>
            </a:r>
          </a:p>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defRPr/>
            </a:pPr>
            <a:endParaRPr lang="fr-FR" sz="1800" kern="0" dirty="0">
              <a:solidFill>
                <a:srgbClr val="4D4D4D"/>
              </a:solidFill>
              <a:latin typeface="Arial"/>
            </a:endParaRPr>
          </a:p>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fr-FR" sz="1800" b="1" i="0" u="none" strike="noStrike" kern="0" cap="none" spc="0" normalizeH="0" baseline="0" noProof="0" dirty="0" smtClean="0">
              <a:ln>
                <a:noFill/>
              </a:ln>
              <a:solidFill>
                <a:srgbClr val="4D4D4D"/>
              </a:solidFill>
              <a:effectLst/>
              <a:uLnTx/>
              <a:uFillTx/>
              <a:latin typeface="Arial"/>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fr-FR" sz="1800" b="1" i="0" u="none" strike="noStrike" kern="0" cap="none" spc="0" normalizeH="0" baseline="0" noProof="0" dirty="0" smtClean="0">
                <a:ln>
                  <a:noFill/>
                </a:ln>
                <a:solidFill>
                  <a:srgbClr val="4D4D4D"/>
                </a:solidFill>
                <a:effectLst/>
                <a:uLnTx/>
                <a:uFillTx/>
                <a:latin typeface="Arial"/>
              </a:rPr>
              <a:t>Séquence 0</a:t>
            </a:r>
            <a:br>
              <a:rPr kumimoji="0" lang="fr-FR" sz="1800" b="1" i="0" u="none" strike="noStrike" kern="0" cap="none" spc="0" normalizeH="0" baseline="0" noProof="0" dirty="0" smtClean="0">
                <a:ln>
                  <a:noFill/>
                </a:ln>
                <a:solidFill>
                  <a:srgbClr val="4D4D4D"/>
                </a:solidFill>
                <a:effectLst/>
                <a:uLnTx/>
                <a:uFillTx/>
                <a:latin typeface="Arial"/>
              </a:rPr>
            </a:br>
            <a:r>
              <a:rPr kumimoji="0" lang="fr-FR" sz="1800" b="1" i="0" u="none" strike="noStrike" kern="0" cap="none" spc="0" normalizeH="0" baseline="0" noProof="0" dirty="0" smtClean="0">
                <a:ln>
                  <a:noFill/>
                </a:ln>
                <a:solidFill>
                  <a:srgbClr val="FF0000"/>
                </a:solidFill>
                <a:effectLst/>
                <a:uLnTx/>
                <a:uFillTx/>
                <a:latin typeface="Arial"/>
              </a:rPr>
              <a:t>Introduction</a:t>
            </a:r>
          </a:p>
          <a:p>
            <a:pPr marL="173038" marR="0" lvl="0" indent="-173038" algn="l" defTabSz="914400" rtl="0" eaLnBrk="0" fontAlgn="base" latinLnBrk="0" hangingPunct="0">
              <a:lnSpc>
                <a:spcPct val="100000"/>
              </a:lnSpc>
              <a:spcBef>
                <a:spcPct val="20000"/>
              </a:spcBef>
              <a:spcAft>
                <a:spcPct val="0"/>
              </a:spcAft>
              <a:buClrTx/>
              <a:buSzTx/>
              <a:buFont typeface="Wingdings" pitchFamily="2" charset="2"/>
              <a:buChar char="§"/>
              <a:tabLst/>
              <a:defRPr/>
            </a:pPr>
            <a:endParaRPr kumimoji="0" lang="fr-FR" sz="1800" b="1" i="0" u="none" strike="noStrike" kern="0" cap="none" spc="0" normalizeH="0" baseline="0" noProof="0" dirty="0" smtClean="0">
              <a:ln>
                <a:noFill/>
              </a:ln>
              <a:solidFill>
                <a:srgbClr val="4D4D4D"/>
              </a:solidFill>
              <a:effectLst/>
              <a:uLnTx/>
              <a:uFillTx/>
              <a:latin typeface="Arial"/>
            </a:endParaRPr>
          </a:p>
          <a:p>
            <a:pPr marL="0" lvl="0" indent="0">
              <a:buNone/>
            </a:pPr>
            <a:r>
              <a:rPr kumimoji="0" lang="fr-FR" sz="1800" b="1" i="0" u="none" strike="noStrike" kern="0" cap="none" spc="0" normalizeH="0" baseline="0" noProof="0" dirty="0" smtClean="0">
                <a:ln>
                  <a:noFill/>
                </a:ln>
                <a:solidFill>
                  <a:srgbClr val="4D4D4D"/>
                </a:solidFill>
                <a:effectLst/>
                <a:uLnTx/>
                <a:uFillTx/>
                <a:latin typeface="Arial"/>
              </a:rPr>
              <a:t>Séquence 1</a:t>
            </a:r>
            <a:br>
              <a:rPr kumimoji="0" lang="fr-FR" sz="1800" b="1" i="0" u="none" strike="noStrike" kern="0" cap="none" spc="0" normalizeH="0" baseline="0" noProof="0" dirty="0" smtClean="0">
                <a:ln>
                  <a:noFill/>
                </a:ln>
                <a:solidFill>
                  <a:srgbClr val="4D4D4D"/>
                </a:solidFill>
                <a:effectLst/>
                <a:uLnTx/>
                <a:uFillTx/>
                <a:latin typeface="Arial"/>
              </a:rPr>
            </a:br>
            <a:r>
              <a:rPr lang="fr-FR" sz="1800" kern="0" dirty="0" smtClean="0">
                <a:solidFill>
                  <a:srgbClr val="FF0000"/>
                </a:solidFill>
                <a:latin typeface="Arial"/>
              </a:rPr>
              <a:t>Comprendre le </a:t>
            </a:r>
            <a:r>
              <a:rPr lang="fr-FR" sz="1800" kern="0" dirty="0">
                <a:solidFill>
                  <a:srgbClr val="FF0000"/>
                </a:solidFill>
                <a:latin typeface="Arial"/>
              </a:rPr>
              <a:t>BIG DATA </a:t>
            </a:r>
            <a:r>
              <a:rPr lang="fr-FR" sz="1800" kern="0" dirty="0" smtClean="0">
                <a:solidFill>
                  <a:srgbClr val="FF0000"/>
                </a:solidFill>
                <a:latin typeface="Arial"/>
              </a:rPr>
              <a:t>et </a:t>
            </a:r>
            <a:r>
              <a:rPr lang="fr-FR" sz="1800" kern="0" dirty="0">
                <a:solidFill>
                  <a:srgbClr val="FF0000"/>
                </a:solidFill>
                <a:latin typeface="Arial"/>
              </a:rPr>
              <a:t>ses enjeux</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fr-FR" sz="1800" b="1" i="0" u="none" strike="noStrike" kern="0" cap="none" spc="0" normalizeH="0" baseline="0" noProof="0" dirty="0" smtClean="0">
              <a:ln>
                <a:noFill/>
              </a:ln>
              <a:solidFill>
                <a:srgbClr val="4D4D4D"/>
              </a:solidFill>
              <a:effectLst/>
              <a:uLnTx/>
              <a:uFillTx/>
              <a:latin typeface="Arial"/>
            </a:endParaRPr>
          </a:p>
          <a:p>
            <a:pPr marL="0" lvl="0" indent="0">
              <a:buNone/>
            </a:pPr>
            <a:r>
              <a:rPr kumimoji="0" lang="fr-FR" sz="1800" b="1" i="0" u="none" strike="noStrike" kern="0" cap="none" spc="0" normalizeH="0" baseline="0" noProof="0" dirty="0" smtClean="0">
                <a:ln>
                  <a:noFill/>
                </a:ln>
                <a:solidFill>
                  <a:srgbClr val="4D4D4D"/>
                </a:solidFill>
                <a:effectLst/>
                <a:uLnTx/>
                <a:uFillTx/>
                <a:latin typeface="Arial"/>
              </a:rPr>
              <a:t>Séquence 2</a:t>
            </a:r>
            <a:br>
              <a:rPr kumimoji="0" lang="fr-FR" sz="1800" b="1" i="0" u="none" strike="noStrike" kern="0" cap="none" spc="0" normalizeH="0" baseline="0" noProof="0" dirty="0" smtClean="0">
                <a:ln>
                  <a:noFill/>
                </a:ln>
                <a:solidFill>
                  <a:srgbClr val="4D4D4D"/>
                </a:solidFill>
                <a:effectLst/>
                <a:uLnTx/>
                <a:uFillTx/>
                <a:latin typeface="Arial"/>
              </a:rPr>
            </a:br>
            <a:r>
              <a:rPr lang="fr-FR" sz="1800" kern="0" dirty="0" smtClean="0">
                <a:solidFill>
                  <a:srgbClr val="FF0000"/>
                </a:solidFill>
                <a:latin typeface="Arial"/>
              </a:rPr>
              <a:t>Comprendre l’écosystème </a:t>
            </a:r>
            <a:r>
              <a:rPr lang="fr-FR" sz="1800" kern="0" dirty="0">
                <a:solidFill>
                  <a:srgbClr val="FF0000"/>
                </a:solidFill>
                <a:latin typeface="Arial"/>
              </a:rPr>
              <a:t>BIG </a:t>
            </a:r>
            <a:r>
              <a:rPr lang="fr-FR" sz="1800" kern="0" dirty="0" smtClean="0">
                <a:solidFill>
                  <a:srgbClr val="FF0000"/>
                </a:solidFill>
                <a:latin typeface="Arial"/>
              </a:rPr>
              <a:t>DATA par </a:t>
            </a:r>
            <a:r>
              <a:rPr lang="fr-FR" sz="1800" kern="0" dirty="0">
                <a:solidFill>
                  <a:srgbClr val="FF0000"/>
                </a:solidFill>
                <a:latin typeface="Arial"/>
              </a:rPr>
              <a:t>type de </a:t>
            </a:r>
            <a:r>
              <a:rPr lang="fr-FR" sz="1800" kern="0" dirty="0" smtClean="0">
                <a:solidFill>
                  <a:srgbClr val="FF0000"/>
                </a:solidFill>
                <a:latin typeface="Arial"/>
              </a:rPr>
              <a:t>composant</a:t>
            </a:r>
            <a:endParaRPr lang="fr-FR" sz="1800" kern="0" dirty="0">
              <a:solidFill>
                <a:srgbClr val="FF0000"/>
              </a:solidFill>
              <a:latin typeface="Arial"/>
            </a:endParaRPr>
          </a:p>
        </p:txBody>
      </p:sp>
      <p:sp>
        <p:nvSpPr>
          <p:cNvPr id="8" name="Espace réservé du contenu 7"/>
          <p:cNvSpPr txBox="1">
            <a:spLocks/>
          </p:cNvSpPr>
          <p:nvPr/>
        </p:nvSpPr>
        <p:spPr bwMode="auto">
          <a:xfrm>
            <a:off x="6515226" y="1340768"/>
            <a:ext cx="4529138" cy="4392488"/>
          </a:xfrm>
          <a:prstGeom prst="rect">
            <a:avLst/>
          </a:prstGeom>
          <a:solidFill>
            <a:schemeClr val="bg1"/>
          </a:solidFill>
          <a:ln>
            <a:solidFill>
              <a:schemeClr val="tx1"/>
            </a:solidFill>
          </a:ln>
          <a:extLst/>
        </p:spPr>
        <p:txBody>
          <a:bodyPr vert="horz" wrap="square" lIns="91440" tIns="45720" rIns="91440" bIns="45720" numCol="1" anchor="t" anchorCtr="0" compatLnSpc="1">
            <a:prstTxWarp prst="textNoShape">
              <a:avLst/>
            </a:prstTxWarp>
          </a:bodyPr>
          <a:lstStyle>
            <a:lvl1pPr marL="173038" indent="-173038" algn="l" rtl="0" eaLnBrk="0" fontAlgn="base" hangingPunct="0">
              <a:spcBef>
                <a:spcPct val="20000"/>
              </a:spcBef>
              <a:spcAft>
                <a:spcPct val="0"/>
              </a:spcAft>
              <a:buFont typeface="Wingdings" pitchFamily="2" charset="2"/>
              <a:buChar char="§"/>
              <a:defRPr sz="2400" b="1">
                <a:solidFill>
                  <a:schemeClr val="tx2"/>
                </a:solidFill>
                <a:latin typeface="+mn-lt"/>
                <a:ea typeface="+mn-ea"/>
                <a:cs typeface="+mn-cs"/>
              </a:defRPr>
            </a:lvl1pPr>
            <a:lvl2pPr marL="630238" indent="-277813" algn="l" rtl="0" eaLnBrk="0" fontAlgn="base" hangingPunct="0">
              <a:spcBef>
                <a:spcPct val="20000"/>
              </a:spcBef>
              <a:spcAft>
                <a:spcPct val="0"/>
              </a:spcAft>
              <a:buClr>
                <a:schemeClr val="tx2"/>
              </a:buClr>
              <a:buFont typeface="Arial" charset="0"/>
              <a:buChar char="–"/>
              <a:defRPr sz="2000" b="1">
                <a:solidFill>
                  <a:schemeClr val="tx1"/>
                </a:solidFill>
                <a:latin typeface="+mn-lt"/>
              </a:defRPr>
            </a:lvl2pPr>
            <a:lvl3pPr marL="993775" indent="-184150" algn="l" rtl="0" eaLnBrk="0" fontAlgn="base" hangingPunct="0">
              <a:spcBef>
                <a:spcPct val="20000"/>
              </a:spcBef>
              <a:spcAft>
                <a:spcPct val="0"/>
              </a:spcAft>
              <a:buClr>
                <a:schemeClr val="tx2"/>
              </a:buClr>
              <a:buChar char="•"/>
              <a:defRPr sz="1800">
                <a:solidFill>
                  <a:schemeClr val="tx1"/>
                </a:solidFill>
                <a:latin typeface="+mn-lt"/>
              </a:defRPr>
            </a:lvl3pPr>
            <a:lvl4pPr marL="1339850" indent="-166688" algn="l" rtl="0" eaLnBrk="0" fontAlgn="base" hangingPunct="0">
              <a:spcBef>
                <a:spcPct val="20000"/>
              </a:spcBef>
              <a:spcAft>
                <a:spcPct val="0"/>
              </a:spcAft>
              <a:buClr>
                <a:schemeClr val="tx2"/>
              </a:buClr>
              <a:buChar char="–"/>
              <a:defRPr sz="1600">
                <a:solidFill>
                  <a:schemeClr val="tx1"/>
                </a:solidFill>
                <a:latin typeface="+mn-lt"/>
              </a:defRPr>
            </a:lvl4pPr>
            <a:lvl5pPr marL="1703388" indent="-184150" algn="l" rtl="0" eaLnBrk="0" fontAlgn="base" hangingPunct="0">
              <a:spcBef>
                <a:spcPct val="20000"/>
              </a:spcBef>
              <a:spcAft>
                <a:spcPct val="0"/>
              </a:spcAft>
              <a:buClr>
                <a:schemeClr val="tx2"/>
              </a:buClr>
              <a:buChar char="»"/>
              <a:defRPr sz="1600">
                <a:solidFill>
                  <a:schemeClr val="tx1"/>
                </a:solidFill>
                <a:latin typeface="+mn-lt"/>
              </a:defRPr>
            </a:lvl5pPr>
            <a:lvl6pPr marL="2160588" indent="-184150" algn="l" rtl="0" fontAlgn="base">
              <a:spcBef>
                <a:spcPct val="20000"/>
              </a:spcBef>
              <a:spcAft>
                <a:spcPct val="0"/>
              </a:spcAft>
              <a:buClr>
                <a:schemeClr val="tx2"/>
              </a:buClr>
              <a:buChar char="»"/>
              <a:defRPr sz="1600">
                <a:solidFill>
                  <a:schemeClr val="tx1"/>
                </a:solidFill>
                <a:latin typeface="+mn-lt"/>
              </a:defRPr>
            </a:lvl6pPr>
            <a:lvl7pPr marL="2617788" indent="-184150" algn="l" rtl="0" fontAlgn="base">
              <a:spcBef>
                <a:spcPct val="20000"/>
              </a:spcBef>
              <a:spcAft>
                <a:spcPct val="0"/>
              </a:spcAft>
              <a:buClr>
                <a:schemeClr val="tx2"/>
              </a:buClr>
              <a:buChar char="»"/>
              <a:defRPr sz="1600">
                <a:solidFill>
                  <a:schemeClr val="tx1"/>
                </a:solidFill>
                <a:latin typeface="+mn-lt"/>
              </a:defRPr>
            </a:lvl7pPr>
            <a:lvl8pPr marL="3074988" indent="-184150" algn="l" rtl="0" fontAlgn="base">
              <a:spcBef>
                <a:spcPct val="20000"/>
              </a:spcBef>
              <a:spcAft>
                <a:spcPct val="0"/>
              </a:spcAft>
              <a:buClr>
                <a:schemeClr val="tx2"/>
              </a:buClr>
              <a:buChar char="»"/>
              <a:defRPr sz="1600">
                <a:solidFill>
                  <a:schemeClr val="tx1"/>
                </a:solidFill>
                <a:latin typeface="+mn-lt"/>
              </a:defRPr>
            </a:lvl8pPr>
            <a:lvl9pPr marL="3532188" indent="-184150" algn="l" rtl="0" fontAlgn="base">
              <a:spcBef>
                <a:spcPct val="20000"/>
              </a:spcBef>
              <a:spcAft>
                <a:spcPct val="0"/>
              </a:spcAft>
              <a:buClr>
                <a:schemeClr val="tx2"/>
              </a:buClr>
              <a:buChar char="»"/>
              <a:defRPr sz="1600">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 typeface="Wingdings" pitchFamily="2" charset="2"/>
              <a:buNone/>
              <a:tabLst/>
              <a:defRPr/>
            </a:pPr>
            <a:r>
              <a:rPr kumimoji="0" lang="fr-FR" sz="1800" b="1" i="0" u="none" strike="noStrike" kern="0" cap="none" spc="0" normalizeH="0" baseline="0" noProof="0" dirty="0" smtClean="0">
                <a:ln>
                  <a:noFill/>
                </a:ln>
                <a:solidFill>
                  <a:srgbClr val="92D050"/>
                </a:solidFill>
                <a:effectLst/>
                <a:uLnTx/>
                <a:uFillTx/>
                <a:latin typeface="Arial"/>
              </a:rPr>
              <a:t>Après-midi</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fr-FR" sz="1800" b="1" i="0" u="none" strike="noStrike" kern="0" cap="none" spc="0" normalizeH="0" baseline="0" noProof="0" dirty="0" smtClean="0">
              <a:ln>
                <a:noFill/>
              </a:ln>
              <a:solidFill>
                <a:srgbClr val="4D4D4D"/>
              </a:solidFill>
              <a:effectLst/>
              <a:uLnTx/>
              <a:uFillTx/>
              <a:latin typeface="Arial"/>
            </a:endParaRPr>
          </a:p>
          <a:p>
            <a:pPr marL="0" indent="0">
              <a:buNone/>
            </a:pPr>
            <a:endParaRPr lang="fr-FR" sz="1800" kern="0" dirty="0" smtClean="0">
              <a:solidFill>
                <a:srgbClr val="4D4D4D"/>
              </a:solidFill>
              <a:latin typeface="Arial"/>
            </a:endParaRPr>
          </a:p>
          <a:p>
            <a:pPr marL="0" indent="0">
              <a:buNone/>
            </a:pPr>
            <a:r>
              <a:rPr lang="fr-FR" sz="1800" kern="0" dirty="0" smtClean="0">
                <a:solidFill>
                  <a:srgbClr val="4D4D4D"/>
                </a:solidFill>
                <a:latin typeface="Arial"/>
              </a:rPr>
              <a:t>Séquence </a:t>
            </a:r>
            <a:r>
              <a:rPr lang="fr-FR" sz="1800" kern="0" dirty="0">
                <a:solidFill>
                  <a:srgbClr val="4D4D4D"/>
                </a:solidFill>
                <a:latin typeface="Arial"/>
              </a:rPr>
              <a:t>2</a:t>
            </a:r>
            <a:br>
              <a:rPr lang="fr-FR" sz="1800" kern="0" dirty="0">
                <a:solidFill>
                  <a:srgbClr val="4D4D4D"/>
                </a:solidFill>
                <a:latin typeface="Arial"/>
              </a:rPr>
            </a:br>
            <a:r>
              <a:rPr lang="fr-FR" sz="1800" kern="0" dirty="0">
                <a:solidFill>
                  <a:srgbClr val="FF0000"/>
                </a:solidFill>
                <a:latin typeface="Arial"/>
              </a:rPr>
              <a:t>Comprendre l’écosystème BIG DATA par type de composant</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lang="fr-FR" sz="1800" kern="0" dirty="0">
              <a:solidFill>
                <a:srgbClr val="4D4D4D"/>
              </a:solidFill>
              <a:latin typeface="Arial"/>
            </a:endParaRPr>
          </a:p>
          <a:p>
            <a:pPr marL="0" lvl="0" indent="0">
              <a:buNone/>
            </a:pPr>
            <a:endParaRPr kumimoji="0" lang="fr-FR" sz="1800" b="1" i="0" u="none" strike="noStrike" kern="0" cap="none" spc="0" normalizeH="0" baseline="0" noProof="0" dirty="0" smtClean="0">
              <a:ln>
                <a:noFill/>
              </a:ln>
              <a:solidFill>
                <a:srgbClr val="4D4D4D"/>
              </a:solidFill>
              <a:effectLst/>
              <a:uLnTx/>
              <a:uFillTx/>
              <a:latin typeface="Arial"/>
            </a:endParaRPr>
          </a:p>
          <a:p>
            <a:pPr marL="0" lvl="0" indent="0">
              <a:buNone/>
            </a:pPr>
            <a:r>
              <a:rPr kumimoji="0" lang="fr-FR" sz="1800" b="1" i="0" u="none" strike="noStrike" kern="0" cap="none" spc="0" normalizeH="0" baseline="0" noProof="0" dirty="0" smtClean="0">
                <a:ln>
                  <a:noFill/>
                </a:ln>
                <a:solidFill>
                  <a:srgbClr val="4D4D4D"/>
                </a:solidFill>
                <a:effectLst/>
                <a:uLnTx/>
                <a:uFillTx/>
                <a:latin typeface="Arial"/>
              </a:rPr>
              <a:t>Séquence 3</a:t>
            </a:r>
            <a:br>
              <a:rPr kumimoji="0" lang="fr-FR" sz="1800" b="1" i="0" u="none" strike="noStrike" kern="0" cap="none" spc="0" normalizeH="0" baseline="0" noProof="0" dirty="0" smtClean="0">
                <a:ln>
                  <a:noFill/>
                </a:ln>
                <a:solidFill>
                  <a:srgbClr val="4D4D4D"/>
                </a:solidFill>
                <a:effectLst/>
                <a:uLnTx/>
                <a:uFillTx/>
                <a:latin typeface="Arial"/>
              </a:rPr>
            </a:br>
            <a:r>
              <a:rPr lang="fr-FR" sz="1800" kern="0" dirty="0" smtClean="0">
                <a:solidFill>
                  <a:srgbClr val="FF0000"/>
                </a:solidFill>
                <a:latin typeface="Arial"/>
              </a:rPr>
              <a:t>Cas </a:t>
            </a:r>
            <a:r>
              <a:rPr lang="fr-FR" sz="1800" kern="0" dirty="0">
                <a:solidFill>
                  <a:srgbClr val="FF0000"/>
                </a:solidFill>
                <a:latin typeface="Arial"/>
              </a:rPr>
              <a:t>d’usage dans le contexte SFR</a:t>
            </a:r>
            <a:endParaRPr kumimoji="0" lang="fr-FR" sz="1800" b="1" i="0" u="none" strike="noStrike" kern="0" cap="none" spc="0" normalizeH="0" baseline="0" noProof="0" dirty="0" smtClean="0">
              <a:ln>
                <a:noFill/>
              </a:ln>
              <a:solidFill>
                <a:srgbClr val="FF0000"/>
              </a:solidFill>
              <a:effectLst/>
              <a:uLnTx/>
              <a:uFillTx/>
              <a:latin typeface="Arial"/>
            </a:endParaRPr>
          </a:p>
          <a:p>
            <a:pPr marL="173038" marR="0" lvl="0" indent="-173038" algn="l" defTabSz="914400" rtl="0" eaLnBrk="0" fontAlgn="base" latinLnBrk="0" hangingPunct="0">
              <a:lnSpc>
                <a:spcPct val="100000"/>
              </a:lnSpc>
              <a:spcBef>
                <a:spcPct val="20000"/>
              </a:spcBef>
              <a:spcAft>
                <a:spcPct val="0"/>
              </a:spcAft>
              <a:buClrTx/>
              <a:buSzTx/>
              <a:buFont typeface="Wingdings" pitchFamily="2" charset="2"/>
              <a:buChar char="§"/>
              <a:tabLst/>
              <a:defRPr/>
            </a:pPr>
            <a:endParaRPr kumimoji="0" lang="fr-FR" sz="1800" b="1" i="0" u="none" strike="noStrike" kern="0" cap="none" spc="0" normalizeH="0" baseline="0" noProof="0" dirty="0" smtClean="0">
              <a:ln>
                <a:noFill/>
              </a:ln>
              <a:solidFill>
                <a:srgbClr val="4D4D4D"/>
              </a:solidFill>
              <a:effectLst/>
              <a:uLnTx/>
              <a:uFillTx/>
              <a:latin typeface="Arial"/>
            </a:endParaRPr>
          </a:p>
          <a:p>
            <a:pPr marL="0" lvl="0" indent="0">
              <a:buNone/>
            </a:pPr>
            <a:r>
              <a:rPr kumimoji="0" lang="fr-FR" sz="1800" b="1" i="0" u="none" strike="noStrike" kern="0" cap="none" spc="0" normalizeH="0" baseline="0" noProof="0" dirty="0" smtClean="0">
                <a:ln>
                  <a:noFill/>
                </a:ln>
                <a:solidFill>
                  <a:srgbClr val="4D4D4D"/>
                </a:solidFill>
                <a:effectLst/>
                <a:uLnTx/>
                <a:uFillTx/>
                <a:latin typeface="Arial"/>
              </a:rPr>
              <a:t>Séquence 4</a:t>
            </a:r>
            <a:br>
              <a:rPr kumimoji="0" lang="fr-FR" sz="1800" b="1" i="0" u="none" strike="noStrike" kern="0" cap="none" spc="0" normalizeH="0" baseline="0" noProof="0" dirty="0" smtClean="0">
                <a:ln>
                  <a:noFill/>
                </a:ln>
                <a:solidFill>
                  <a:srgbClr val="4D4D4D"/>
                </a:solidFill>
                <a:effectLst/>
                <a:uLnTx/>
                <a:uFillTx/>
                <a:latin typeface="Arial"/>
              </a:rPr>
            </a:br>
            <a:r>
              <a:rPr lang="fr-FR" sz="1800" kern="0" dirty="0" smtClean="0">
                <a:solidFill>
                  <a:srgbClr val="FF0000"/>
                </a:solidFill>
                <a:latin typeface="Arial"/>
              </a:rPr>
              <a:t>Retours </a:t>
            </a:r>
            <a:r>
              <a:rPr lang="fr-FR" sz="1800" kern="0" dirty="0">
                <a:solidFill>
                  <a:srgbClr val="FF0000"/>
                </a:solidFill>
                <a:latin typeface="Arial"/>
              </a:rPr>
              <a:t>sur expérience dans le contexte SFR</a:t>
            </a: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lang="fr-FR" sz="1800" kern="0" dirty="0">
              <a:solidFill>
                <a:srgbClr val="CC0000"/>
              </a:solidFill>
              <a:latin typeface="Arial"/>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endParaRPr kumimoji="0" lang="fr-FR" sz="1800" b="1" i="0" u="none" strike="noStrike" kern="0" cap="none" spc="0" normalizeH="0" baseline="0" noProof="0" dirty="0" smtClean="0">
              <a:ln>
                <a:noFill/>
              </a:ln>
              <a:solidFill>
                <a:srgbClr val="CC0000"/>
              </a:solidFill>
              <a:effectLst/>
              <a:uLnTx/>
              <a:uFillTx/>
              <a:latin typeface="Arial"/>
            </a:endParaRPr>
          </a:p>
          <a:p>
            <a:pPr marL="0" marR="0" lvl="0" indent="0" algn="l" defTabSz="914400" rtl="0" eaLnBrk="0" fontAlgn="base" latinLnBrk="0" hangingPunct="0">
              <a:lnSpc>
                <a:spcPct val="100000"/>
              </a:lnSpc>
              <a:spcBef>
                <a:spcPct val="20000"/>
              </a:spcBef>
              <a:spcAft>
                <a:spcPct val="0"/>
              </a:spcAft>
              <a:buClrTx/>
              <a:buSzTx/>
              <a:buFont typeface="Wingdings" pitchFamily="2" charset="2"/>
              <a:buNone/>
              <a:tabLst/>
              <a:defRPr/>
            </a:pPr>
            <a:r>
              <a:rPr kumimoji="0" lang="fr-FR" sz="1400" b="1" i="0" u="none" strike="noStrike" kern="0" cap="none" spc="0" normalizeH="0" baseline="0" noProof="0" dirty="0" smtClean="0">
                <a:ln>
                  <a:noFill/>
                </a:ln>
                <a:solidFill>
                  <a:srgbClr val="CC0000"/>
                </a:solidFill>
                <a:effectLst/>
                <a:uLnTx/>
                <a:uFillTx/>
                <a:latin typeface="Arial"/>
              </a:rPr>
              <a:t/>
            </a:r>
            <a:br>
              <a:rPr kumimoji="0" lang="fr-FR" sz="1400" b="1" i="0" u="none" strike="noStrike" kern="0" cap="none" spc="0" normalizeH="0" baseline="0" noProof="0" dirty="0" smtClean="0">
                <a:ln>
                  <a:noFill/>
                </a:ln>
                <a:solidFill>
                  <a:srgbClr val="CC0000"/>
                </a:solidFill>
                <a:effectLst/>
                <a:uLnTx/>
                <a:uFillTx/>
                <a:latin typeface="Arial"/>
              </a:rPr>
            </a:br>
            <a:endParaRPr kumimoji="0" lang="fr-FR" sz="1800" b="1" i="0" u="none" strike="noStrike" kern="0" cap="none" spc="0" normalizeH="0" baseline="0" noProof="0" dirty="0" smtClean="0">
              <a:ln>
                <a:noFill/>
              </a:ln>
              <a:solidFill>
                <a:srgbClr val="CC0000"/>
              </a:solidFill>
              <a:effectLst/>
              <a:uLnTx/>
              <a:uFillTx/>
              <a:latin typeface="Arial"/>
            </a:endParaRPr>
          </a:p>
        </p:txBody>
      </p:sp>
      <p:sp>
        <p:nvSpPr>
          <p:cNvPr id="9" name="Espace réservé de la date 3"/>
          <p:cNvSpPr>
            <a:spLocks noGrp="1"/>
          </p:cNvSpPr>
          <p:nvPr>
            <p:ph type="dt" sz="half" idx="2"/>
          </p:nvPr>
        </p:nvSpPr>
        <p:spPr>
          <a:xfrm>
            <a:off x="9412285" y="6376243"/>
            <a:ext cx="1169344" cy="365125"/>
          </a:xfrm>
        </p:spPr>
        <p:txBody>
          <a:bodyPr/>
          <a:lstStyle/>
          <a:p>
            <a:r>
              <a:rPr lang="fr-FR" dirty="0" smtClean="0"/>
              <a:t>JUIN 2015</a:t>
            </a:r>
            <a:endParaRPr lang="fr-FR" dirty="0"/>
          </a:p>
        </p:txBody>
      </p:sp>
      <p:sp>
        <p:nvSpPr>
          <p:cNvPr id="10" name="Espace réservé du numéro de diapositive 4"/>
          <p:cNvSpPr>
            <a:spLocks noGrp="1"/>
          </p:cNvSpPr>
          <p:nvPr>
            <p:ph type="sldNum" sz="quarter" idx="4"/>
          </p:nvPr>
        </p:nvSpPr>
        <p:spPr>
          <a:xfrm>
            <a:off x="10664056" y="6375897"/>
            <a:ext cx="760536" cy="365125"/>
          </a:xfrm>
        </p:spPr>
        <p:txBody>
          <a:bodyPr/>
          <a:lstStyle/>
          <a:p>
            <a:fld id="{0E465282-C79B-4ED5-A145-AC9BCBC76765}" type="slidenum">
              <a:rPr lang="fr-FR" smtClean="0"/>
              <a:pPr/>
              <a:t>3</a:t>
            </a:fld>
            <a:endParaRPr lang="fr-FR" dirty="0"/>
          </a:p>
        </p:txBody>
      </p:sp>
    </p:spTree>
    <p:extLst>
      <p:ext uri="{BB962C8B-B14F-4D97-AF65-F5344CB8AC3E}">
        <p14:creationId xmlns:p14="http://schemas.microsoft.com/office/powerpoint/2010/main" val="2131837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De nouvelles compétences (2/2)</a:t>
            </a:r>
            <a:endParaRPr lang="fr-FR" dirty="0"/>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30</a:t>
            </a:fld>
            <a:endParaRPr lang="fr-FR" dirty="0"/>
          </a:p>
        </p:txBody>
      </p:sp>
      <p:sp>
        <p:nvSpPr>
          <p:cNvPr id="4" name="Espace réservé de la date 3"/>
          <p:cNvSpPr>
            <a:spLocks noGrp="1"/>
          </p:cNvSpPr>
          <p:nvPr>
            <p:ph type="dt" sz="half" idx="2"/>
          </p:nvPr>
        </p:nvSpPr>
        <p:spPr/>
        <p:txBody>
          <a:bodyPr/>
          <a:lstStyle/>
          <a:p>
            <a:r>
              <a:rPr lang="fr-FR" smtClean="0"/>
              <a:t>JUIN 2015</a:t>
            </a:r>
            <a:endParaRPr lang="fr-FR" dirty="0"/>
          </a:p>
        </p:txBody>
      </p:sp>
      <p:sp>
        <p:nvSpPr>
          <p:cNvPr id="7" name="ZoneTexte 6"/>
          <p:cNvSpPr txBox="1"/>
          <p:nvPr/>
        </p:nvSpPr>
        <p:spPr>
          <a:xfrm>
            <a:off x="-32919" y="3105068"/>
            <a:ext cx="1479312" cy="646331"/>
          </a:xfrm>
          <a:prstGeom prst="rect">
            <a:avLst/>
          </a:prstGeom>
          <a:noFill/>
        </p:spPr>
        <p:txBody>
          <a:bodyPr wrap="square" rtlCol="0">
            <a:spAutoFit/>
          </a:bodyPr>
          <a:lstStyle/>
          <a:p>
            <a:pPr algn="ctr"/>
            <a:r>
              <a:rPr lang="fr-FR" sz="1200" dirty="0" smtClean="0"/>
              <a:t>CONSOMMATION </a:t>
            </a:r>
          </a:p>
          <a:p>
            <a:pPr algn="ctr"/>
            <a:r>
              <a:rPr lang="fr-FR" sz="1200" dirty="0" smtClean="0"/>
              <a:t>ET EXPLOITATION </a:t>
            </a:r>
          </a:p>
          <a:p>
            <a:pPr algn="ctr"/>
            <a:r>
              <a:rPr lang="fr-FR" sz="1200" dirty="0" smtClean="0"/>
              <a:t>DES DONNEES</a:t>
            </a:r>
            <a:endParaRPr lang="fr-FR" sz="1200" dirty="0"/>
          </a:p>
        </p:txBody>
      </p:sp>
      <p:sp>
        <p:nvSpPr>
          <p:cNvPr id="17" name="Forme libre 16"/>
          <p:cNvSpPr/>
          <p:nvPr/>
        </p:nvSpPr>
        <p:spPr>
          <a:xfrm>
            <a:off x="3372204" y="3531278"/>
            <a:ext cx="7920000" cy="1800000"/>
          </a:xfrm>
          <a:custGeom>
            <a:avLst/>
            <a:gdLst>
              <a:gd name="connsiteX0" fmla="*/ 275997 w 1655951"/>
              <a:gd name="connsiteY0" fmla="*/ 0 h 6891182"/>
              <a:gd name="connsiteX1" fmla="*/ 1379954 w 1655951"/>
              <a:gd name="connsiteY1" fmla="*/ 0 h 6891182"/>
              <a:gd name="connsiteX2" fmla="*/ 1655951 w 1655951"/>
              <a:gd name="connsiteY2" fmla="*/ 275997 h 6891182"/>
              <a:gd name="connsiteX3" fmla="*/ 1655951 w 1655951"/>
              <a:gd name="connsiteY3" fmla="*/ 6891182 h 6891182"/>
              <a:gd name="connsiteX4" fmla="*/ 1655951 w 1655951"/>
              <a:gd name="connsiteY4" fmla="*/ 6891182 h 6891182"/>
              <a:gd name="connsiteX5" fmla="*/ 0 w 1655951"/>
              <a:gd name="connsiteY5" fmla="*/ 6891182 h 6891182"/>
              <a:gd name="connsiteX6" fmla="*/ 0 w 1655951"/>
              <a:gd name="connsiteY6" fmla="*/ 6891182 h 6891182"/>
              <a:gd name="connsiteX7" fmla="*/ 0 w 1655951"/>
              <a:gd name="connsiteY7" fmla="*/ 275997 h 6891182"/>
              <a:gd name="connsiteX8" fmla="*/ 275997 w 1655951"/>
              <a:gd name="connsiteY8" fmla="*/ 0 h 689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951" h="6891182">
                <a:moveTo>
                  <a:pt x="1655951" y="1148553"/>
                </a:moveTo>
                <a:lnTo>
                  <a:pt x="1655951" y="5742629"/>
                </a:lnTo>
                <a:cubicBezTo>
                  <a:pt x="1655951" y="6376956"/>
                  <a:pt x="1626257" y="6891180"/>
                  <a:pt x="1589629" y="6891180"/>
                </a:cubicBezTo>
                <a:lnTo>
                  <a:pt x="0" y="6891180"/>
                </a:lnTo>
                <a:lnTo>
                  <a:pt x="0" y="6891180"/>
                </a:lnTo>
                <a:lnTo>
                  <a:pt x="0" y="2"/>
                </a:lnTo>
                <a:lnTo>
                  <a:pt x="0" y="2"/>
                </a:lnTo>
                <a:lnTo>
                  <a:pt x="1589629" y="2"/>
                </a:lnTo>
                <a:cubicBezTo>
                  <a:pt x="1626257" y="2"/>
                  <a:pt x="1655951" y="514226"/>
                  <a:pt x="1655951" y="1148553"/>
                </a:cubicBezTo>
                <a:close/>
              </a:path>
            </a:pathLst>
          </a:custGeom>
          <a:solidFill>
            <a:schemeClr val="bg1">
              <a:alpha val="90000"/>
            </a:schemeClr>
          </a:solidFill>
          <a:ln>
            <a:solidFill>
              <a:srgbClr val="7CBF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204662" rIns="328487" bIns="204663" numCol="1" spcCol="1270" anchor="ctr" anchorCtr="0">
            <a:noAutofit/>
          </a:bodyPr>
          <a:lstStyle/>
          <a:p>
            <a:pPr marL="0" marR="0" lvl="1" indent="0" algn="l" defTabSz="914400" eaLnBrk="1" fontAlgn="auto" latinLnBrk="0" hangingPunct="1">
              <a:spcBef>
                <a:spcPct val="0"/>
              </a:spcBef>
              <a:spcAft>
                <a:spcPts val="0"/>
              </a:spcAft>
              <a:buClrTx/>
              <a:buSzTx/>
              <a:buFontTx/>
              <a:buChar char="••"/>
              <a:tabLst/>
              <a:defRPr/>
            </a:pPr>
            <a:r>
              <a:rPr lang="fr-FR" sz="1400" kern="1200" dirty="0" smtClean="0"/>
              <a:t>Objectifs: Fournir des API aux outils de consommation</a:t>
            </a:r>
          </a:p>
          <a:p>
            <a:pPr marL="0" marR="0" lvl="1" indent="0" algn="l" defTabSz="914400" eaLnBrk="1" fontAlgn="auto" latinLnBrk="0" hangingPunct="1">
              <a:spcBef>
                <a:spcPct val="0"/>
              </a:spcBef>
              <a:spcAft>
                <a:spcPts val="0"/>
              </a:spcAft>
              <a:buClrTx/>
              <a:buSzTx/>
              <a:buFontTx/>
              <a:buChar char="••"/>
              <a:tabLst/>
              <a:defRPr/>
            </a:pPr>
            <a:endParaRPr lang="fr-FR" sz="1400" kern="1200" dirty="0" smtClean="0"/>
          </a:p>
          <a:p>
            <a:pPr marL="57150" lvl="1" indent="0" algn="l" defTabSz="444500">
              <a:spcBef>
                <a:spcPct val="0"/>
              </a:spcBef>
              <a:spcAft>
                <a:spcPct val="15000"/>
              </a:spcAft>
              <a:buChar char="••"/>
            </a:pPr>
            <a:r>
              <a:rPr lang="fr-FR" sz="1400" kern="1200" dirty="0" smtClean="0"/>
              <a:t> Appréhender un nouveau modèle de traitement des données (</a:t>
            </a:r>
            <a:r>
              <a:rPr lang="fr-FR" sz="1400" kern="1200" dirty="0" err="1" smtClean="0"/>
              <a:t>mapXreduce</a:t>
            </a:r>
            <a:r>
              <a:rPr lang="fr-FR" sz="1400" kern="1200" dirty="0" smtClean="0"/>
              <a:t>) a minima dans les principes.</a:t>
            </a:r>
            <a:endParaRPr lang="fr-FR" sz="1400" kern="1200" dirty="0"/>
          </a:p>
          <a:p>
            <a:pPr marL="57150" lvl="1" indent="0" algn="l" defTabSz="444500">
              <a:spcBef>
                <a:spcPct val="0"/>
              </a:spcBef>
              <a:spcAft>
                <a:spcPct val="15000"/>
              </a:spcAft>
              <a:buChar char="••"/>
            </a:pPr>
            <a:r>
              <a:rPr lang="fr-FR" sz="1400" kern="1200" dirty="0" smtClean="0"/>
              <a:t> Utilisation des langages de plus haut niveau (HIVE) générant des séquences </a:t>
            </a:r>
            <a:r>
              <a:rPr lang="fr-FR" sz="1400" kern="1200" dirty="0" err="1" smtClean="0"/>
              <a:t>mapXreduce</a:t>
            </a:r>
            <a:endParaRPr lang="fr-FR" sz="1400" kern="1200" dirty="0"/>
          </a:p>
        </p:txBody>
      </p:sp>
      <p:sp>
        <p:nvSpPr>
          <p:cNvPr id="18" name="Forme libre 17"/>
          <p:cNvSpPr/>
          <p:nvPr/>
        </p:nvSpPr>
        <p:spPr>
          <a:xfrm>
            <a:off x="1764096" y="3531278"/>
            <a:ext cx="1620000" cy="1800000"/>
          </a:xfrm>
          <a:custGeom>
            <a:avLst/>
            <a:gdLst>
              <a:gd name="connsiteX0" fmla="*/ 0 w 1676082"/>
              <a:gd name="connsiteY0" fmla="*/ 279353 h 1708009"/>
              <a:gd name="connsiteX1" fmla="*/ 279353 w 1676082"/>
              <a:gd name="connsiteY1" fmla="*/ 0 h 1708009"/>
              <a:gd name="connsiteX2" fmla="*/ 1396729 w 1676082"/>
              <a:gd name="connsiteY2" fmla="*/ 0 h 1708009"/>
              <a:gd name="connsiteX3" fmla="*/ 1676082 w 1676082"/>
              <a:gd name="connsiteY3" fmla="*/ 279353 h 1708009"/>
              <a:gd name="connsiteX4" fmla="*/ 1676082 w 1676082"/>
              <a:gd name="connsiteY4" fmla="*/ 1428656 h 1708009"/>
              <a:gd name="connsiteX5" fmla="*/ 1396729 w 1676082"/>
              <a:gd name="connsiteY5" fmla="*/ 1708009 h 1708009"/>
              <a:gd name="connsiteX6" fmla="*/ 279353 w 1676082"/>
              <a:gd name="connsiteY6" fmla="*/ 1708009 h 1708009"/>
              <a:gd name="connsiteX7" fmla="*/ 0 w 1676082"/>
              <a:gd name="connsiteY7" fmla="*/ 1428656 h 1708009"/>
              <a:gd name="connsiteX8" fmla="*/ 0 w 1676082"/>
              <a:gd name="connsiteY8" fmla="*/ 279353 h 170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082" h="1708009">
                <a:moveTo>
                  <a:pt x="0" y="279353"/>
                </a:moveTo>
                <a:cubicBezTo>
                  <a:pt x="0" y="125071"/>
                  <a:pt x="125071" y="0"/>
                  <a:pt x="279353" y="0"/>
                </a:cubicBezTo>
                <a:lnTo>
                  <a:pt x="1396729" y="0"/>
                </a:lnTo>
                <a:cubicBezTo>
                  <a:pt x="1551011" y="0"/>
                  <a:pt x="1676082" y="125071"/>
                  <a:pt x="1676082" y="279353"/>
                </a:cubicBezTo>
                <a:lnTo>
                  <a:pt x="1676082" y="1428656"/>
                </a:lnTo>
                <a:cubicBezTo>
                  <a:pt x="1676082" y="1582938"/>
                  <a:pt x="1551011" y="1708009"/>
                  <a:pt x="1396729" y="1708009"/>
                </a:cubicBezTo>
                <a:lnTo>
                  <a:pt x="279353" y="1708009"/>
                </a:lnTo>
                <a:cubicBezTo>
                  <a:pt x="125071" y="1708009"/>
                  <a:pt x="0" y="1582938"/>
                  <a:pt x="0" y="1428656"/>
                </a:cubicBezTo>
                <a:lnTo>
                  <a:pt x="0" y="2793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5160" tIns="108490" rIns="135160" bIns="108490" numCol="1" spcCol="1270" anchor="ctr" anchorCtr="0">
            <a:noAutofit/>
          </a:bodyPr>
          <a:lstStyle/>
          <a:p>
            <a:pPr lvl="0" algn="ctr" defTabSz="622300">
              <a:lnSpc>
                <a:spcPct val="90000"/>
              </a:lnSpc>
              <a:spcBef>
                <a:spcPct val="0"/>
              </a:spcBef>
              <a:spcAft>
                <a:spcPct val="35000"/>
              </a:spcAft>
            </a:pPr>
            <a:r>
              <a:rPr lang="fr-FR" sz="1200" kern="1200" dirty="0" smtClean="0"/>
              <a:t>DEV/ Optimisation des traitements </a:t>
            </a:r>
          </a:p>
          <a:p>
            <a:pPr lvl="0" algn="ctr" defTabSz="622300">
              <a:lnSpc>
                <a:spcPct val="90000"/>
              </a:lnSpc>
              <a:spcBef>
                <a:spcPct val="0"/>
              </a:spcBef>
              <a:spcAft>
                <a:spcPct val="35000"/>
              </a:spcAft>
            </a:pPr>
            <a:r>
              <a:rPr lang="fr-FR" sz="1200" kern="1200" dirty="0" smtClean="0"/>
              <a:t>COUCHE TRAITEMENT STOCKAGE</a:t>
            </a:r>
            <a:endParaRPr lang="fr-FR" sz="1200" kern="1200" dirty="0"/>
          </a:p>
        </p:txBody>
      </p:sp>
      <p:sp>
        <p:nvSpPr>
          <p:cNvPr id="19" name="Forme libre 18"/>
          <p:cNvSpPr/>
          <p:nvPr/>
        </p:nvSpPr>
        <p:spPr>
          <a:xfrm>
            <a:off x="3372204" y="1556992"/>
            <a:ext cx="7920000" cy="1800000"/>
          </a:xfrm>
          <a:custGeom>
            <a:avLst/>
            <a:gdLst>
              <a:gd name="connsiteX0" fmla="*/ 225740 w 1354415"/>
              <a:gd name="connsiteY0" fmla="*/ 0 h 6817955"/>
              <a:gd name="connsiteX1" fmla="*/ 1128675 w 1354415"/>
              <a:gd name="connsiteY1" fmla="*/ 0 h 6817955"/>
              <a:gd name="connsiteX2" fmla="*/ 1354415 w 1354415"/>
              <a:gd name="connsiteY2" fmla="*/ 225740 h 6817955"/>
              <a:gd name="connsiteX3" fmla="*/ 1354415 w 1354415"/>
              <a:gd name="connsiteY3" fmla="*/ 6817955 h 6817955"/>
              <a:gd name="connsiteX4" fmla="*/ 1354415 w 1354415"/>
              <a:gd name="connsiteY4" fmla="*/ 6817955 h 6817955"/>
              <a:gd name="connsiteX5" fmla="*/ 0 w 1354415"/>
              <a:gd name="connsiteY5" fmla="*/ 6817955 h 6817955"/>
              <a:gd name="connsiteX6" fmla="*/ 0 w 1354415"/>
              <a:gd name="connsiteY6" fmla="*/ 6817955 h 6817955"/>
              <a:gd name="connsiteX7" fmla="*/ 0 w 1354415"/>
              <a:gd name="connsiteY7" fmla="*/ 225740 h 6817955"/>
              <a:gd name="connsiteX8" fmla="*/ 225740 w 1354415"/>
              <a:gd name="connsiteY8" fmla="*/ 0 h 6817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4415" h="6817955">
                <a:moveTo>
                  <a:pt x="1354415" y="1136348"/>
                </a:moveTo>
                <a:lnTo>
                  <a:pt x="1354415" y="5681607"/>
                </a:lnTo>
                <a:cubicBezTo>
                  <a:pt x="1354415" y="6309194"/>
                  <a:pt x="1334338" y="6817952"/>
                  <a:pt x="1309571" y="6817952"/>
                </a:cubicBezTo>
                <a:lnTo>
                  <a:pt x="0" y="6817952"/>
                </a:lnTo>
                <a:lnTo>
                  <a:pt x="0" y="6817952"/>
                </a:lnTo>
                <a:lnTo>
                  <a:pt x="0" y="3"/>
                </a:lnTo>
                <a:lnTo>
                  <a:pt x="0" y="3"/>
                </a:lnTo>
                <a:lnTo>
                  <a:pt x="1309571" y="3"/>
                </a:lnTo>
                <a:cubicBezTo>
                  <a:pt x="1334338" y="3"/>
                  <a:pt x="1354415" y="508761"/>
                  <a:pt x="1354415" y="1136348"/>
                </a:cubicBezTo>
                <a:close/>
              </a:path>
            </a:pathLst>
          </a:custGeom>
          <a:solidFill>
            <a:schemeClr val="bg1">
              <a:alpha val="90000"/>
            </a:schemeClr>
          </a:solidFill>
          <a:ln>
            <a:solidFill>
              <a:srgbClr val="7CBF33">
                <a:alpha val="90000"/>
              </a:srgb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89942" rIns="313766" bIns="189942" numCol="1" spcCol="1270" anchor="ctr" anchorCtr="0">
            <a:noAutofit/>
          </a:bodyPr>
          <a:lstStyle/>
          <a:p>
            <a:pPr marL="114300" lvl="1" indent="-114300" algn="l" defTabSz="622300">
              <a:lnSpc>
                <a:spcPct val="90000"/>
              </a:lnSpc>
              <a:spcBef>
                <a:spcPct val="0"/>
              </a:spcBef>
              <a:spcAft>
                <a:spcPct val="15000"/>
              </a:spcAft>
              <a:buChar char="••"/>
            </a:pPr>
            <a:r>
              <a:rPr lang="fr-FR" sz="1400" kern="1200" dirty="0" smtClean="0"/>
              <a:t>Objectif: produire le modèle des données des bases </a:t>
            </a:r>
            <a:r>
              <a:rPr lang="fr-FR" sz="1400" kern="1200" dirty="0" err="1" smtClean="0"/>
              <a:t>NoSQL</a:t>
            </a:r>
            <a:endParaRPr lang="fr-FR" sz="1400" kern="1200" dirty="0"/>
          </a:p>
          <a:p>
            <a:pPr marL="114300" lvl="1" indent="-114300" algn="l" defTabSz="622300">
              <a:lnSpc>
                <a:spcPct val="90000"/>
              </a:lnSpc>
              <a:spcBef>
                <a:spcPct val="0"/>
              </a:spcBef>
              <a:spcAft>
                <a:spcPct val="15000"/>
              </a:spcAft>
              <a:buChar char="••"/>
            </a:pPr>
            <a:endParaRPr lang="fr-FR" sz="1400" kern="1200" dirty="0"/>
          </a:p>
          <a:p>
            <a:pPr marL="114300" lvl="1" indent="-114300" algn="l" defTabSz="622300">
              <a:lnSpc>
                <a:spcPct val="90000"/>
              </a:lnSpc>
              <a:spcBef>
                <a:spcPct val="0"/>
              </a:spcBef>
              <a:spcAft>
                <a:spcPct val="15000"/>
              </a:spcAft>
              <a:buChar char="••"/>
            </a:pPr>
            <a:r>
              <a:rPr lang="fr-FR" sz="1400" kern="1200" dirty="0" smtClean="0"/>
              <a:t>Appréhender les nouvelles méthodes de modélisation de données (</a:t>
            </a:r>
            <a:r>
              <a:rPr lang="fr-FR" sz="1400" kern="1200" dirty="0" err="1" smtClean="0"/>
              <a:t>dénormalisation</a:t>
            </a:r>
            <a:r>
              <a:rPr lang="fr-FR" sz="1400" kern="1200" dirty="0" smtClean="0"/>
              <a:t> et duplication sont les sources de performance)</a:t>
            </a:r>
            <a:endParaRPr lang="fr-FR" sz="1400" kern="1200" dirty="0"/>
          </a:p>
          <a:p>
            <a:pPr marL="114300" lvl="1" indent="-114300" algn="l" defTabSz="622300">
              <a:lnSpc>
                <a:spcPct val="90000"/>
              </a:lnSpc>
              <a:spcBef>
                <a:spcPct val="0"/>
              </a:spcBef>
              <a:spcAft>
                <a:spcPct val="15000"/>
              </a:spcAft>
              <a:buChar char="••"/>
            </a:pPr>
            <a:r>
              <a:rPr lang="fr-FR" sz="1400" kern="1200" dirty="0" smtClean="0"/>
              <a:t>Doit pouvoir expérimenter pour garantir les performances </a:t>
            </a:r>
            <a:endParaRPr lang="fr-FR" sz="1400" kern="1200" dirty="0"/>
          </a:p>
        </p:txBody>
      </p:sp>
      <p:sp>
        <p:nvSpPr>
          <p:cNvPr id="20" name="Forme libre 19"/>
          <p:cNvSpPr/>
          <p:nvPr/>
        </p:nvSpPr>
        <p:spPr>
          <a:xfrm>
            <a:off x="1764096" y="1556992"/>
            <a:ext cx="1620000" cy="1800000"/>
          </a:xfrm>
          <a:custGeom>
            <a:avLst/>
            <a:gdLst>
              <a:gd name="connsiteX0" fmla="*/ 0 w 1749422"/>
              <a:gd name="connsiteY0" fmla="*/ 236587 h 1419496"/>
              <a:gd name="connsiteX1" fmla="*/ 236587 w 1749422"/>
              <a:gd name="connsiteY1" fmla="*/ 0 h 1419496"/>
              <a:gd name="connsiteX2" fmla="*/ 1512835 w 1749422"/>
              <a:gd name="connsiteY2" fmla="*/ 0 h 1419496"/>
              <a:gd name="connsiteX3" fmla="*/ 1749422 w 1749422"/>
              <a:gd name="connsiteY3" fmla="*/ 236587 h 1419496"/>
              <a:gd name="connsiteX4" fmla="*/ 1749422 w 1749422"/>
              <a:gd name="connsiteY4" fmla="*/ 1182909 h 1419496"/>
              <a:gd name="connsiteX5" fmla="*/ 1512835 w 1749422"/>
              <a:gd name="connsiteY5" fmla="*/ 1419496 h 1419496"/>
              <a:gd name="connsiteX6" fmla="*/ 236587 w 1749422"/>
              <a:gd name="connsiteY6" fmla="*/ 1419496 h 1419496"/>
              <a:gd name="connsiteX7" fmla="*/ 0 w 1749422"/>
              <a:gd name="connsiteY7" fmla="*/ 1182909 h 1419496"/>
              <a:gd name="connsiteX8" fmla="*/ 0 w 1749422"/>
              <a:gd name="connsiteY8" fmla="*/ 236587 h 1419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9422" h="1419496">
                <a:moveTo>
                  <a:pt x="0" y="236587"/>
                </a:moveTo>
                <a:cubicBezTo>
                  <a:pt x="0" y="105924"/>
                  <a:pt x="105924" y="0"/>
                  <a:pt x="236587" y="0"/>
                </a:cubicBezTo>
                <a:lnTo>
                  <a:pt x="1512835" y="0"/>
                </a:lnTo>
                <a:cubicBezTo>
                  <a:pt x="1643498" y="0"/>
                  <a:pt x="1749422" y="105924"/>
                  <a:pt x="1749422" y="236587"/>
                </a:cubicBezTo>
                <a:lnTo>
                  <a:pt x="1749422" y="1182909"/>
                </a:lnTo>
                <a:cubicBezTo>
                  <a:pt x="1749422" y="1313572"/>
                  <a:pt x="1643498" y="1419496"/>
                  <a:pt x="1512835" y="1419496"/>
                </a:cubicBezTo>
                <a:lnTo>
                  <a:pt x="236587" y="1419496"/>
                </a:lnTo>
                <a:cubicBezTo>
                  <a:pt x="105924" y="1419496"/>
                  <a:pt x="0" y="1313572"/>
                  <a:pt x="0" y="1182909"/>
                </a:cubicBezTo>
                <a:lnTo>
                  <a:pt x="0" y="23658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634" tIns="95964" rIns="122634" bIns="95964" numCol="1" spcCol="1270" anchor="ctr" anchorCtr="0">
            <a:noAutofit/>
          </a:bodyPr>
          <a:lstStyle/>
          <a:p>
            <a:pPr lvl="0" algn="ctr" defTabSz="622300">
              <a:lnSpc>
                <a:spcPct val="90000"/>
              </a:lnSpc>
              <a:spcBef>
                <a:spcPct val="0"/>
              </a:spcBef>
              <a:spcAft>
                <a:spcPct val="35000"/>
              </a:spcAft>
            </a:pPr>
            <a:r>
              <a:rPr lang="fr-FR" sz="1100" kern="1200" dirty="0" smtClean="0"/>
              <a:t>DBA/DEV/ Modélisation des données</a:t>
            </a:r>
          </a:p>
          <a:p>
            <a:pPr lvl="0" algn="ctr" defTabSz="622300">
              <a:lnSpc>
                <a:spcPct val="90000"/>
              </a:lnSpc>
              <a:spcBef>
                <a:spcPct val="0"/>
              </a:spcBef>
              <a:spcAft>
                <a:spcPct val="35000"/>
              </a:spcAft>
            </a:pPr>
            <a:r>
              <a:rPr lang="fr-FR" sz="1100" kern="1200" dirty="0" smtClean="0"/>
              <a:t>COUCHE TRAITEMENT STOCKAGE</a:t>
            </a:r>
          </a:p>
        </p:txBody>
      </p:sp>
      <p:sp>
        <p:nvSpPr>
          <p:cNvPr id="23" name="Accolade ouvrante 22"/>
          <p:cNvSpPr/>
          <p:nvPr/>
        </p:nvSpPr>
        <p:spPr>
          <a:xfrm>
            <a:off x="1454812" y="1556992"/>
            <a:ext cx="309283" cy="37742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extLst>
      <p:ext uri="{BB962C8B-B14F-4D97-AF65-F5344CB8AC3E}">
        <p14:creationId xmlns:p14="http://schemas.microsoft.com/office/powerpoint/2010/main" val="29850540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31</a:t>
            </a:fld>
            <a:endParaRPr lang="fr-FR" dirty="0"/>
          </a:p>
        </p:txBody>
      </p:sp>
      <p:sp>
        <p:nvSpPr>
          <p:cNvPr id="3" name="Titre 2"/>
          <p:cNvSpPr>
            <a:spLocks noGrp="1"/>
          </p:cNvSpPr>
          <p:nvPr>
            <p:ph type="ctrTitle"/>
          </p:nvPr>
        </p:nvSpPr>
        <p:spPr/>
        <p:txBody>
          <a:bodyPr anchor="ctr"/>
          <a:lstStyle/>
          <a:p>
            <a:pPr algn="ctr"/>
            <a:r>
              <a:rPr lang="fr-FR" sz="4000" dirty="0" smtClean="0">
                <a:ln>
                  <a:solidFill>
                    <a:srgbClr val="7CBF33"/>
                  </a:solidFill>
                </a:ln>
                <a:solidFill>
                  <a:srgbClr val="7CBF33"/>
                </a:solidFill>
              </a:rPr>
              <a:t>PAUSE</a:t>
            </a:r>
            <a:endParaRPr lang="fr-FR" sz="4000" dirty="0">
              <a:ln>
                <a:solidFill>
                  <a:srgbClr val="7CBF33"/>
                </a:solidFill>
              </a:ln>
              <a:solidFill>
                <a:srgbClr val="7CBF33"/>
              </a:solidFill>
            </a:endParaRPr>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1028" name="Picture 4" descr="http://www.google.fr/url?source=imglanding&amp;ct=img&amp;q=http://www.francestickers.com/1223-2473-thickbox/tasse-a-cafe-6.jpg&amp;sa=X&amp;ei=0kt1VZz4Ocz8UqSjgJgB&amp;ved=0CAkQ8wc&amp;usg=AFQjCNFFztSkAxiVtrAICwsfjDiYS8C4JA"/>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87488" y="1862109"/>
            <a:ext cx="2006823" cy="200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0821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32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Rectangle 4"/>
          <p:cNvSpPr txBox="1">
            <a:spLocks noChangeArrowheads="1"/>
          </p:cNvSpPr>
          <p:nvPr/>
        </p:nvSpPr>
        <p:spPr>
          <a:xfrm>
            <a:off x="2321048" y="3356992"/>
            <a:ext cx="7407030" cy="1944211"/>
          </a:xfrm>
          <a:prstGeom prst="rect">
            <a:avLst/>
          </a:prstGeom>
        </p:spPr>
        <p:txBody>
          <a:bodyPr vert="horz" lIns="91440" tIns="45720" rIns="91440" bIns="45720" rtlCol="0" anchor="ctr">
            <a:noAutofit/>
          </a:bodyPr>
          <a:lstStyle>
            <a:lvl1pPr marL="76200" indent="0" algn="l" defTabSz="914400" rtl="0" eaLnBrk="1" latinLnBrk="0" hangingPunct="1">
              <a:lnSpc>
                <a:spcPct val="85000"/>
              </a:lnSpc>
              <a:spcBef>
                <a:spcPct val="0"/>
              </a:spcBef>
              <a:buNone/>
              <a:defRPr sz="2400" kern="1200" cap="all" baseline="0">
                <a:solidFill>
                  <a:srgbClr val="1A171B"/>
                </a:solidFill>
                <a:latin typeface="+mj-lt"/>
                <a:ea typeface="+mj-ea"/>
                <a:cs typeface="+mj-cs"/>
              </a:defRPr>
            </a:lvl1pPr>
          </a:lstStyle>
          <a:p>
            <a:pPr marL="0" lvl="2" algn="ctr"/>
            <a:r>
              <a:rPr lang="fr-FR" sz="3600" dirty="0"/>
              <a:t>Comprendre </a:t>
            </a:r>
            <a:br>
              <a:rPr lang="fr-FR" sz="3600" dirty="0"/>
            </a:br>
            <a:r>
              <a:rPr lang="fr-FR" sz="3600" dirty="0"/>
              <a:t>l’écosystème BIG DATA par type de composant</a:t>
            </a:r>
          </a:p>
        </p:txBody>
      </p:sp>
      <p:sp>
        <p:nvSpPr>
          <p:cNvPr id="7" name="Rectangle 5"/>
          <p:cNvSpPr txBox="1">
            <a:spLocks noChangeArrowheads="1"/>
          </p:cNvSpPr>
          <p:nvPr/>
        </p:nvSpPr>
        <p:spPr>
          <a:xfrm>
            <a:off x="2747963" y="1412776"/>
            <a:ext cx="6553200" cy="895350"/>
          </a:xfrm>
          <a:prstGeom prst="rect">
            <a:avLst/>
          </a:prstGeom>
        </p:spPr>
        <p:txBody>
          <a:bodyPr/>
          <a:lstStyle>
            <a:lvl1pPr marL="92075" indent="-92075" algn="l" defTabSz="914400" rtl="0" eaLnBrk="1" latinLnBrk="0" hangingPunct="1">
              <a:lnSpc>
                <a:spcPct val="92000"/>
              </a:lnSpc>
              <a:spcBef>
                <a:spcPts val="1200"/>
              </a:spcBef>
              <a:buClr>
                <a:schemeClr val="bg1"/>
              </a:buClr>
              <a:buFont typeface="Arial" pitchFamily="34" charset="0"/>
              <a:buChar char="•"/>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chemeClr val="bg1"/>
              </a:buClr>
              <a:buFont typeface="Arial" pitchFamily="34" charset="0"/>
              <a:buChar char="–"/>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SzPct val="137000"/>
              <a:buFontTx/>
              <a:buBlip>
                <a:blip r:embed="rId2"/>
              </a:buBlip>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C00000"/>
              </a:buClr>
              <a:buFont typeface="Arial" pitchFamily="34" charset="0"/>
              <a:buChar char="•"/>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a:r>
              <a:rPr lang="fr-FR" sz="6000" b="1" dirty="0">
                <a:solidFill>
                  <a:srgbClr val="FF0000"/>
                </a:solidFill>
                <a:latin typeface="Calibri" pitchFamily="34" charset="0"/>
                <a:cs typeface="Calibri" pitchFamily="34" charset="0"/>
              </a:rPr>
              <a:t>Séquence 2</a:t>
            </a:r>
          </a:p>
        </p:txBody>
      </p:sp>
    </p:spTree>
    <p:extLst>
      <p:ext uri="{BB962C8B-B14F-4D97-AF65-F5344CB8AC3E}">
        <p14:creationId xmlns:p14="http://schemas.microsoft.com/office/powerpoint/2010/main" val="27280759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0E465282-C79B-4ED5-A145-AC9BCBC76765}" type="slidenum">
              <a:rPr lang="fr-FR" smtClean="0"/>
              <a:pPr/>
              <a:t>33</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29169" y="4969826"/>
            <a:ext cx="1022714" cy="733425"/>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781" y="3698160"/>
            <a:ext cx="1055077" cy="85725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6291" y="4729302"/>
            <a:ext cx="666742" cy="1014413"/>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3678" y="3227902"/>
            <a:ext cx="1751193" cy="755541"/>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089" y="5020870"/>
            <a:ext cx="3441561" cy="722845"/>
          </a:xfrm>
          <a:prstGeom prst="rect">
            <a:avLst/>
          </a:prstGeom>
        </p:spPr>
      </p:pic>
      <p:pic>
        <p:nvPicPr>
          <p:cNvPr id="11" name="Imag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16968" y="1521177"/>
            <a:ext cx="923195" cy="1069286"/>
          </a:xfrm>
          <a:prstGeom prst="rect">
            <a:avLst/>
          </a:prstGeom>
        </p:spPr>
      </p:pic>
      <p:sp>
        <p:nvSpPr>
          <p:cNvPr id="12" name="AutoShape 2" descr="Résultat de recherche d'images pour &quot;logo hue hadoop&quot;"/>
          <p:cNvSpPr>
            <a:spLocks noChangeAspect="1" noChangeArrowheads="1"/>
          </p:cNvSpPr>
          <p:nvPr/>
        </p:nvSpPr>
        <p:spPr bwMode="auto">
          <a:xfrm>
            <a:off x="191477" y="-144463"/>
            <a:ext cx="37513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2781" y="4871029"/>
            <a:ext cx="1523510" cy="872686"/>
          </a:xfrm>
          <a:prstGeom prst="rect">
            <a:avLst/>
          </a:prstGeom>
        </p:spPr>
      </p:pic>
      <p:pic>
        <p:nvPicPr>
          <p:cNvPr id="14" name="Imag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07352" y="5732994"/>
            <a:ext cx="1532955" cy="310688"/>
          </a:xfrm>
          <a:prstGeom prst="rect">
            <a:avLst/>
          </a:prstGeom>
        </p:spPr>
      </p:pic>
      <p:pic>
        <p:nvPicPr>
          <p:cNvPr id="16" name="Imag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52549" y="2888840"/>
            <a:ext cx="1683565" cy="569957"/>
          </a:xfrm>
          <a:prstGeom prst="rect">
            <a:avLst/>
          </a:prstGeom>
        </p:spPr>
      </p:pic>
      <p:pic>
        <p:nvPicPr>
          <p:cNvPr id="17" name="Imag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16351" y="4500681"/>
            <a:ext cx="2226895" cy="520189"/>
          </a:xfrm>
          <a:prstGeom prst="rect">
            <a:avLst/>
          </a:prstGeom>
        </p:spPr>
      </p:pic>
      <p:pic>
        <p:nvPicPr>
          <p:cNvPr id="19" name="Imag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4159" y="4282069"/>
            <a:ext cx="1961466" cy="634455"/>
          </a:xfrm>
          <a:prstGeom prst="rect">
            <a:avLst/>
          </a:prstGeom>
        </p:spPr>
      </p:pic>
      <p:pic>
        <p:nvPicPr>
          <p:cNvPr id="21" name="Imag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5520" y="2901747"/>
            <a:ext cx="2569359" cy="615188"/>
          </a:xfrm>
          <a:prstGeom prst="rect">
            <a:avLst/>
          </a:prstGeom>
        </p:spPr>
      </p:pic>
      <p:pic>
        <p:nvPicPr>
          <p:cNvPr id="22" name="Imag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29798" y="2308999"/>
            <a:ext cx="1501008" cy="460726"/>
          </a:xfrm>
          <a:prstGeom prst="rect">
            <a:avLst/>
          </a:prstGeom>
        </p:spPr>
      </p:pic>
      <p:pic>
        <p:nvPicPr>
          <p:cNvPr id="23" name="Imag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752549" y="4866109"/>
            <a:ext cx="1758286" cy="381954"/>
          </a:xfrm>
          <a:prstGeom prst="rect">
            <a:avLst/>
          </a:prstGeom>
        </p:spPr>
      </p:pic>
      <p:sp>
        <p:nvSpPr>
          <p:cNvPr id="24" name="Titre 1"/>
          <p:cNvSpPr txBox="1">
            <a:spLocks/>
          </p:cNvSpPr>
          <p:nvPr/>
        </p:nvSpPr>
        <p:spPr>
          <a:xfrm>
            <a:off x="335360" y="260648"/>
            <a:ext cx="11521280" cy="866254"/>
          </a:xfrm>
          <a:prstGeom prst="rect">
            <a:avLst/>
          </a:prstGeom>
        </p:spPr>
        <p:txBody>
          <a:bodyPr vert="horz" lIns="91440" tIns="45720" rIns="91440" bIns="45720" rtlCol="0" anchor="t">
            <a:no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r>
              <a:rPr lang="fr-FR" smtClean="0">
                <a:solidFill>
                  <a:srgbClr val="FF0000"/>
                </a:solidFill>
              </a:rPr>
              <a:t>BIENVENU DANS LE ZOO</a:t>
            </a:r>
            <a:endParaRPr lang="fr-FR" dirty="0">
              <a:solidFill>
                <a:srgbClr val="FF0000"/>
              </a:solidFill>
            </a:endParaRPr>
          </a:p>
        </p:txBody>
      </p:sp>
      <p:grpSp>
        <p:nvGrpSpPr>
          <p:cNvPr id="25" name="Groupe 24"/>
          <p:cNvGrpSpPr/>
          <p:nvPr/>
        </p:nvGrpSpPr>
        <p:grpSpPr>
          <a:xfrm>
            <a:off x="-1" y="1264514"/>
            <a:ext cx="215445" cy="4828783"/>
            <a:chOff x="-1" y="1264514"/>
            <a:chExt cx="215445" cy="4828783"/>
          </a:xfrm>
        </p:grpSpPr>
        <p:sp>
          <p:nvSpPr>
            <p:cNvPr id="26" name="ZoneTexte 25"/>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27" name="ZoneTexte 26"/>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28" name="ZoneTexte 2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29" name="ZoneTexte 28"/>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
        <p:nvSpPr>
          <p:cNvPr id="3" name="AutoShape 2" descr="Résultat de recherche d'images pour &quot;apache drill logo&quot;"/>
          <p:cNvSpPr>
            <a:spLocks noChangeAspect="1" noChangeArrowheads="1"/>
          </p:cNvSpPr>
          <p:nvPr/>
        </p:nvSpPr>
        <p:spPr bwMode="auto">
          <a:xfrm>
            <a:off x="155575" y="-312738"/>
            <a:ext cx="1143000" cy="657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 name="Image 29"/>
          <p:cNvPicPr>
            <a:picLocks noChangeAspect="1"/>
          </p:cNvPicPr>
          <p:nvPr/>
        </p:nvPicPr>
        <p:blipFill>
          <a:blip r:embed="rId16"/>
          <a:stretch>
            <a:fillRect/>
          </a:stretch>
        </p:blipFill>
        <p:spPr>
          <a:xfrm>
            <a:off x="10020817" y="5394283"/>
            <a:ext cx="1143000" cy="657225"/>
          </a:xfrm>
          <a:prstGeom prst="rect">
            <a:avLst/>
          </a:prstGeom>
        </p:spPr>
      </p:pic>
      <p:pic>
        <p:nvPicPr>
          <p:cNvPr id="31" name="Image 30"/>
          <p:cNvPicPr>
            <a:picLocks noChangeAspect="1"/>
          </p:cNvPicPr>
          <p:nvPr/>
        </p:nvPicPr>
        <p:blipFill>
          <a:blip r:embed="rId17"/>
          <a:stretch>
            <a:fillRect/>
          </a:stretch>
        </p:blipFill>
        <p:spPr>
          <a:xfrm>
            <a:off x="1055440" y="2233664"/>
            <a:ext cx="2390775" cy="609600"/>
          </a:xfrm>
          <a:prstGeom prst="rect">
            <a:avLst/>
          </a:prstGeom>
        </p:spPr>
      </p:pic>
      <p:sp>
        <p:nvSpPr>
          <p:cNvPr id="18" name="ZoneTexte 17"/>
          <p:cNvSpPr txBox="1"/>
          <p:nvPr/>
        </p:nvSpPr>
        <p:spPr>
          <a:xfrm>
            <a:off x="911424" y="1206933"/>
            <a:ext cx="1728192" cy="369332"/>
          </a:xfrm>
          <a:prstGeom prst="rect">
            <a:avLst/>
          </a:prstGeom>
          <a:noFill/>
        </p:spPr>
        <p:txBody>
          <a:bodyPr wrap="square" rtlCol="0">
            <a:spAutoFit/>
          </a:bodyPr>
          <a:lstStyle/>
          <a:p>
            <a:r>
              <a:rPr lang="fr-FR" dirty="0" smtClean="0"/>
              <a:t>Bases NO SQL</a:t>
            </a:r>
            <a:endParaRPr lang="fr-FR" dirty="0"/>
          </a:p>
        </p:txBody>
      </p:sp>
      <p:pic>
        <p:nvPicPr>
          <p:cNvPr id="20" name="Imag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98575" y="1505375"/>
            <a:ext cx="2480591" cy="771768"/>
          </a:xfrm>
          <a:prstGeom prst="rect">
            <a:avLst/>
          </a:prstGeom>
        </p:spPr>
      </p:pic>
      <p:sp>
        <p:nvSpPr>
          <p:cNvPr id="32" name="ZoneTexte 31"/>
          <p:cNvSpPr txBox="1"/>
          <p:nvPr/>
        </p:nvSpPr>
        <p:spPr>
          <a:xfrm>
            <a:off x="723244" y="3938050"/>
            <a:ext cx="2132396" cy="369332"/>
          </a:xfrm>
          <a:prstGeom prst="rect">
            <a:avLst/>
          </a:prstGeom>
          <a:noFill/>
        </p:spPr>
        <p:txBody>
          <a:bodyPr wrap="square" rtlCol="0">
            <a:spAutoFit/>
          </a:bodyPr>
          <a:lstStyle/>
          <a:p>
            <a:r>
              <a:rPr lang="fr-FR" dirty="0" smtClean="0"/>
              <a:t>Système distribué</a:t>
            </a:r>
            <a:endParaRPr lang="fr-FR" dirty="0"/>
          </a:p>
        </p:txBody>
      </p:sp>
      <p:sp>
        <p:nvSpPr>
          <p:cNvPr id="33" name="ZoneTexte 32"/>
          <p:cNvSpPr txBox="1"/>
          <p:nvPr/>
        </p:nvSpPr>
        <p:spPr>
          <a:xfrm>
            <a:off x="6271148" y="4477367"/>
            <a:ext cx="3672408" cy="369332"/>
          </a:xfrm>
          <a:prstGeom prst="rect">
            <a:avLst/>
          </a:prstGeom>
          <a:noFill/>
        </p:spPr>
        <p:txBody>
          <a:bodyPr wrap="square" rtlCol="0">
            <a:spAutoFit/>
          </a:bodyPr>
          <a:lstStyle/>
          <a:p>
            <a:r>
              <a:rPr lang="fr-FR" dirty="0" smtClean="0"/>
              <a:t>Des outils d’accès aux données</a:t>
            </a:r>
            <a:endParaRPr lang="fr-FR" dirty="0"/>
          </a:p>
        </p:txBody>
      </p:sp>
      <p:sp>
        <p:nvSpPr>
          <p:cNvPr id="34" name="ZoneTexte 33"/>
          <p:cNvSpPr txBox="1"/>
          <p:nvPr/>
        </p:nvSpPr>
        <p:spPr>
          <a:xfrm>
            <a:off x="5580410" y="2952731"/>
            <a:ext cx="4337538" cy="369332"/>
          </a:xfrm>
          <a:prstGeom prst="rect">
            <a:avLst/>
          </a:prstGeom>
          <a:noFill/>
        </p:spPr>
        <p:txBody>
          <a:bodyPr wrap="square" rtlCol="0">
            <a:spAutoFit/>
          </a:bodyPr>
          <a:lstStyle/>
          <a:p>
            <a:r>
              <a:rPr lang="fr-FR" dirty="0" smtClean="0"/>
              <a:t>Des outils de traitement des données</a:t>
            </a:r>
            <a:endParaRPr lang="fr-FR" dirty="0"/>
          </a:p>
        </p:txBody>
      </p:sp>
      <p:sp>
        <p:nvSpPr>
          <p:cNvPr id="35" name="ZoneTexte 34"/>
          <p:cNvSpPr txBox="1"/>
          <p:nvPr/>
        </p:nvSpPr>
        <p:spPr>
          <a:xfrm>
            <a:off x="6696043" y="1132032"/>
            <a:ext cx="4337538" cy="369332"/>
          </a:xfrm>
          <a:prstGeom prst="rect">
            <a:avLst/>
          </a:prstGeom>
          <a:noFill/>
        </p:spPr>
        <p:txBody>
          <a:bodyPr wrap="square" rtlCol="0">
            <a:spAutoFit/>
          </a:bodyPr>
          <a:lstStyle/>
          <a:p>
            <a:r>
              <a:rPr lang="fr-FR" dirty="0" smtClean="0"/>
              <a:t>Des outils d’administration</a:t>
            </a:r>
            <a:endParaRPr lang="fr-FR" dirty="0"/>
          </a:p>
        </p:txBody>
      </p:sp>
      <p:sp>
        <p:nvSpPr>
          <p:cNvPr id="36" name="AutoShape 2" descr="Résultat de recherche d'images pour &quot;logo DM Express syncsort&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8" name="Image 37"/>
          <p:cNvPicPr>
            <a:picLocks noChangeAspect="1"/>
          </p:cNvPicPr>
          <p:nvPr/>
        </p:nvPicPr>
        <p:blipFill rotWithShape="1">
          <a:blip r:embed="rId19"/>
          <a:srcRect t="-1" r="45477" b="-873"/>
          <a:stretch/>
        </p:blipFill>
        <p:spPr>
          <a:xfrm>
            <a:off x="8417973" y="3387742"/>
            <a:ext cx="1640269" cy="595701"/>
          </a:xfrm>
          <a:prstGeom prst="rect">
            <a:avLst/>
          </a:prstGeom>
        </p:spPr>
      </p:pic>
      <p:pic>
        <p:nvPicPr>
          <p:cNvPr id="15" name="Image 14"/>
          <p:cNvPicPr>
            <a:picLocks noChangeAspect="1"/>
          </p:cNvPicPr>
          <p:nvPr/>
        </p:nvPicPr>
        <p:blipFill rotWithShape="1">
          <a:blip r:embed="rId20">
            <a:extLst>
              <a:ext uri="{BEBA8EAE-BF5A-486C-A8C5-ECC9F3942E4B}">
                <a14:imgProps xmlns:a14="http://schemas.microsoft.com/office/drawing/2010/main">
                  <a14:imgLayer r:embed="rId21">
                    <a14:imgEffect>
                      <a14:backgroundRemoval t="8467" b="76200" l="10000" r="90000"/>
                    </a14:imgEffect>
                  </a14:imgLayer>
                </a14:imgProps>
              </a:ext>
              <a:ext uri="{28A0092B-C50C-407E-A947-70E740481C1C}">
                <a14:useLocalDpi xmlns:a14="http://schemas.microsoft.com/office/drawing/2010/main" val="0"/>
              </a:ext>
            </a:extLst>
          </a:blip>
          <a:srcRect b="15333"/>
          <a:stretch/>
        </p:blipFill>
        <p:spPr>
          <a:xfrm>
            <a:off x="9683033" y="3384359"/>
            <a:ext cx="1077432" cy="1055484"/>
          </a:xfrm>
          <a:prstGeom prst="rect">
            <a:avLst/>
          </a:prstGeom>
        </p:spPr>
      </p:pic>
    </p:spTree>
    <p:extLst>
      <p:ext uri="{BB962C8B-B14F-4D97-AF65-F5344CB8AC3E}">
        <p14:creationId xmlns:p14="http://schemas.microsoft.com/office/powerpoint/2010/main" val="40632468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2" grpId="0"/>
      <p:bldP spid="33" grpId="0"/>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L’eco</a:t>
            </a:r>
            <a:r>
              <a:rPr lang="fr-FR" dirty="0" smtClean="0"/>
              <a:t> système BIG DATA</a:t>
            </a:r>
            <a:endParaRPr lang="fr-FR" dirty="0"/>
          </a:p>
        </p:txBody>
      </p:sp>
      <p:sp>
        <p:nvSpPr>
          <p:cNvPr id="3" name="Espace réservé du contenu 2"/>
          <p:cNvSpPr>
            <a:spLocks noGrp="1"/>
          </p:cNvSpPr>
          <p:nvPr>
            <p:ph idx="1"/>
          </p:nvPr>
        </p:nvSpPr>
        <p:spPr/>
        <p:txBody>
          <a:bodyPr/>
          <a:lstStyle/>
          <a:p>
            <a:r>
              <a:rPr lang="fr-FR" dirty="0" smtClean="0"/>
              <a:t> </a:t>
            </a:r>
            <a:r>
              <a:rPr lang="fr-FR" dirty="0" smtClean="0">
                <a:solidFill>
                  <a:srgbClr val="FF0000"/>
                </a:solidFill>
              </a:rPr>
              <a:t>Pas une </a:t>
            </a:r>
            <a:r>
              <a:rPr lang="fr-FR" dirty="0" smtClean="0"/>
              <a:t>technologie BIG DATA mais </a:t>
            </a:r>
            <a:r>
              <a:rPr lang="fr-FR" dirty="0" smtClean="0">
                <a:solidFill>
                  <a:srgbClr val="FF0000"/>
                </a:solidFill>
              </a:rPr>
              <a:t>des</a:t>
            </a:r>
            <a:r>
              <a:rPr lang="fr-FR" dirty="0" smtClean="0"/>
              <a:t> technologies BIG DATA</a:t>
            </a:r>
          </a:p>
          <a:p>
            <a:pPr lvl="3"/>
            <a:r>
              <a:rPr lang="fr-FR" dirty="0" smtClean="0"/>
              <a:t> HADOOP est une technologie BIGDATA</a:t>
            </a:r>
          </a:p>
          <a:p>
            <a:pPr lvl="3"/>
            <a:r>
              <a:rPr lang="fr-FR" dirty="0"/>
              <a:t> </a:t>
            </a:r>
            <a:r>
              <a:rPr lang="fr-FR" dirty="0" smtClean="0"/>
              <a:t>mais le </a:t>
            </a:r>
            <a:r>
              <a:rPr lang="fr-FR" dirty="0" smtClean="0">
                <a:solidFill>
                  <a:srgbClr val="FF0000"/>
                </a:solidFill>
              </a:rPr>
              <a:t>BIG DATA ne se résume pas à HADOOP </a:t>
            </a:r>
            <a:r>
              <a:rPr lang="fr-FR" dirty="0" smtClean="0"/>
              <a:t>et son </a:t>
            </a:r>
            <a:r>
              <a:rPr lang="fr-FR" dirty="0" err="1" smtClean="0"/>
              <a:t>éco-système</a:t>
            </a:r>
            <a:endParaRPr lang="fr-FR" dirty="0" smtClean="0"/>
          </a:p>
          <a:p>
            <a:r>
              <a:rPr lang="fr-FR" dirty="0"/>
              <a:t> </a:t>
            </a:r>
            <a:r>
              <a:rPr lang="fr-FR" dirty="0" smtClean="0"/>
              <a:t>Des outils spécifiques pour des cas d’usages précis</a:t>
            </a:r>
          </a:p>
          <a:p>
            <a:r>
              <a:rPr lang="fr-FR" dirty="0"/>
              <a:t> Un univers en ébullition:</a:t>
            </a:r>
          </a:p>
          <a:p>
            <a:pPr lvl="2"/>
            <a:r>
              <a:rPr lang="fr-FR" dirty="0"/>
              <a:t>Les acteurs, les outils et leur positionnement dans l’écosystème évoluent rapidement</a:t>
            </a:r>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34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aphicFrame>
        <p:nvGraphicFramePr>
          <p:cNvPr id="6" name="Diagramme 5"/>
          <p:cNvGraphicFramePr/>
          <p:nvPr>
            <p:extLst>
              <p:ext uri="{D42A27DB-BD31-4B8C-83A1-F6EECF244321}">
                <p14:modId xmlns:p14="http://schemas.microsoft.com/office/powerpoint/2010/main" val="3479314231"/>
              </p:ext>
            </p:extLst>
          </p:nvPr>
        </p:nvGraphicFramePr>
        <p:xfrm>
          <a:off x="2032000" y="4653136"/>
          <a:ext cx="8128000" cy="1485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rot="2569675">
            <a:off x="10668246" y="4725144"/>
            <a:ext cx="566181" cy="923330"/>
          </a:xfrm>
          <a:prstGeom prst="rect">
            <a:avLst/>
          </a:prstGeom>
        </p:spPr>
        <p:style>
          <a:lnRef idx="2">
            <a:schemeClr val="accent5"/>
          </a:lnRef>
          <a:fillRef idx="1">
            <a:schemeClr val="lt1"/>
          </a:fillRef>
          <a:effectRef idx="0">
            <a:schemeClr val="accent5"/>
          </a:effectRef>
          <a:fontRef idx="minor">
            <a:schemeClr val="dk1"/>
          </a:fontRef>
        </p:style>
        <p:txBody>
          <a:bodyPr wrap="none" lIns="91440" tIns="45720" rIns="91440" bIns="45720">
            <a:spAutoFit/>
          </a:bodyPr>
          <a:lstStyle/>
          <a:p>
            <a:pPr algn="ctr"/>
            <a:r>
              <a:rPr lang="fr-FR" sz="5400" b="1" cap="none" spc="0" dirty="0" smtClean="0">
                <a:ln w="22225">
                  <a:solidFill>
                    <a:schemeClr val="accent2"/>
                  </a:solidFill>
                  <a:prstDash val="solid"/>
                </a:ln>
                <a:solidFill>
                  <a:schemeClr val="accent2">
                    <a:lumMod val="40000"/>
                    <a:lumOff val="60000"/>
                  </a:schemeClr>
                </a:solidFill>
                <a:effectLst/>
              </a:rPr>
              <a:t>?</a:t>
            </a:r>
            <a:endParaRPr lang="fr-FR"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3965392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Ecosystème </a:t>
            </a:r>
            <a:r>
              <a:rPr lang="fr-FR" dirty="0" err="1" smtClean="0"/>
              <a:t>Big</a:t>
            </a:r>
            <a:r>
              <a:rPr lang="fr-FR" dirty="0" smtClean="0"/>
              <a:t> data</a:t>
            </a:r>
            <a:endParaRPr lang="fr-FR" dirty="0"/>
          </a:p>
        </p:txBody>
      </p:sp>
      <p:sp>
        <p:nvSpPr>
          <p:cNvPr id="5" name="Espace réservé du numéro de diapositive 4"/>
          <p:cNvSpPr>
            <a:spLocks noGrp="1"/>
          </p:cNvSpPr>
          <p:nvPr>
            <p:ph type="sldNum" sz="quarter" idx="4"/>
          </p:nvPr>
        </p:nvSpPr>
        <p:spPr/>
        <p:txBody>
          <a:bodyPr/>
          <a:lstStyle/>
          <a:p>
            <a:fld id="{E986609B-F33E-4D58-940D-5E2873A824B7}" type="slidenum">
              <a:rPr lang="fr-FR" smtClean="0"/>
              <a:pPr/>
              <a:t>35</a:t>
            </a:fld>
            <a:endParaRPr lang="fr-FR" dirty="0"/>
          </a:p>
        </p:txBody>
      </p:sp>
      <p:sp>
        <p:nvSpPr>
          <p:cNvPr id="14" name="Rectangle 13"/>
          <p:cNvSpPr/>
          <p:nvPr/>
        </p:nvSpPr>
        <p:spPr>
          <a:xfrm rot="16200000">
            <a:off x="-667360" y="3306583"/>
            <a:ext cx="4939745" cy="28803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t>Supervision</a:t>
            </a:r>
            <a:endParaRPr lang="fr-FR" sz="1400" b="1" dirty="0"/>
          </a:p>
        </p:txBody>
      </p:sp>
      <p:sp>
        <p:nvSpPr>
          <p:cNvPr id="15" name="Rectangle 14"/>
          <p:cNvSpPr/>
          <p:nvPr/>
        </p:nvSpPr>
        <p:spPr>
          <a:xfrm rot="16200000">
            <a:off x="-1014817" y="3306581"/>
            <a:ext cx="4939748" cy="288037"/>
          </a:xfrm>
          <a:prstGeom prst="rect">
            <a:avLst/>
          </a:prstGeom>
          <a:gradFill flip="none" rotWithShape="1">
            <a:gsLst>
              <a:gs pos="0">
                <a:schemeClr val="accent6">
                  <a:lumMod val="60000"/>
                  <a:lumOff val="40000"/>
                </a:schemeClr>
              </a:gs>
              <a:gs pos="58000">
                <a:srgbClr val="BA0066"/>
              </a:gs>
              <a:gs pos="100000">
                <a:srgbClr val="FF0000"/>
              </a:gs>
              <a:gs pos="100000">
                <a:srgbClr val="FF8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fr-FR" sz="1050" dirty="0"/>
              <a:t>Sécurité</a:t>
            </a:r>
          </a:p>
        </p:txBody>
      </p:sp>
      <p:sp>
        <p:nvSpPr>
          <p:cNvPr id="17" name="Rectangle 16"/>
          <p:cNvSpPr/>
          <p:nvPr/>
        </p:nvSpPr>
        <p:spPr>
          <a:xfrm>
            <a:off x="2159560" y="3501008"/>
            <a:ext cx="5577823" cy="100613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r>
              <a:rPr lang="fr-FR" sz="1200" b="1" dirty="0" smtClean="0"/>
              <a:t>Stockage</a:t>
            </a:r>
            <a:endParaRPr lang="fr-FR" sz="1200" b="1" dirty="0"/>
          </a:p>
        </p:txBody>
      </p:sp>
      <p:sp>
        <p:nvSpPr>
          <p:cNvPr id="18" name="Rectangle 17"/>
          <p:cNvSpPr/>
          <p:nvPr/>
        </p:nvSpPr>
        <p:spPr>
          <a:xfrm>
            <a:off x="2159563" y="980727"/>
            <a:ext cx="9577816" cy="96538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r>
              <a:rPr lang="fr-FR" sz="1200" b="1" dirty="0" smtClean="0"/>
              <a:t>Outils Visualisation des </a:t>
            </a:r>
            <a:r>
              <a:rPr lang="fr-FR" sz="1200" b="1" dirty="0" err="1" smtClean="0"/>
              <a:t>Donnnées</a:t>
            </a:r>
            <a:endParaRPr lang="fr-FR" sz="1400" b="1" dirty="0"/>
          </a:p>
        </p:txBody>
      </p:sp>
      <p:sp>
        <p:nvSpPr>
          <p:cNvPr id="19" name="Rectangle 18"/>
          <p:cNvSpPr/>
          <p:nvPr/>
        </p:nvSpPr>
        <p:spPr>
          <a:xfrm>
            <a:off x="2168765" y="2036748"/>
            <a:ext cx="5568619" cy="140463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r>
              <a:rPr lang="fr-FR" sz="1200" b="1" dirty="0" smtClean="0"/>
              <a:t>Plateforme </a:t>
            </a:r>
            <a:r>
              <a:rPr lang="fr-FR" sz="1200" b="1" dirty="0" err="1" smtClean="0"/>
              <a:t>Hadoop</a:t>
            </a:r>
            <a:r>
              <a:rPr lang="fr-FR" sz="1200" b="1" dirty="0" smtClean="0"/>
              <a:t> </a:t>
            </a:r>
            <a:r>
              <a:rPr lang="fr-FR" sz="1200" b="1" dirty="0"/>
              <a:t>Traitement/Calcul</a:t>
            </a:r>
          </a:p>
        </p:txBody>
      </p:sp>
      <p:sp>
        <p:nvSpPr>
          <p:cNvPr id="8" name="Rectangle 7"/>
          <p:cNvSpPr/>
          <p:nvPr/>
        </p:nvSpPr>
        <p:spPr>
          <a:xfrm>
            <a:off x="2159559" y="5249882"/>
            <a:ext cx="9577819" cy="66597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sz="1200" b="1" dirty="0" smtClean="0"/>
              <a:t>Sources </a:t>
            </a:r>
            <a:r>
              <a:rPr lang="fr-FR" sz="1200" b="1" dirty="0"/>
              <a:t>de </a:t>
            </a:r>
            <a:r>
              <a:rPr lang="fr-FR" sz="1200" b="1" dirty="0" smtClean="0"/>
              <a:t>données</a:t>
            </a:r>
            <a:endParaRPr lang="fr-FR" sz="1100" b="1" dirty="0"/>
          </a:p>
        </p:txBody>
      </p:sp>
      <p:sp>
        <p:nvSpPr>
          <p:cNvPr id="21" name="Rectangle 20"/>
          <p:cNvSpPr/>
          <p:nvPr/>
        </p:nvSpPr>
        <p:spPr>
          <a:xfrm rot="5400000">
            <a:off x="7742609" y="5128114"/>
            <a:ext cx="277666" cy="1033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900" dirty="0" smtClean="0"/>
              <a:t>Réseaux sociaux</a:t>
            </a:r>
            <a:endParaRPr lang="fr-FR" sz="900" dirty="0"/>
          </a:p>
        </p:txBody>
      </p:sp>
      <p:sp>
        <p:nvSpPr>
          <p:cNvPr id="22" name="Rectangle 21"/>
          <p:cNvSpPr/>
          <p:nvPr/>
        </p:nvSpPr>
        <p:spPr>
          <a:xfrm rot="5400000">
            <a:off x="8978705" y="5143815"/>
            <a:ext cx="277663" cy="100181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900" dirty="0" smtClean="0"/>
              <a:t>Web</a:t>
            </a:r>
            <a:endParaRPr lang="fr-FR" sz="900" dirty="0"/>
          </a:p>
        </p:txBody>
      </p:sp>
      <p:sp>
        <p:nvSpPr>
          <p:cNvPr id="23" name="Rectangle 22"/>
          <p:cNvSpPr/>
          <p:nvPr/>
        </p:nvSpPr>
        <p:spPr>
          <a:xfrm rot="5400000">
            <a:off x="4344220" y="5208326"/>
            <a:ext cx="277663" cy="8521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900" dirty="0" smtClean="0"/>
              <a:t>Réseau</a:t>
            </a:r>
            <a:endParaRPr lang="fr-FR" sz="800" dirty="0"/>
          </a:p>
        </p:txBody>
      </p:sp>
      <p:sp>
        <p:nvSpPr>
          <p:cNvPr id="24" name="Rectangle 23"/>
          <p:cNvSpPr/>
          <p:nvPr/>
        </p:nvSpPr>
        <p:spPr>
          <a:xfrm rot="5400000">
            <a:off x="5476990" y="5146280"/>
            <a:ext cx="277663" cy="9762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900" dirty="0" smtClean="0"/>
              <a:t>Application</a:t>
            </a:r>
            <a:endParaRPr lang="fr-FR" sz="800" dirty="0"/>
          </a:p>
        </p:txBody>
      </p:sp>
      <p:sp>
        <p:nvSpPr>
          <p:cNvPr id="25" name="Rectangle 24"/>
          <p:cNvSpPr/>
          <p:nvPr/>
        </p:nvSpPr>
        <p:spPr>
          <a:xfrm>
            <a:off x="3352991" y="2654608"/>
            <a:ext cx="1433944" cy="3697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MapReduce</a:t>
            </a:r>
            <a:endParaRPr lang="fr-FR" sz="1200" dirty="0"/>
          </a:p>
        </p:txBody>
      </p:sp>
      <p:sp>
        <p:nvSpPr>
          <p:cNvPr id="27" name="ZoneTexte 26"/>
          <p:cNvSpPr txBox="1"/>
          <p:nvPr/>
        </p:nvSpPr>
        <p:spPr>
          <a:xfrm>
            <a:off x="8616630" y="1165264"/>
            <a:ext cx="2403711" cy="461664"/>
          </a:xfrm>
          <a:prstGeom prst="rect">
            <a:avLst/>
          </a:prstGeom>
          <a:solidFill>
            <a:schemeClr val="accent1">
              <a:lumMod val="20000"/>
              <a:lumOff val="80000"/>
            </a:schemeClr>
          </a:solidFill>
        </p:spPr>
        <p:txBody>
          <a:bodyPr wrap="square" rtlCol="0" anchor="ctr">
            <a:noAutofit/>
          </a:bodyPr>
          <a:lstStyle>
            <a:defPPr>
              <a:defRPr lang="fr-FR"/>
            </a:defPPr>
            <a:lvl1pPr algn="ctr">
              <a:defRPr sz="1200" b="1">
                <a:solidFill>
                  <a:schemeClr val="bg1"/>
                </a:solidFill>
              </a:defRPr>
            </a:lvl1pPr>
          </a:lstStyle>
          <a:p>
            <a:r>
              <a:rPr lang="fr-FR" dirty="0"/>
              <a:t>Outils de </a:t>
            </a:r>
            <a:r>
              <a:rPr lang="fr-FR" dirty="0" smtClean="0"/>
              <a:t>visualisation</a:t>
            </a:r>
          </a:p>
        </p:txBody>
      </p:sp>
      <p:sp>
        <p:nvSpPr>
          <p:cNvPr id="28" name="Rectangle 27"/>
          <p:cNvSpPr/>
          <p:nvPr/>
        </p:nvSpPr>
        <p:spPr>
          <a:xfrm>
            <a:off x="3352990" y="2322497"/>
            <a:ext cx="864097" cy="274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Hive</a:t>
            </a:r>
            <a:endParaRPr lang="fr-FR" sz="1200" dirty="0" smtClean="0"/>
          </a:p>
        </p:txBody>
      </p:sp>
      <p:sp>
        <p:nvSpPr>
          <p:cNvPr id="30" name="Rectangle 29"/>
          <p:cNvSpPr/>
          <p:nvPr/>
        </p:nvSpPr>
        <p:spPr>
          <a:xfrm>
            <a:off x="4357049" y="2322497"/>
            <a:ext cx="864097" cy="274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Pig</a:t>
            </a:r>
            <a:endParaRPr lang="fr-FR" sz="1200" dirty="0" smtClean="0"/>
          </a:p>
        </p:txBody>
      </p:sp>
      <p:sp>
        <p:nvSpPr>
          <p:cNvPr id="31" name="Rectangle 30"/>
          <p:cNvSpPr/>
          <p:nvPr/>
        </p:nvSpPr>
        <p:spPr>
          <a:xfrm>
            <a:off x="3352989" y="3039352"/>
            <a:ext cx="2867891" cy="3697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Yar</a:t>
            </a:r>
            <a:r>
              <a:rPr lang="fr-FR" sz="1200" dirty="0" err="1"/>
              <a:t>n</a:t>
            </a:r>
            <a:endParaRPr lang="fr-FR" sz="1200" dirty="0"/>
          </a:p>
        </p:txBody>
      </p:sp>
      <p:sp>
        <p:nvSpPr>
          <p:cNvPr id="32" name="Rectangle 31"/>
          <p:cNvSpPr/>
          <p:nvPr/>
        </p:nvSpPr>
        <p:spPr>
          <a:xfrm>
            <a:off x="2897052" y="2322497"/>
            <a:ext cx="384041" cy="106901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err="1" smtClean="0"/>
              <a:t>ZooKeeper</a:t>
            </a:r>
            <a:endParaRPr lang="fr-FR" sz="1200" dirty="0" smtClean="0"/>
          </a:p>
        </p:txBody>
      </p:sp>
      <p:sp>
        <p:nvSpPr>
          <p:cNvPr id="33" name="Rectangle 32"/>
          <p:cNvSpPr/>
          <p:nvPr/>
        </p:nvSpPr>
        <p:spPr>
          <a:xfrm>
            <a:off x="7824192" y="2033927"/>
            <a:ext cx="3913187" cy="139908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r>
              <a:rPr lang="fr-FR" sz="1200" b="1" dirty="0" smtClean="0"/>
              <a:t>Moteur analytiques</a:t>
            </a:r>
          </a:p>
          <a:p>
            <a:pPr algn="ctr"/>
            <a:endParaRPr lang="fr-FR" sz="1400" dirty="0"/>
          </a:p>
          <a:p>
            <a:pPr algn="ctr"/>
            <a:endParaRPr lang="fr-FR" sz="1400" dirty="0" smtClean="0"/>
          </a:p>
          <a:p>
            <a:pPr algn="ctr"/>
            <a:endParaRPr lang="fr-FR" sz="1400" dirty="0"/>
          </a:p>
        </p:txBody>
      </p:sp>
      <p:sp>
        <p:nvSpPr>
          <p:cNvPr id="6" name="ZoneTexte 5"/>
          <p:cNvSpPr txBox="1"/>
          <p:nvPr/>
        </p:nvSpPr>
        <p:spPr>
          <a:xfrm>
            <a:off x="9466494" y="2186458"/>
            <a:ext cx="2181825" cy="276999"/>
          </a:xfrm>
          <a:prstGeom prst="rect">
            <a:avLst/>
          </a:prstGeom>
          <a:solidFill>
            <a:schemeClr val="accent3">
              <a:lumMod val="60000"/>
              <a:lumOff val="40000"/>
            </a:schemeClr>
          </a:solidFill>
        </p:spPr>
        <p:txBody>
          <a:bodyPr wrap="square" rtlCol="0">
            <a:spAutoFit/>
          </a:bodyPr>
          <a:lstStyle/>
          <a:p>
            <a:pPr algn="ctr"/>
            <a:r>
              <a:rPr lang="fr-FR" sz="1200" dirty="0" smtClean="0">
                <a:solidFill>
                  <a:schemeClr val="bg1"/>
                </a:solidFill>
              </a:rPr>
              <a:t>Moteur statistique</a:t>
            </a:r>
            <a:endParaRPr lang="fr-FR" sz="1200" dirty="0">
              <a:solidFill>
                <a:schemeClr val="bg1"/>
              </a:solidFill>
            </a:endParaRPr>
          </a:p>
        </p:txBody>
      </p:sp>
      <p:sp>
        <p:nvSpPr>
          <p:cNvPr id="34" name="ZoneTexte 33"/>
          <p:cNvSpPr txBox="1"/>
          <p:nvPr/>
        </p:nvSpPr>
        <p:spPr>
          <a:xfrm>
            <a:off x="9466493" y="2490086"/>
            <a:ext cx="2181825" cy="276999"/>
          </a:xfrm>
          <a:prstGeom prst="rect">
            <a:avLst/>
          </a:prstGeom>
          <a:solidFill>
            <a:schemeClr val="accent3">
              <a:lumMod val="60000"/>
              <a:lumOff val="40000"/>
            </a:schemeClr>
          </a:solidFill>
        </p:spPr>
        <p:txBody>
          <a:bodyPr wrap="square" rtlCol="0">
            <a:spAutoFit/>
          </a:bodyPr>
          <a:lstStyle>
            <a:defPPr>
              <a:defRPr lang="fr-FR"/>
            </a:defPPr>
            <a:lvl1pPr algn="ctr">
              <a:defRPr sz="1200">
                <a:solidFill>
                  <a:schemeClr val="bg1"/>
                </a:solidFill>
              </a:defRPr>
            </a:lvl1pPr>
          </a:lstStyle>
          <a:p>
            <a:r>
              <a:rPr lang="fr-FR" dirty="0"/>
              <a:t>Analyse Textuelle</a:t>
            </a:r>
          </a:p>
        </p:txBody>
      </p:sp>
      <p:sp>
        <p:nvSpPr>
          <p:cNvPr id="38" name="ZoneTexte 37"/>
          <p:cNvSpPr txBox="1"/>
          <p:nvPr/>
        </p:nvSpPr>
        <p:spPr>
          <a:xfrm>
            <a:off x="9466494" y="2796826"/>
            <a:ext cx="2181825" cy="276999"/>
          </a:xfrm>
          <a:prstGeom prst="rect">
            <a:avLst/>
          </a:prstGeom>
          <a:solidFill>
            <a:schemeClr val="accent3">
              <a:lumMod val="60000"/>
              <a:lumOff val="40000"/>
            </a:schemeClr>
          </a:solidFill>
        </p:spPr>
        <p:txBody>
          <a:bodyPr wrap="square" rtlCol="0">
            <a:spAutoFit/>
          </a:bodyPr>
          <a:lstStyle>
            <a:defPPr>
              <a:defRPr lang="fr-FR"/>
            </a:defPPr>
            <a:lvl1pPr algn="ctr">
              <a:defRPr sz="1200">
                <a:solidFill>
                  <a:schemeClr val="bg1"/>
                </a:solidFill>
              </a:defRPr>
            </a:lvl1pPr>
          </a:lstStyle>
          <a:p>
            <a:r>
              <a:rPr lang="fr-FR" dirty="0"/>
              <a:t>Moteur de recherche</a:t>
            </a:r>
          </a:p>
        </p:txBody>
      </p:sp>
      <p:sp>
        <p:nvSpPr>
          <p:cNvPr id="39" name="ZoneTexte 38"/>
          <p:cNvSpPr txBox="1"/>
          <p:nvPr/>
        </p:nvSpPr>
        <p:spPr>
          <a:xfrm>
            <a:off x="9466492" y="3114513"/>
            <a:ext cx="2181825" cy="276999"/>
          </a:xfrm>
          <a:prstGeom prst="rect">
            <a:avLst/>
          </a:prstGeom>
          <a:solidFill>
            <a:schemeClr val="accent3">
              <a:lumMod val="60000"/>
              <a:lumOff val="40000"/>
            </a:schemeClr>
          </a:solidFill>
        </p:spPr>
        <p:txBody>
          <a:bodyPr wrap="square" rtlCol="0">
            <a:spAutoFit/>
          </a:bodyPr>
          <a:lstStyle>
            <a:defPPr>
              <a:defRPr lang="fr-FR"/>
            </a:defPPr>
            <a:lvl1pPr algn="ctr">
              <a:defRPr sz="1200">
                <a:solidFill>
                  <a:schemeClr val="bg1"/>
                </a:solidFill>
              </a:defRPr>
            </a:lvl1pPr>
          </a:lstStyle>
          <a:p>
            <a:r>
              <a:rPr lang="fr-FR" dirty="0"/>
              <a:t>Moteur Temps réel</a:t>
            </a:r>
          </a:p>
        </p:txBody>
      </p:sp>
      <p:sp>
        <p:nvSpPr>
          <p:cNvPr id="41" name="Rectangle 40"/>
          <p:cNvSpPr/>
          <p:nvPr/>
        </p:nvSpPr>
        <p:spPr>
          <a:xfrm>
            <a:off x="3246373" y="3705114"/>
            <a:ext cx="4462747" cy="354928"/>
          </a:xfrm>
          <a:prstGeom prst="rect">
            <a:avLst/>
          </a:prstGeom>
          <a:gradFill flip="none" rotWithShape="1">
            <a:gsLst>
              <a:gs pos="0">
                <a:schemeClr val="accent6">
                  <a:lumMod val="60000"/>
                  <a:lumOff val="40000"/>
                </a:schemeClr>
              </a:gs>
              <a:gs pos="58000">
                <a:srgbClr val="BA0066"/>
              </a:gs>
              <a:gs pos="100000">
                <a:srgbClr val="FF0000"/>
              </a:gs>
              <a:gs pos="100000">
                <a:srgbClr val="FF82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fr-FR" sz="1050" dirty="0" smtClean="0"/>
              <a:t>Base de données </a:t>
            </a:r>
            <a:r>
              <a:rPr lang="fr-FR" sz="1050" dirty="0" err="1" smtClean="0"/>
              <a:t>NoSQL</a:t>
            </a:r>
            <a:endParaRPr lang="fr-FR" sz="1050" dirty="0"/>
          </a:p>
        </p:txBody>
      </p:sp>
      <p:sp>
        <p:nvSpPr>
          <p:cNvPr id="42" name="Rectangle 41"/>
          <p:cNvSpPr/>
          <p:nvPr/>
        </p:nvSpPr>
        <p:spPr>
          <a:xfrm>
            <a:off x="3247061" y="4104535"/>
            <a:ext cx="1940052" cy="3613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Hadoop</a:t>
            </a:r>
            <a:r>
              <a:rPr lang="fr-FR" sz="1200" dirty="0" smtClean="0"/>
              <a:t> HDFS</a:t>
            </a:r>
            <a:endParaRPr lang="fr-FR" sz="1200" dirty="0"/>
          </a:p>
        </p:txBody>
      </p:sp>
      <p:sp>
        <p:nvSpPr>
          <p:cNvPr id="43" name="Rectangle 42"/>
          <p:cNvSpPr/>
          <p:nvPr/>
        </p:nvSpPr>
        <p:spPr>
          <a:xfrm>
            <a:off x="3246374" y="3741611"/>
            <a:ext cx="1374748" cy="28193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t>HBase</a:t>
            </a:r>
            <a:endParaRPr lang="fr-FR" sz="1100" dirty="0"/>
          </a:p>
        </p:txBody>
      </p:sp>
      <p:sp>
        <p:nvSpPr>
          <p:cNvPr id="45" name="Rectangle 44"/>
          <p:cNvSpPr/>
          <p:nvPr/>
        </p:nvSpPr>
        <p:spPr>
          <a:xfrm>
            <a:off x="7824192" y="3501009"/>
            <a:ext cx="3913187" cy="1658372"/>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r>
              <a:rPr lang="fr-FR" sz="1200" b="1" dirty="0" smtClean="0"/>
              <a:t>Solution </a:t>
            </a:r>
            <a:r>
              <a:rPr lang="fr-FR" sz="1200" b="1" dirty="0" err="1" smtClean="0"/>
              <a:t>appliance</a:t>
            </a:r>
            <a:endParaRPr lang="fr-FR" sz="1200" b="1" dirty="0" smtClean="0"/>
          </a:p>
        </p:txBody>
      </p:sp>
      <p:sp>
        <p:nvSpPr>
          <p:cNvPr id="7" name="Cylindre 6"/>
          <p:cNvSpPr/>
          <p:nvPr/>
        </p:nvSpPr>
        <p:spPr>
          <a:xfrm>
            <a:off x="8304245" y="3920532"/>
            <a:ext cx="576064" cy="510211"/>
          </a:xfrm>
          <a:prstGeom prst="ca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9305200" y="3962305"/>
            <a:ext cx="2016224" cy="4266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Appliance </a:t>
            </a:r>
            <a:r>
              <a:rPr lang="fr-FR" sz="1200" dirty="0" err="1" smtClean="0"/>
              <a:t>analytics</a:t>
            </a:r>
            <a:endParaRPr lang="fr-FR" sz="1200" dirty="0"/>
          </a:p>
        </p:txBody>
      </p:sp>
      <p:sp>
        <p:nvSpPr>
          <p:cNvPr id="63" name="ZoneTexte 62"/>
          <p:cNvSpPr txBox="1"/>
          <p:nvPr/>
        </p:nvSpPr>
        <p:spPr>
          <a:xfrm>
            <a:off x="5951983" y="1165263"/>
            <a:ext cx="2505421" cy="461665"/>
          </a:xfrm>
          <a:prstGeom prst="rect">
            <a:avLst/>
          </a:prstGeom>
          <a:solidFill>
            <a:schemeClr val="accent1">
              <a:lumMod val="20000"/>
              <a:lumOff val="80000"/>
            </a:schemeClr>
          </a:solidFill>
        </p:spPr>
        <p:txBody>
          <a:bodyPr wrap="square" rtlCol="0" anchor="ctr">
            <a:noAutofit/>
          </a:bodyPr>
          <a:lstStyle>
            <a:defPPr>
              <a:defRPr lang="fr-FR"/>
            </a:defPPr>
            <a:lvl1pPr algn="ctr">
              <a:defRPr sz="1200" b="1">
                <a:solidFill>
                  <a:schemeClr val="bg1"/>
                </a:solidFill>
              </a:defRPr>
            </a:lvl1pPr>
          </a:lstStyle>
          <a:p>
            <a:r>
              <a:rPr lang="fr-FR" dirty="0" smtClean="0"/>
              <a:t>Outils d’Analyse</a:t>
            </a:r>
            <a:endParaRPr lang="fr-FR" dirty="0"/>
          </a:p>
        </p:txBody>
      </p:sp>
      <p:sp>
        <p:nvSpPr>
          <p:cNvPr id="65" name="Rectangle 64"/>
          <p:cNvSpPr/>
          <p:nvPr/>
        </p:nvSpPr>
        <p:spPr>
          <a:xfrm>
            <a:off x="4867642" y="2654609"/>
            <a:ext cx="1353238" cy="36978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Spark</a:t>
            </a:r>
            <a:endParaRPr lang="fr-FR" sz="1200" dirty="0"/>
          </a:p>
        </p:txBody>
      </p:sp>
      <p:sp>
        <p:nvSpPr>
          <p:cNvPr id="66" name="Rectangle 65"/>
          <p:cNvSpPr/>
          <p:nvPr/>
        </p:nvSpPr>
        <p:spPr>
          <a:xfrm>
            <a:off x="5346787" y="2322154"/>
            <a:ext cx="864097" cy="274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a:t>
            </a:r>
          </a:p>
        </p:txBody>
      </p:sp>
      <p:sp>
        <p:nvSpPr>
          <p:cNvPr id="67" name="Rectangle 66"/>
          <p:cNvSpPr/>
          <p:nvPr/>
        </p:nvSpPr>
        <p:spPr>
          <a:xfrm>
            <a:off x="6242212" y="2324957"/>
            <a:ext cx="384041" cy="108418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1200" dirty="0" err="1" smtClean="0"/>
              <a:t>Oozie</a:t>
            </a:r>
            <a:endParaRPr lang="fr-FR" sz="1200" dirty="0" smtClean="0"/>
          </a:p>
        </p:txBody>
      </p:sp>
      <p:sp>
        <p:nvSpPr>
          <p:cNvPr id="9" name="Rectangle 8"/>
          <p:cNvSpPr/>
          <p:nvPr/>
        </p:nvSpPr>
        <p:spPr>
          <a:xfrm>
            <a:off x="2147716" y="4579298"/>
            <a:ext cx="5587413" cy="58008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fr-FR" sz="1050" b="1" dirty="0" smtClean="0"/>
              <a:t>Couche ingestion</a:t>
            </a:r>
            <a:endParaRPr lang="fr-FR" sz="1050" b="1" dirty="0"/>
          </a:p>
        </p:txBody>
      </p:sp>
      <p:sp>
        <p:nvSpPr>
          <p:cNvPr id="29" name="Rectangle 28"/>
          <p:cNvSpPr/>
          <p:nvPr/>
        </p:nvSpPr>
        <p:spPr>
          <a:xfrm>
            <a:off x="3823990" y="4669799"/>
            <a:ext cx="1548756" cy="274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Sqoop</a:t>
            </a:r>
            <a:endParaRPr lang="fr-FR" sz="1200" dirty="0" smtClean="0"/>
          </a:p>
        </p:txBody>
      </p:sp>
      <p:sp>
        <p:nvSpPr>
          <p:cNvPr id="68" name="Rectangle 67"/>
          <p:cNvSpPr/>
          <p:nvPr/>
        </p:nvSpPr>
        <p:spPr>
          <a:xfrm>
            <a:off x="5483348" y="4669799"/>
            <a:ext cx="1548756" cy="27442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err="1" smtClean="0"/>
              <a:t>Flume</a:t>
            </a:r>
            <a:endParaRPr lang="fr-FR" sz="1200" dirty="0" smtClean="0"/>
          </a:p>
        </p:txBody>
      </p:sp>
      <p:sp>
        <p:nvSpPr>
          <p:cNvPr id="64" name="Rectangle 63"/>
          <p:cNvSpPr/>
          <p:nvPr/>
        </p:nvSpPr>
        <p:spPr>
          <a:xfrm rot="5400000">
            <a:off x="6595555" y="5232852"/>
            <a:ext cx="277665" cy="8237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fr-FR" sz="900" dirty="0" smtClean="0"/>
              <a:t>Image</a:t>
            </a:r>
            <a:endParaRPr lang="fr-FR" sz="900" dirty="0"/>
          </a:p>
        </p:txBody>
      </p:sp>
      <p:sp>
        <p:nvSpPr>
          <p:cNvPr id="69" name="Rectangle 68"/>
          <p:cNvSpPr/>
          <p:nvPr/>
        </p:nvSpPr>
        <p:spPr>
          <a:xfrm>
            <a:off x="5606026" y="4112004"/>
            <a:ext cx="2103093" cy="3613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Stockage Propriétaire</a:t>
            </a:r>
            <a:endParaRPr lang="fr-FR" sz="1200" dirty="0"/>
          </a:p>
        </p:txBody>
      </p:sp>
      <p:sp>
        <p:nvSpPr>
          <p:cNvPr id="11" name="Rectangle 10"/>
          <p:cNvSpPr/>
          <p:nvPr/>
        </p:nvSpPr>
        <p:spPr>
          <a:xfrm>
            <a:off x="191344" y="1463417"/>
            <a:ext cx="288032" cy="163511"/>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endParaRPr lang="fr-FR" sz="1200" b="1"/>
          </a:p>
        </p:txBody>
      </p:sp>
      <p:sp>
        <p:nvSpPr>
          <p:cNvPr id="44" name="Rectangle 43"/>
          <p:cNvSpPr/>
          <p:nvPr/>
        </p:nvSpPr>
        <p:spPr>
          <a:xfrm>
            <a:off x="191344" y="1966204"/>
            <a:ext cx="288032" cy="163511"/>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endParaRPr lang="fr-FR" sz="1200" b="1"/>
          </a:p>
        </p:txBody>
      </p:sp>
      <p:sp>
        <p:nvSpPr>
          <p:cNvPr id="12" name="ZoneTexte 11"/>
          <p:cNvSpPr txBox="1"/>
          <p:nvPr/>
        </p:nvSpPr>
        <p:spPr>
          <a:xfrm>
            <a:off x="425352" y="1909459"/>
            <a:ext cx="748090" cy="276999"/>
          </a:xfrm>
          <a:prstGeom prst="rect">
            <a:avLst/>
          </a:prstGeom>
          <a:noFill/>
        </p:spPr>
        <p:txBody>
          <a:bodyPr wrap="none" rtlCol="0">
            <a:spAutoFit/>
          </a:bodyPr>
          <a:lstStyle/>
          <a:p>
            <a:r>
              <a:rPr lang="fr-FR" sz="1200" b="1" dirty="0" err="1" smtClean="0"/>
              <a:t>Hadoop</a:t>
            </a:r>
            <a:endParaRPr lang="fr-FR" sz="1200" b="1" dirty="0"/>
          </a:p>
        </p:txBody>
      </p:sp>
      <p:sp>
        <p:nvSpPr>
          <p:cNvPr id="46" name="ZoneTexte 45"/>
          <p:cNvSpPr txBox="1"/>
          <p:nvPr/>
        </p:nvSpPr>
        <p:spPr>
          <a:xfrm>
            <a:off x="401044" y="1314339"/>
            <a:ext cx="748090" cy="461665"/>
          </a:xfrm>
          <a:prstGeom prst="rect">
            <a:avLst/>
          </a:prstGeom>
          <a:noFill/>
        </p:spPr>
        <p:txBody>
          <a:bodyPr wrap="none" rtlCol="0">
            <a:spAutoFit/>
          </a:bodyPr>
          <a:lstStyle/>
          <a:p>
            <a:r>
              <a:rPr lang="fr-FR" sz="1200" b="1" dirty="0" smtClean="0"/>
              <a:t>Hors </a:t>
            </a:r>
          </a:p>
          <a:p>
            <a:r>
              <a:rPr lang="fr-FR" sz="1200" b="1" dirty="0" err="1" smtClean="0"/>
              <a:t>Hadoop</a:t>
            </a:r>
            <a:endParaRPr lang="fr-FR" sz="1200" b="1" dirty="0"/>
          </a:p>
        </p:txBody>
      </p:sp>
      <p:sp>
        <p:nvSpPr>
          <p:cNvPr id="47" name="Espace réservé de la date 4"/>
          <p:cNvSpPr>
            <a:spLocks noGrp="1"/>
          </p:cNvSpPr>
          <p:nvPr>
            <p:ph type="dt" sz="half" idx="2"/>
          </p:nvPr>
        </p:nvSpPr>
        <p:spPr>
          <a:xfrm>
            <a:off x="9380733" y="6359301"/>
            <a:ext cx="1169344" cy="365125"/>
          </a:xfrm>
        </p:spPr>
        <p:txBody>
          <a:bodyPr/>
          <a:lstStyle/>
          <a:p>
            <a:r>
              <a:rPr lang="fr-FR" smtClean="0"/>
              <a:t>JUIN 2015</a:t>
            </a:r>
            <a:endParaRPr lang="fr-FR" dirty="0"/>
          </a:p>
        </p:txBody>
      </p:sp>
    </p:spTree>
    <p:extLst>
      <p:ext uri="{BB962C8B-B14F-4D97-AF65-F5344CB8AC3E}">
        <p14:creationId xmlns:p14="http://schemas.microsoft.com/office/powerpoint/2010/main" val="3858036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Ingestion</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36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
        <p:nvSpPr>
          <p:cNvPr id="11" name="Rectangle 10"/>
          <p:cNvSpPr/>
          <p:nvPr/>
        </p:nvSpPr>
        <p:spPr>
          <a:xfrm>
            <a:off x="1559496" y="1248083"/>
            <a:ext cx="8417235" cy="8855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smtClean="0">
                <a:solidFill>
                  <a:schemeClr val="tx1"/>
                </a:solidFill>
              </a:rPr>
              <a:t>Stockage</a:t>
            </a:r>
          </a:p>
          <a:p>
            <a:r>
              <a:rPr lang="fr-FR" sz="1400" dirty="0" smtClean="0">
                <a:solidFill>
                  <a:schemeClr val="tx1"/>
                </a:solidFill>
              </a:rPr>
              <a:t>Système de fichiers (ex :</a:t>
            </a:r>
            <a:r>
              <a:rPr lang="fr-FR" sz="1400" dirty="0" err="1" smtClean="0">
                <a:solidFill>
                  <a:schemeClr val="tx1"/>
                </a:solidFill>
              </a:rPr>
              <a:t>Hadoop</a:t>
            </a:r>
            <a:r>
              <a:rPr lang="fr-FR" sz="1400" dirty="0" smtClean="0">
                <a:solidFill>
                  <a:schemeClr val="tx1"/>
                </a:solidFill>
              </a:rPr>
              <a:t> FS) ou Base de données </a:t>
            </a:r>
            <a:r>
              <a:rPr lang="fr-FR" sz="1400" dirty="0" err="1" smtClean="0">
                <a:solidFill>
                  <a:schemeClr val="tx1"/>
                </a:solidFill>
              </a:rPr>
              <a:t>NoSQL</a:t>
            </a:r>
            <a:r>
              <a:rPr lang="fr-FR" sz="1400" dirty="0" smtClean="0">
                <a:solidFill>
                  <a:schemeClr val="tx1"/>
                </a:solidFill>
              </a:rPr>
              <a:t>  sur lequel les données sont stockées physiquement et traitées ensuite par les outils analytiques </a:t>
            </a:r>
            <a:endParaRPr lang="fr-FR" sz="1400" dirty="0">
              <a:solidFill>
                <a:schemeClr val="tx1"/>
              </a:solidFill>
            </a:endParaRPr>
          </a:p>
        </p:txBody>
      </p:sp>
      <p:sp>
        <p:nvSpPr>
          <p:cNvPr id="12" name="Rectangle 11"/>
          <p:cNvSpPr/>
          <p:nvPr/>
        </p:nvSpPr>
        <p:spPr>
          <a:xfrm>
            <a:off x="1576342" y="2568607"/>
            <a:ext cx="8417235" cy="7728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smtClean="0">
                <a:solidFill>
                  <a:schemeClr val="tx1"/>
                </a:solidFill>
              </a:rPr>
              <a:t>Ingestion</a:t>
            </a:r>
          </a:p>
          <a:p>
            <a:r>
              <a:rPr lang="fr-FR" sz="1400" dirty="0" smtClean="0">
                <a:solidFill>
                  <a:schemeClr val="tx1"/>
                </a:solidFill>
              </a:rPr>
              <a:t>Les composants permet d’</a:t>
            </a:r>
            <a:r>
              <a:rPr lang="fr-FR" sz="1400" dirty="0">
                <a:solidFill>
                  <a:schemeClr val="tx1"/>
                </a:solidFill>
              </a:rPr>
              <a:t>é</a:t>
            </a:r>
            <a:r>
              <a:rPr lang="fr-FR" sz="1400" dirty="0" smtClean="0">
                <a:solidFill>
                  <a:schemeClr val="tx1"/>
                </a:solidFill>
              </a:rPr>
              <a:t>crire les données dans le stockage </a:t>
            </a:r>
            <a:r>
              <a:rPr lang="fr-FR" sz="1400" dirty="0" err="1" smtClean="0">
                <a:solidFill>
                  <a:schemeClr val="tx1"/>
                </a:solidFill>
              </a:rPr>
              <a:t>Big</a:t>
            </a:r>
            <a:r>
              <a:rPr lang="fr-FR" sz="1400" dirty="0" smtClean="0">
                <a:solidFill>
                  <a:schemeClr val="tx1"/>
                </a:solidFill>
              </a:rPr>
              <a:t> Data</a:t>
            </a:r>
            <a:endParaRPr lang="fr-FR" sz="1400" dirty="0">
              <a:solidFill>
                <a:schemeClr val="tx1"/>
              </a:solidFill>
            </a:endParaRPr>
          </a:p>
        </p:txBody>
      </p:sp>
      <p:sp>
        <p:nvSpPr>
          <p:cNvPr id="13" name="Flèche vers le haut 12"/>
          <p:cNvSpPr/>
          <p:nvPr/>
        </p:nvSpPr>
        <p:spPr>
          <a:xfrm>
            <a:off x="5480487" y="3341414"/>
            <a:ext cx="629892" cy="432080"/>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vers le haut 13"/>
          <p:cNvSpPr/>
          <p:nvPr/>
        </p:nvSpPr>
        <p:spPr>
          <a:xfrm>
            <a:off x="5453168" y="2133526"/>
            <a:ext cx="629892" cy="435081"/>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565870" y="4886006"/>
            <a:ext cx="8438181" cy="86409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b="1" dirty="0" smtClean="0">
                <a:solidFill>
                  <a:schemeClr val="tx1"/>
                </a:solidFill>
              </a:rPr>
              <a:t>Source de données</a:t>
            </a:r>
          </a:p>
          <a:p>
            <a:r>
              <a:rPr lang="fr-FR" sz="1400" dirty="0">
                <a:solidFill>
                  <a:schemeClr val="tx1"/>
                </a:solidFill>
              </a:rPr>
              <a:t>Les sources de données peuvent être des bases de données, des équipements qui envoient des logs et des </a:t>
            </a:r>
            <a:r>
              <a:rPr lang="fr-FR" sz="1400" dirty="0" smtClean="0">
                <a:solidFill>
                  <a:schemeClr val="tx1"/>
                </a:solidFill>
              </a:rPr>
              <a:t>événements, </a:t>
            </a:r>
            <a:r>
              <a:rPr lang="fr-FR" sz="1400" dirty="0">
                <a:solidFill>
                  <a:schemeClr val="tx1"/>
                </a:solidFill>
              </a:rPr>
              <a:t>des serveurs de fichiers </a:t>
            </a:r>
            <a:r>
              <a:rPr lang="fr-FR" sz="1400" dirty="0" err="1">
                <a:solidFill>
                  <a:schemeClr val="tx1"/>
                </a:solidFill>
              </a:rPr>
              <a:t>etc</a:t>
            </a:r>
            <a:endParaRPr lang="fr-FR" sz="1400" b="1" dirty="0">
              <a:solidFill>
                <a:schemeClr val="tx1"/>
              </a:solidFill>
            </a:endParaRPr>
          </a:p>
        </p:txBody>
      </p:sp>
      <p:sp>
        <p:nvSpPr>
          <p:cNvPr id="16" name="Rectangle 15"/>
          <p:cNvSpPr/>
          <p:nvPr/>
        </p:nvSpPr>
        <p:spPr>
          <a:xfrm>
            <a:off x="1586816" y="3773494"/>
            <a:ext cx="8417235" cy="70946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smtClean="0">
                <a:solidFill>
                  <a:schemeClr val="tx1"/>
                </a:solidFill>
              </a:rPr>
              <a:t>Collecte :</a:t>
            </a:r>
          </a:p>
          <a:p>
            <a:r>
              <a:rPr lang="fr-FR" sz="1400" dirty="0" smtClean="0">
                <a:solidFill>
                  <a:schemeClr val="tx1"/>
                </a:solidFill>
              </a:rPr>
              <a:t>La couche permet d’agréger les données, filtrer ou modifier les données qui seront soumis à la couche ingestion</a:t>
            </a:r>
            <a:endParaRPr lang="fr-FR" sz="1400" dirty="0">
              <a:solidFill>
                <a:schemeClr val="tx1"/>
              </a:solidFill>
            </a:endParaRPr>
          </a:p>
        </p:txBody>
      </p:sp>
      <p:sp>
        <p:nvSpPr>
          <p:cNvPr id="17" name="Flèche vers le haut 16"/>
          <p:cNvSpPr/>
          <p:nvPr/>
        </p:nvSpPr>
        <p:spPr>
          <a:xfrm>
            <a:off x="5480487" y="4450925"/>
            <a:ext cx="629892" cy="435081"/>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56960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Ingestion dans Hadoop</a:t>
            </a:r>
            <a:br>
              <a:rPr lang="fr-FR" dirty="0"/>
            </a:b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37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Rectangle 2"/>
          <p:cNvSpPr txBox="1">
            <a:spLocks noChangeArrowheads="1"/>
          </p:cNvSpPr>
          <p:nvPr/>
        </p:nvSpPr>
        <p:spPr bwMode="auto">
          <a:xfrm>
            <a:off x="263352" y="116458"/>
            <a:ext cx="11379531" cy="64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76200" eaLnBrk="0" hangingPunct="0">
              <a:lnSpc>
                <a:spcPct val="92000"/>
              </a:lnSpc>
              <a:spcBef>
                <a:spcPts val="2400"/>
              </a:spcBef>
              <a:buClr>
                <a:schemeClr val="bg1"/>
              </a:buClr>
              <a:buFont typeface="Arial" charset="0"/>
              <a:buChar char="•"/>
              <a:defRPr sz="2000">
                <a:solidFill>
                  <a:schemeClr val="tx2"/>
                </a:solidFill>
                <a:latin typeface="SFR Light" pitchFamily="34" charset="0"/>
              </a:defRPr>
            </a:lvl1pPr>
            <a:lvl2pPr marL="76200" indent="-76200" eaLnBrk="0" hangingPunct="0">
              <a:lnSpc>
                <a:spcPct val="90000"/>
              </a:lnSpc>
              <a:spcBef>
                <a:spcPts val="1850"/>
              </a:spcBef>
              <a:buClr>
                <a:schemeClr val="bg1"/>
              </a:buClr>
              <a:buFont typeface="Arial" charset="0"/>
              <a:buChar char="–"/>
              <a:defRPr sz="1300" b="1">
                <a:solidFill>
                  <a:schemeClr val="tx2"/>
                </a:solidFill>
                <a:latin typeface="SFR Light" pitchFamily="34" charset="0"/>
              </a:defRPr>
            </a:lvl2pPr>
            <a:lvl3pPr marL="76200" indent="-76200" eaLnBrk="0" hangingPunct="0">
              <a:lnSpc>
                <a:spcPct val="90000"/>
              </a:lnSpc>
              <a:spcBef>
                <a:spcPts val="1400"/>
              </a:spcBef>
              <a:buSzPct val="137000"/>
              <a:buBlip>
                <a:blip r:embed="rId2"/>
              </a:buBlip>
              <a:defRPr sz="1300">
                <a:solidFill>
                  <a:schemeClr val="tx2"/>
                </a:solidFill>
                <a:latin typeface="SFR Light" pitchFamily="34" charset="0"/>
              </a:defRPr>
            </a:lvl3pPr>
            <a:lvl4pPr marL="76200" indent="-76200" eaLnBrk="0" hangingPunct="0">
              <a:lnSpc>
                <a:spcPct val="90000"/>
              </a:lnSpc>
              <a:spcBef>
                <a:spcPts val="600"/>
              </a:spcBef>
              <a:buClr>
                <a:srgbClr val="C00000"/>
              </a:buClr>
              <a:buFont typeface="Arial" charset="0"/>
              <a:buChar char="•"/>
              <a:defRPr sz="1200">
                <a:solidFill>
                  <a:schemeClr val="tx2"/>
                </a:solidFill>
                <a:latin typeface="SFR Light" pitchFamily="34" charset="0"/>
              </a:defRPr>
            </a:lvl4pPr>
            <a:lvl5pPr marL="76200" indent="-76200" eaLnBrk="0" hangingPunct="0">
              <a:spcBef>
                <a:spcPct val="20000"/>
              </a:spcBef>
              <a:buFont typeface="Arial" charset="0"/>
              <a:buChar char="»"/>
              <a:defRPr sz="2000">
                <a:solidFill>
                  <a:schemeClr val="tx1"/>
                </a:solidFill>
                <a:latin typeface="SFR Light" pitchFamily="34" charset="0"/>
              </a:defRPr>
            </a:lvl5pPr>
            <a:lvl6pPr marL="533400" indent="-76200" eaLnBrk="0" fontAlgn="base" hangingPunct="0">
              <a:spcBef>
                <a:spcPct val="20000"/>
              </a:spcBef>
              <a:spcAft>
                <a:spcPct val="0"/>
              </a:spcAft>
              <a:buFont typeface="Arial" charset="0"/>
              <a:buChar char="»"/>
              <a:defRPr sz="2000">
                <a:solidFill>
                  <a:schemeClr val="tx1"/>
                </a:solidFill>
                <a:latin typeface="SFR Light" pitchFamily="34" charset="0"/>
              </a:defRPr>
            </a:lvl6pPr>
            <a:lvl7pPr marL="990600" indent="-76200" eaLnBrk="0" fontAlgn="base" hangingPunct="0">
              <a:spcBef>
                <a:spcPct val="20000"/>
              </a:spcBef>
              <a:spcAft>
                <a:spcPct val="0"/>
              </a:spcAft>
              <a:buFont typeface="Arial" charset="0"/>
              <a:buChar char="»"/>
              <a:defRPr sz="2000">
                <a:solidFill>
                  <a:schemeClr val="tx1"/>
                </a:solidFill>
                <a:latin typeface="SFR Light" pitchFamily="34" charset="0"/>
              </a:defRPr>
            </a:lvl7pPr>
            <a:lvl8pPr marL="1447800" indent="-76200" eaLnBrk="0" fontAlgn="base" hangingPunct="0">
              <a:spcBef>
                <a:spcPct val="20000"/>
              </a:spcBef>
              <a:spcAft>
                <a:spcPct val="0"/>
              </a:spcAft>
              <a:buFont typeface="Arial" charset="0"/>
              <a:buChar char="»"/>
              <a:defRPr sz="2000">
                <a:solidFill>
                  <a:schemeClr val="tx1"/>
                </a:solidFill>
                <a:latin typeface="SFR Light" pitchFamily="34" charset="0"/>
              </a:defRPr>
            </a:lvl8pPr>
            <a:lvl9pPr marL="1905000" indent="-76200" eaLnBrk="0" fontAlgn="base" hangingPunct="0">
              <a:spcBef>
                <a:spcPct val="20000"/>
              </a:spcBef>
              <a:spcAft>
                <a:spcPct val="0"/>
              </a:spcAft>
              <a:buFont typeface="Arial" charset="0"/>
              <a:buChar char="»"/>
              <a:defRPr sz="2000">
                <a:solidFill>
                  <a:schemeClr val="tx1"/>
                </a:solidFill>
                <a:latin typeface="SFR Light" pitchFamily="34" charset="0"/>
              </a:defRPr>
            </a:lvl9pPr>
          </a:lstStyle>
          <a:p>
            <a:pPr eaLnBrk="1" hangingPunct="1">
              <a:lnSpc>
                <a:spcPct val="85000"/>
              </a:lnSpc>
              <a:spcBef>
                <a:spcPct val="0"/>
              </a:spcBef>
              <a:buClrTx/>
              <a:buFontTx/>
              <a:buNone/>
            </a:pPr>
            <a:endParaRPr lang="fr-FR" altLang="fr-FR" sz="4000" dirty="0">
              <a:solidFill>
                <a:srgbClr val="1A171B"/>
              </a:solidFill>
              <a:latin typeface="SFR Black" pitchFamily="34" charset="0"/>
            </a:endParaRPr>
          </a:p>
        </p:txBody>
      </p:sp>
      <p:sp>
        <p:nvSpPr>
          <p:cNvPr id="7" name="Carré corné 6"/>
          <p:cNvSpPr/>
          <p:nvPr/>
        </p:nvSpPr>
        <p:spPr>
          <a:xfrm>
            <a:off x="6772367" y="5047674"/>
            <a:ext cx="577198" cy="586866"/>
          </a:xfrm>
          <a:prstGeom prst="foldedCorner">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JSON,XML</a:t>
            </a:r>
            <a:endParaRPr lang="fr-FR" sz="1100" dirty="0">
              <a:solidFill>
                <a:schemeClr val="tx1"/>
              </a:solidFill>
            </a:endParaRPr>
          </a:p>
        </p:txBody>
      </p:sp>
      <p:grpSp>
        <p:nvGrpSpPr>
          <p:cNvPr id="8" name="Groupe 7"/>
          <p:cNvGrpSpPr/>
          <p:nvPr/>
        </p:nvGrpSpPr>
        <p:grpSpPr>
          <a:xfrm>
            <a:off x="425594" y="4789644"/>
            <a:ext cx="2952792" cy="962118"/>
            <a:chOff x="659396" y="4967182"/>
            <a:chExt cx="3240360" cy="1080120"/>
          </a:xfrm>
        </p:grpSpPr>
        <p:sp>
          <p:nvSpPr>
            <p:cNvPr id="9" name="Parchemin vertical 8"/>
            <p:cNvSpPr/>
            <p:nvPr/>
          </p:nvSpPr>
          <p:spPr>
            <a:xfrm>
              <a:off x="1751932" y="5256859"/>
              <a:ext cx="679967" cy="658844"/>
            </a:xfrm>
            <a:prstGeom prst="verticalScroll">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TXT</a:t>
              </a:r>
              <a:endParaRPr lang="fr-FR" sz="1200" dirty="0">
                <a:solidFill>
                  <a:schemeClr val="tx1"/>
                </a:solidFill>
              </a:endParaRPr>
            </a:p>
          </p:txBody>
        </p:sp>
        <p:sp>
          <p:nvSpPr>
            <p:cNvPr id="10" name="Photo"/>
            <p:cNvSpPr>
              <a:spLocks noEditPoints="1" noChangeArrowheads="1"/>
            </p:cNvSpPr>
            <p:nvPr/>
          </p:nvSpPr>
          <p:spPr bwMode="auto">
            <a:xfrm>
              <a:off x="988293" y="5499331"/>
              <a:ext cx="576064" cy="403229"/>
            </a:xfrm>
            <a:custGeom>
              <a:avLst/>
              <a:gdLst>
                <a:gd name="T0" fmla="*/ 0 w 21600"/>
                <a:gd name="T1" fmla="*/ 3085 h 21600"/>
                <a:gd name="T2" fmla="*/ 10800 w 21600"/>
                <a:gd name="T3" fmla="*/ 0 h 21600"/>
                <a:gd name="T4" fmla="*/ 21600 w 21600"/>
                <a:gd name="T5" fmla="*/ 3085 h 21600"/>
                <a:gd name="T6" fmla="*/ 21600 w 21600"/>
                <a:gd name="T7" fmla="*/ 10800 h 21600"/>
                <a:gd name="T8" fmla="*/ 21600 w 21600"/>
                <a:gd name="T9" fmla="*/ 21600 h 21600"/>
                <a:gd name="T10" fmla="*/ 10800 w 21600"/>
                <a:gd name="T11" fmla="*/ 21800 h 21600"/>
                <a:gd name="T12" fmla="*/ 0 w 21600"/>
                <a:gd name="T13" fmla="*/ 21600 h 21600"/>
                <a:gd name="T14" fmla="*/ 0 w 21600"/>
                <a:gd name="T15" fmla="*/ 10800 h 21600"/>
                <a:gd name="T16" fmla="*/ 761 w 21600"/>
                <a:gd name="T17" fmla="*/ 22454 h 21600"/>
                <a:gd name="T18" fmla="*/ 21069 w 21600"/>
                <a:gd name="T19" fmla="*/ 3028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0" y="21600"/>
                  </a:moveTo>
                  <a:lnTo>
                    <a:pt x="0" y="3085"/>
                  </a:lnTo>
                  <a:lnTo>
                    <a:pt x="1542" y="3085"/>
                  </a:lnTo>
                  <a:lnTo>
                    <a:pt x="1542" y="1028"/>
                  </a:lnTo>
                  <a:lnTo>
                    <a:pt x="3857" y="1028"/>
                  </a:lnTo>
                  <a:lnTo>
                    <a:pt x="3857" y="3085"/>
                  </a:lnTo>
                  <a:lnTo>
                    <a:pt x="5400" y="3085"/>
                  </a:lnTo>
                  <a:lnTo>
                    <a:pt x="6942" y="0"/>
                  </a:lnTo>
                  <a:lnTo>
                    <a:pt x="14657" y="0"/>
                  </a:lnTo>
                  <a:lnTo>
                    <a:pt x="16200" y="3085"/>
                  </a:lnTo>
                  <a:lnTo>
                    <a:pt x="21600" y="3085"/>
                  </a:lnTo>
                  <a:lnTo>
                    <a:pt x="21600" y="21600"/>
                  </a:lnTo>
                  <a:lnTo>
                    <a:pt x="0" y="21600"/>
                  </a:lnTo>
                  <a:close/>
                </a:path>
                <a:path w="21600" h="21600" extrusionOk="0">
                  <a:moveTo>
                    <a:pt x="0" y="3085"/>
                  </a:moveTo>
                  <a:lnTo>
                    <a:pt x="21600" y="3085"/>
                  </a:lnTo>
                  <a:lnTo>
                    <a:pt x="21600" y="21600"/>
                  </a:lnTo>
                  <a:lnTo>
                    <a:pt x="0" y="21600"/>
                  </a:lnTo>
                  <a:lnTo>
                    <a:pt x="0" y="3085"/>
                  </a:lnTo>
                  <a:close/>
                </a:path>
                <a:path w="21600" h="21600" extrusionOk="0">
                  <a:moveTo>
                    <a:pt x="10800" y="4800"/>
                  </a:moveTo>
                  <a:lnTo>
                    <a:pt x="11925" y="4971"/>
                  </a:lnTo>
                  <a:lnTo>
                    <a:pt x="13017" y="5442"/>
                  </a:lnTo>
                  <a:lnTo>
                    <a:pt x="14046" y="6128"/>
                  </a:lnTo>
                  <a:lnTo>
                    <a:pt x="14914" y="7071"/>
                  </a:lnTo>
                  <a:lnTo>
                    <a:pt x="15621" y="8271"/>
                  </a:lnTo>
                  <a:lnTo>
                    <a:pt x="16167" y="9514"/>
                  </a:lnTo>
                  <a:lnTo>
                    <a:pt x="16425" y="11014"/>
                  </a:lnTo>
                  <a:lnTo>
                    <a:pt x="16585" y="12471"/>
                  </a:lnTo>
                  <a:lnTo>
                    <a:pt x="16489" y="14014"/>
                  </a:lnTo>
                  <a:lnTo>
                    <a:pt x="16135" y="15471"/>
                  </a:lnTo>
                  <a:lnTo>
                    <a:pt x="15621" y="16800"/>
                  </a:lnTo>
                  <a:lnTo>
                    <a:pt x="14914" y="18000"/>
                  </a:lnTo>
                  <a:lnTo>
                    <a:pt x="14046" y="18942"/>
                  </a:lnTo>
                  <a:lnTo>
                    <a:pt x="13050" y="19671"/>
                  </a:lnTo>
                  <a:lnTo>
                    <a:pt x="11925" y="20057"/>
                  </a:lnTo>
                  <a:lnTo>
                    <a:pt x="10832" y="20185"/>
                  </a:lnTo>
                  <a:lnTo>
                    <a:pt x="9675" y="20142"/>
                  </a:lnTo>
                  <a:lnTo>
                    <a:pt x="8582" y="19628"/>
                  </a:lnTo>
                  <a:lnTo>
                    <a:pt x="7553" y="18942"/>
                  </a:lnTo>
                  <a:lnTo>
                    <a:pt x="6717" y="17957"/>
                  </a:lnTo>
                  <a:lnTo>
                    <a:pt x="5946" y="16842"/>
                  </a:lnTo>
                  <a:lnTo>
                    <a:pt x="5464" y="15514"/>
                  </a:lnTo>
                  <a:lnTo>
                    <a:pt x="5078" y="14014"/>
                  </a:lnTo>
                  <a:lnTo>
                    <a:pt x="5014" y="12514"/>
                  </a:lnTo>
                  <a:lnTo>
                    <a:pt x="5110" y="11014"/>
                  </a:lnTo>
                  <a:lnTo>
                    <a:pt x="5528" y="9557"/>
                  </a:lnTo>
                  <a:lnTo>
                    <a:pt x="6010" y="8228"/>
                  </a:lnTo>
                  <a:lnTo>
                    <a:pt x="6750" y="7114"/>
                  </a:lnTo>
                  <a:lnTo>
                    <a:pt x="7650" y="6085"/>
                  </a:lnTo>
                  <a:lnTo>
                    <a:pt x="8614" y="5400"/>
                  </a:lnTo>
                  <a:lnTo>
                    <a:pt x="9707" y="4971"/>
                  </a:lnTo>
                  <a:lnTo>
                    <a:pt x="10800" y="4800"/>
                  </a:lnTo>
                  <a:close/>
                </a:path>
                <a:path w="21600" h="21600" extrusionOk="0">
                  <a:moveTo>
                    <a:pt x="8003" y="8057"/>
                  </a:moveTo>
                  <a:lnTo>
                    <a:pt x="8807" y="7371"/>
                  </a:lnTo>
                  <a:lnTo>
                    <a:pt x="9546" y="6985"/>
                  </a:lnTo>
                  <a:lnTo>
                    <a:pt x="10446" y="6771"/>
                  </a:lnTo>
                  <a:lnTo>
                    <a:pt x="11217" y="6771"/>
                  </a:lnTo>
                  <a:lnTo>
                    <a:pt x="12053" y="7028"/>
                  </a:lnTo>
                  <a:lnTo>
                    <a:pt x="12889" y="7457"/>
                  </a:lnTo>
                  <a:lnTo>
                    <a:pt x="13628" y="8100"/>
                  </a:lnTo>
                  <a:lnTo>
                    <a:pt x="14175" y="8871"/>
                  </a:lnTo>
                  <a:lnTo>
                    <a:pt x="14625" y="9814"/>
                  </a:lnTo>
                  <a:lnTo>
                    <a:pt x="14978" y="10885"/>
                  </a:lnTo>
                  <a:lnTo>
                    <a:pt x="15171" y="12042"/>
                  </a:lnTo>
                  <a:lnTo>
                    <a:pt x="15107" y="13114"/>
                  </a:lnTo>
                  <a:lnTo>
                    <a:pt x="15042" y="14228"/>
                  </a:lnTo>
                  <a:lnTo>
                    <a:pt x="14689" y="15257"/>
                  </a:lnTo>
                  <a:lnTo>
                    <a:pt x="14207" y="16285"/>
                  </a:lnTo>
                  <a:lnTo>
                    <a:pt x="13596" y="17057"/>
                  </a:lnTo>
                  <a:lnTo>
                    <a:pt x="12889" y="17657"/>
                  </a:lnTo>
                  <a:lnTo>
                    <a:pt x="12053" y="18085"/>
                  </a:lnTo>
                  <a:lnTo>
                    <a:pt x="11185" y="18257"/>
                  </a:lnTo>
                  <a:lnTo>
                    <a:pt x="10414" y="18214"/>
                  </a:lnTo>
                  <a:lnTo>
                    <a:pt x="9546" y="18042"/>
                  </a:lnTo>
                  <a:lnTo>
                    <a:pt x="8742" y="17614"/>
                  </a:lnTo>
                  <a:lnTo>
                    <a:pt x="8003" y="17014"/>
                  </a:lnTo>
                  <a:lnTo>
                    <a:pt x="7457" y="16242"/>
                  </a:lnTo>
                  <a:lnTo>
                    <a:pt x="6975" y="15257"/>
                  </a:lnTo>
                  <a:lnTo>
                    <a:pt x="6653" y="14142"/>
                  </a:lnTo>
                  <a:lnTo>
                    <a:pt x="6492" y="13114"/>
                  </a:lnTo>
                  <a:lnTo>
                    <a:pt x="6525" y="11914"/>
                  </a:lnTo>
                  <a:lnTo>
                    <a:pt x="6621" y="10842"/>
                  </a:lnTo>
                  <a:lnTo>
                    <a:pt x="6942" y="9771"/>
                  </a:lnTo>
                  <a:lnTo>
                    <a:pt x="7457" y="8785"/>
                  </a:lnTo>
                  <a:lnTo>
                    <a:pt x="8003" y="8057"/>
                  </a:lnTo>
                  <a:close/>
                </a:path>
              </a:pathLst>
            </a:custGeom>
            <a:solidFill>
              <a:srgbClr val="C0C0C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11" name="Sound"/>
            <p:cNvSpPr>
              <a:spLocks noEditPoints="1" noChangeArrowheads="1"/>
            </p:cNvSpPr>
            <p:nvPr/>
          </p:nvSpPr>
          <p:spPr bwMode="auto">
            <a:xfrm>
              <a:off x="2603612" y="5499332"/>
              <a:ext cx="328811" cy="40925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fr-FR"/>
            </a:p>
          </p:txBody>
        </p:sp>
        <p:sp>
          <p:nvSpPr>
            <p:cNvPr id="12" name="Film"/>
            <p:cNvSpPr>
              <a:spLocks noEditPoints="1" noChangeArrowheads="1"/>
            </p:cNvSpPr>
            <p:nvPr/>
          </p:nvSpPr>
          <p:spPr bwMode="auto">
            <a:xfrm>
              <a:off x="3131183" y="5427323"/>
              <a:ext cx="570511" cy="539082"/>
            </a:xfrm>
            <a:custGeom>
              <a:avLst/>
              <a:gdLst>
                <a:gd name="T0" fmla="*/ 0 w 21600"/>
                <a:gd name="T1" fmla="*/ 0 h 21600"/>
                <a:gd name="T2" fmla="*/ 10800 w 21600"/>
                <a:gd name="T3" fmla="*/ 0 h 21600"/>
                <a:gd name="T4" fmla="*/ 21600 w 21600"/>
                <a:gd name="T5" fmla="*/ 0 h 21600"/>
                <a:gd name="T6" fmla="*/ 21600 w 21600"/>
                <a:gd name="T7" fmla="*/ 10800 h 21600"/>
                <a:gd name="T8" fmla="*/ 21600 w 21600"/>
                <a:gd name="T9" fmla="*/ 21600 h 21600"/>
                <a:gd name="T10" fmla="*/ 10800 w 21600"/>
                <a:gd name="T11" fmla="*/ 21600 h 21600"/>
                <a:gd name="T12" fmla="*/ 0 w 21600"/>
                <a:gd name="T13" fmla="*/ 21600 h 21600"/>
                <a:gd name="T14" fmla="*/ 0 w 21600"/>
                <a:gd name="T15" fmla="*/ 10800 h 21600"/>
                <a:gd name="T16" fmla="*/ 4960 w 21600"/>
                <a:gd name="T17" fmla="*/ 8129 h 21600"/>
                <a:gd name="T18" fmla="*/ 17079 w 21600"/>
                <a:gd name="T19" fmla="*/ 1342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solidFill>
              <a:srgbClr val="FFFFCC"/>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fr-FR"/>
            </a:p>
          </p:txBody>
        </p:sp>
        <p:sp>
          <p:nvSpPr>
            <p:cNvPr id="13" name="Rectangle 12"/>
            <p:cNvSpPr/>
            <p:nvPr/>
          </p:nvSpPr>
          <p:spPr>
            <a:xfrm>
              <a:off x="659396" y="4967182"/>
              <a:ext cx="3240360" cy="1080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a:solidFill>
                    <a:schemeClr val="tx1"/>
                  </a:solidFill>
                </a:rPr>
                <a:t>Non structurée</a:t>
              </a:r>
            </a:p>
          </p:txBody>
        </p:sp>
      </p:grpSp>
      <p:sp>
        <p:nvSpPr>
          <p:cNvPr id="14" name="Rectangle 13"/>
          <p:cNvSpPr/>
          <p:nvPr/>
        </p:nvSpPr>
        <p:spPr>
          <a:xfrm>
            <a:off x="3845974" y="4789645"/>
            <a:ext cx="1841389" cy="9329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smtClean="0">
                <a:solidFill>
                  <a:schemeClr val="tx1"/>
                </a:solidFill>
              </a:rPr>
              <a:t>Semi-structurée</a:t>
            </a:r>
            <a:endParaRPr lang="fr-FR" sz="1400" b="1" dirty="0">
              <a:solidFill>
                <a:schemeClr val="tx1"/>
              </a:solidFill>
            </a:endParaRPr>
          </a:p>
        </p:txBody>
      </p:sp>
      <p:grpSp>
        <p:nvGrpSpPr>
          <p:cNvPr id="15" name="Groupe 14"/>
          <p:cNvGrpSpPr/>
          <p:nvPr/>
        </p:nvGrpSpPr>
        <p:grpSpPr>
          <a:xfrm>
            <a:off x="4688684" y="4789644"/>
            <a:ext cx="4177103" cy="932982"/>
            <a:chOff x="4935214" y="4974881"/>
            <a:chExt cx="4141417" cy="1080120"/>
          </a:xfrm>
        </p:grpSpPr>
        <p:sp>
          <p:nvSpPr>
            <p:cNvPr id="16" name="Organigramme : Disque magnétique 15"/>
            <p:cNvSpPr/>
            <p:nvPr/>
          </p:nvSpPr>
          <p:spPr>
            <a:xfrm>
              <a:off x="8112224" y="5214712"/>
              <a:ext cx="720080" cy="720080"/>
            </a:xfrm>
            <a:prstGeom prst="flowChartMagneticDisk">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SGBDR</a:t>
              </a:r>
              <a:endParaRPr lang="fr-FR" sz="1200" dirty="0">
                <a:solidFill>
                  <a:schemeClr val="tx1"/>
                </a:solidFill>
              </a:endParaRPr>
            </a:p>
          </p:txBody>
        </p:sp>
        <p:sp>
          <p:nvSpPr>
            <p:cNvPr id="17" name="Organigramme : Document 16"/>
            <p:cNvSpPr/>
            <p:nvPr/>
          </p:nvSpPr>
          <p:spPr>
            <a:xfrm>
              <a:off x="4935214" y="5376984"/>
              <a:ext cx="576064" cy="496232"/>
            </a:xfrm>
            <a:prstGeom prst="flowChartDocument">
              <a:avLst/>
            </a:prstGeom>
            <a:solidFill>
              <a:schemeClr val="tx1">
                <a:lumMod val="10000"/>
                <a:lumOff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solidFill>
                </a:rPr>
                <a:t>Log</a:t>
              </a:r>
              <a:endParaRPr lang="fr-FR" sz="1600" dirty="0">
                <a:solidFill>
                  <a:schemeClr val="tx1"/>
                </a:solidFill>
              </a:endParaRPr>
            </a:p>
          </p:txBody>
        </p:sp>
        <p:sp>
          <p:nvSpPr>
            <p:cNvPr id="18" name="Rectangle 17"/>
            <p:cNvSpPr/>
            <p:nvPr/>
          </p:nvSpPr>
          <p:spPr>
            <a:xfrm>
              <a:off x="6412335" y="4974881"/>
              <a:ext cx="2664296" cy="10801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a:solidFill>
                    <a:schemeClr val="tx1"/>
                  </a:solidFill>
                </a:rPr>
                <a:t>Structurée</a:t>
              </a:r>
            </a:p>
          </p:txBody>
        </p:sp>
      </p:grpSp>
      <p:sp>
        <p:nvSpPr>
          <p:cNvPr id="19" name="Rectangle 18"/>
          <p:cNvSpPr/>
          <p:nvPr/>
        </p:nvSpPr>
        <p:spPr>
          <a:xfrm>
            <a:off x="278738" y="972559"/>
            <a:ext cx="8832304" cy="8855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smtClean="0">
                <a:solidFill>
                  <a:schemeClr val="tx1"/>
                </a:solidFill>
              </a:rPr>
              <a:t>HDFS</a:t>
            </a:r>
            <a:endParaRPr lang="fr-FR" sz="1400" b="1" dirty="0">
              <a:solidFill>
                <a:schemeClr val="tx1"/>
              </a:solidFill>
            </a:endParaRPr>
          </a:p>
        </p:txBody>
      </p:sp>
      <p:pic>
        <p:nvPicPr>
          <p:cNvPr id="20" name="Imag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683" y="1008146"/>
            <a:ext cx="782888" cy="834958"/>
          </a:xfrm>
          <a:prstGeom prst="rect">
            <a:avLst/>
          </a:prstGeom>
        </p:spPr>
      </p:pic>
      <p:grpSp>
        <p:nvGrpSpPr>
          <p:cNvPr id="21" name="Groupe 20"/>
          <p:cNvGrpSpPr/>
          <p:nvPr/>
        </p:nvGrpSpPr>
        <p:grpSpPr>
          <a:xfrm>
            <a:off x="278738" y="2783086"/>
            <a:ext cx="8848408" cy="936104"/>
            <a:chOff x="659396" y="3357970"/>
            <a:chExt cx="8417235" cy="936104"/>
          </a:xfrm>
        </p:grpSpPr>
        <p:sp>
          <p:nvSpPr>
            <p:cNvPr id="22" name="Rectangle 21"/>
            <p:cNvSpPr/>
            <p:nvPr/>
          </p:nvSpPr>
          <p:spPr>
            <a:xfrm>
              <a:off x="659396" y="3357970"/>
              <a:ext cx="8417235" cy="9073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400" b="1" dirty="0" smtClean="0">
                  <a:solidFill>
                    <a:schemeClr val="tx1"/>
                  </a:solidFill>
                </a:rPr>
                <a:t>Ingestion</a:t>
              </a:r>
              <a:endParaRPr lang="fr-FR" sz="1400" b="1" dirty="0">
                <a:solidFill>
                  <a:schemeClr val="tx1"/>
                </a:solidFill>
              </a:endParaRPr>
            </a:p>
          </p:txBody>
        </p:sp>
        <p:pic>
          <p:nvPicPr>
            <p:cNvPr id="23" name="Imag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9486" y="3357970"/>
              <a:ext cx="936104" cy="936104"/>
            </a:xfrm>
            <a:prstGeom prst="rect">
              <a:avLst/>
            </a:prstGeom>
          </p:spPr>
        </p:pic>
        <p:pic>
          <p:nvPicPr>
            <p:cNvPr id="24" name="Imag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1952" y="3522709"/>
              <a:ext cx="1213249" cy="606625"/>
            </a:xfrm>
            <a:prstGeom prst="rect">
              <a:avLst/>
            </a:prstGeom>
          </p:spPr>
        </p:pic>
        <p:pic>
          <p:nvPicPr>
            <p:cNvPr id="25" name="Imag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8634" y="3439788"/>
              <a:ext cx="907300" cy="772466"/>
            </a:xfrm>
            <a:prstGeom prst="rect">
              <a:avLst/>
            </a:prstGeom>
          </p:spPr>
        </p:pic>
      </p:grpSp>
      <p:pic>
        <p:nvPicPr>
          <p:cNvPr id="26" name="Imag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40163" y="1008146"/>
            <a:ext cx="838026" cy="785919"/>
          </a:xfrm>
          <a:prstGeom prst="rect">
            <a:avLst/>
          </a:prstGeom>
        </p:spPr>
      </p:pic>
      <p:pic>
        <p:nvPicPr>
          <p:cNvPr id="27" name="Imag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9688" y="994693"/>
            <a:ext cx="763785" cy="763785"/>
          </a:xfrm>
          <a:prstGeom prst="rect">
            <a:avLst/>
          </a:prstGeom>
        </p:spPr>
      </p:pic>
      <p:pic>
        <p:nvPicPr>
          <p:cNvPr id="28" name="Imag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20444" y="2988914"/>
            <a:ext cx="2044527" cy="495643"/>
          </a:xfrm>
          <a:prstGeom prst="rect">
            <a:avLst/>
          </a:prstGeom>
        </p:spPr>
      </p:pic>
      <p:pic>
        <p:nvPicPr>
          <p:cNvPr id="29" name="Imag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63583" y="1038190"/>
            <a:ext cx="1067396" cy="725829"/>
          </a:xfrm>
          <a:prstGeom prst="rect">
            <a:avLst/>
          </a:prstGeom>
        </p:spPr>
      </p:pic>
      <p:sp>
        <p:nvSpPr>
          <p:cNvPr id="30" name="Flèche vers le haut 29"/>
          <p:cNvSpPr/>
          <p:nvPr/>
        </p:nvSpPr>
        <p:spPr>
          <a:xfrm>
            <a:off x="4379688" y="3690387"/>
            <a:ext cx="629892" cy="812424"/>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Flèche vers le haut 30"/>
          <p:cNvSpPr/>
          <p:nvPr/>
        </p:nvSpPr>
        <p:spPr>
          <a:xfrm>
            <a:off x="4385724" y="1858090"/>
            <a:ext cx="629892" cy="91147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4" name="Imag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66423" y="1169137"/>
            <a:ext cx="1833213" cy="487557"/>
          </a:xfrm>
          <a:prstGeom prst="rect">
            <a:avLst/>
          </a:prstGeom>
        </p:spPr>
      </p:pic>
      <p:sp>
        <p:nvSpPr>
          <p:cNvPr id="35" name="Rectangle 34"/>
          <p:cNvSpPr/>
          <p:nvPr/>
        </p:nvSpPr>
        <p:spPr>
          <a:xfrm>
            <a:off x="278738" y="4502811"/>
            <a:ext cx="8832304" cy="138244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600" b="1" dirty="0" smtClean="0">
                <a:solidFill>
                  <a:schemeClr val="tx1"/>
                </a:solidFill>
              </a:rPr>
              <a:t>Source de données</a:t>
            </a:r>
            <a:endParaRPr lang="fr-FR" sz="1600" b="1" dirty="0">
              <a:solidFill>
                <a:schemeClr val="tx1"/>
              </a:solidFill>
            </a:endParaRPr>
          </a:p>
        </p:txBody>
      </p:sp>
      <p:sp>
        <p:nvSpPr>
          <p:cNvPr id="36" name="Rectangle 35"/>
          <p:cNvSpPr/>
          <p:nvPr/>
        </p:nvSpPr>
        <p:spPr>
          <a:xfrm>
            <a:off x="9124279" y="2836760"/>
            <a:ext cx="3067721" cy="8234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b="1" dirty="0" smtClean="0">
                <a:solidFill>
                  <a:schemeClr val="tx1"/>
                </a:solidFill>
              </a:rPr>
              <a:t>Ensemble des composants participant à l’ingestion des données. </a:t>
            </a:r>
            <a:r>
              <a:rPr lang="fr-FR" sz="1200" b="1" dirty="0">
                <a:solidFill>
                  <a:schemeClr val="tx1"/>
                </a:solidFill>
              </a:rPr>
              <a:t>Les données sont stockées dans la </a:t>
            </a:r>
            <a:r>
              <a:rPr lang="fr-FR" sz="1200" b="1" dirty="0" smtClean="0">
                <a:solidFill>
                  <a:schemeClr val="tx1"/>
                </a:solidFill>
              </a:rPr>
              <a:t>couche de stockage.</a:t>
            </a:r>
            <a:endParaRPr lang="fr-FR" sz="1200" b="1" dirty="0">
              <a:solidFill>
                <a:schemeClr val="tx1"/>
              </a:solidFill>
            </a:endParaRPr>
          </a:p>
        </p:txBody>
      </p:sp>
      <p:sp>
        <p:nvSpPr>
          <p:cNvPr id="37" name="Rectangle 36"/>
          <p:cNvSpPr/>
          <p:nvPr/>
        </p:nvSpPr>
        <p:spPr>
          <a:xfrm>
            <a:off x="9120336" y="990507"/>
            <a:ext cx="2952328" cy="903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b="1" dirty="0" smtClean="0">
                <a:solidFill>
                  <a:schemeClr val="tx1"/>
                </a:solidFill>
              </a:rPr>
              <a:t>Stockage de données sur HDFS</a:t>
            </a:r>
          </a:p>
          <a:p>
            <a:r>
              <a:rPr lang="fr-FR" sz="1200" b="1" dirty="0" smtClean="0">
                <a:solidFill>
                  <a:schemeClr val="tx1"/>
                </a:solidFill>
              </a:rPr>
              <a:t>Les données sont classées, compressées dans des répertoires, des colonnes ou des tables</a:t>
            </a:r>
            <a:endParaRPr lang="fr-FR" sz="1200" b="1" dirty="0">
              <a:solidFill>
                <a:schemeClr val="tx1"/>
              </a:solidFill>
            </a:endParaRPr>
          </a:p>
        </p:txBody>
      </p:sp>
      <p:grpSp>
        <p:nvGrpSpPr>
          <p:cNvPr id="38" name="Groupe 37"/>
          <p:cNvGrpSpPr/>
          <p:nvPr/>
        </p:nvGrpSpPr>
        <p:grpSpPr>
          <a:xfrm>
            <a:off x="9124279" y="4509120"/>
            <a:ext cx="2640627" cy="1209581"/>
            <a:chOff x="9071103" y="4582906"/>
            <a:chExt cx="2640627" cy="1209581"/>
          </a:xfrm>
        </p:grpSpPr>
        <p:sp>
          <p:nvSpPr>
            <p:cNvPr id="39" name="Rectangle 38"/>
            <p:cNvSpPr/>
            <p:nvPr/>
          </p:nvSpPr>
          <p:spPr>
            <a:xfrm>
              <a:off x="9098201" y="4582906"/>
              <a:ext cx="2613529" cy="12095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200" b="1" dirty="0" smtClean="0">
                  <a:solidFill>
                    <a:schemeClr val="tx1"/>
                  </a:solidFill>
                </a:rPr>
                <a:t>Tout type de données</a:t>
              </a:r>
            </a:p>
            <a:p>
              <a:r>
                <a:rPr lang="fr-FR" sz="1200" b="1" dirty="0" smtClean="0">
                  <a:solidFill>
                    <a:schemeClr val="tx1"/>
                  </a:solidFill>
                </a:rPr>
                <a:t>données brutes (</a:t>
              </a:r>
              <a:r>
                <a:rPr lang="fr-FR" sz="1200" b="1" dirty="0" err="1" smtClean="0">
                  <a:solidFill>
                    <a:schemeClr val="tx1"/>
                  </a:solidFill>
                </a:rPr>
                <a:t>Raw</a:t>
              </a:r>
              <a:r>
                <a:rPr lang="fr-FR" sz="1200" b="1" dirty="0" smtClean="0">
                  <a:solidFill>
                    <a:schemeClr val="tx1"/>
                  </a:solidFill>
                </a:rPr>
                <a:t> Data), structurées ou pas.</a:t>
              </a:r>
            </a:p>
            <a:p>
              <a:r>
                <a:rPr lang="fr-FR" sz="1200" b="1" dirty="0" smtClean="0">
                  <a:solidFill>
                    <a:schemeClr val="tx1"/>
                  </a:solidFill>
                </a:rPr>
                <a:t>        Ne pas confondre </a:t>
              </a:r>
              <a:r>
                <a:rPr lang="fr-FR" sz="1200" b="1" dirty="0" err="1" smtClean="0">
                  <a:solidFill>
                    <a:schemeClr val="tx1"/>
                  </a:solidFill>
                </a:rPr>
                <a:t>Big</a:t>
              </a:r>
              <a:r>
                <a:rPr lang="fr-FR" sz="1200" b="1" dirty="0" smtClean="0">
                  <a:solidFill>
                    <a:schemeClr val="tx1"/>
                  </a:solidFill>
                </a:rPr>
                <a:t> Data </a:t>
              </a:r>
            </a:p>
            <a:p>
              <a:r>
                <a:rPr lang="fr-FR" sz="1200" b="1" dirty="0" smtClean="0">
                  <a:solidFill>
                    <a:schemeClr val="tx1"/>
                  </a:solidFill>
                </a:rPr>
                <a:t>        et « décharge ». </a:t>
              </a:r>
            </a:p>
            <a:p>
              <a:endParaRPr lang="fr-FR" sz="1200" b="1" dirty="0">
                <a:solidFill>
                  <a:schemeClr val="tx1"/>
                </a:solidFill>
              </a:endParaRPr>
            </a:p>
            <a:p>
              <a:endParaRPr lang="fr-FR" sz="1200" b="1" dirty="0">
                <a:solidFill>
                  <a:schemeClr val="tx1"/>
                </a:solidFill>
              </a:endParaRPr>
            </a:p>
          </p:txBody>
        </p:sp>
        <p:pic>
          <p:nvPicPr>
            <p:cNvPr id="40" name="Image 3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71103" y="5258059"/>
              <a:ext cx="481282" cy="481282"/>
            </a:xfrm>
            <a:prstGeom prst="rect">
              <a:avLst/>
            </a:prstGeom>
          </p:spPr>
        </p:pic>
      </p:grpSp>
      <p:pic>
        <p:nvPicPr>
          <p:cNvPr id="41" name="Imag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93070" y="2932205"/>
            <a:ext cx="1033110" cy="609061"/>
          </a:xfrm>
          <a:prstGeom prst="rect">
            <a:avLst/>
          </a:prstGeom>
        </p:spPr>
      </p:pic>
      <p:pic>
        <p:nvPicPr>
          <p:cNvPr id="42" name="Image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496899" y="2942555"/>
            <a:ext cx="562090" cy="611895"/>
          </a:xfrm>
          <a:prstGeom prst="rect">
            <a:avLst/>
          </a:prstGeom>
        </p:spPr>
      </p:pic>
      <p:grpSp>
        <p:nvGrpSpPr>
          <p:cNvPr id="43" name="Groupe 42"/>
          <p:cNvGrpSpPr/>
          <p:nvPr/>
        </p:nvGrpSpPr>
        <p:grpSpPr>
          <a:xfrm>
            <a:off x="-1" y="1264514"/>
            <a:ext cx="215445" cy="4828783"/>
            <a:chOff x="-1" y="1264514"/>
            <a:chExt cx="215445" cy="4828783"/>
          </a:xfrm>
        </p:grpSpPr>
        <p:sp>
          <p:nvSpPr>
            <p:cNvPr id="44" name="ZoneTexte 43"/>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45" name="ZoneTexte 44"/>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46" name="ZoneTexte 45"/>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47" name="ZoneTexte 46"/>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0684617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BASES DE DONNEES RELATIONNELLES SONT MORTES …</a:t>
            </a:r>
            <a:br>
              <a:rPr lang="fr-FR" dirty="0" smtClean="0"/>
            </a:br>
            <a:r>
              <a:rPr lang="fr-FR" dirty="0" smtClean="0"/>
              <a:t>… VIVE LES BASES NO SQL</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38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Espace réservé du contenu 4" descr="NO-SQL.tiff"/>
          <p:cNvPicPr>
            <a:picLocks noGrp="1" noChangeAspect="1"/>
          </p:cNvPicPr>
          <p:nvPr>
            <p:ph idx="1"/>
          </p:nvPr>
        </p:nvPicPr>
        <p:blipFill>
          <a:blip r:embed="rId2" cstate="print">
            <a:extLst>
              <a:ext uri="{28A0092B-C50C-407E-A947-70E740481C1C}">
                <a14:useLocalDpi xmlns:a14="http://schemas.microsoft.com/office/drawing/2010/main" val="0"/>
              </a:ext>
            </a:extLst>
          </a:blip>
          <a:srcRect l="-3188" r="-3188"/>
          <a:stretch>
            <a:fillRect/>
          </a:stretch>
        </p:blipFill>
        <p:spPr>
          <a:xfrm>
            <a:off x="364231" y="1341438"/>
            <a:ext cx="3302300" cy="2087562"/>
          </a:xfrm>
          <a:prstGeom prst="rect">
            <a:avLst/>
          </a:prstGeom>
        </p:spPr>
      </p:pic>
      <p:sp>
        <p:nvSpPr>
          <p:cNvPr id="7" name="Espace réservé du contenu 2"/>
          <p:cNvSpPr txBox="1">
            <a:spLocks/>
          </p:cNvSpPr>
          <p:nvPr/>
        </p:nvSpPr>
        <p:spPr>
          <a:xfrm>
            <a:off x="3666530" y="1268761"/>
            <a:ext cx="8190109" cy="3888431"/>
          </a:xfrm>
          <a:prstGeom prst="rect">
            <a:avLst/>
          </a:prstGeom>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panose="05000000000000000000" pitchFamily="2" charset="2"/>
              <a:buChar char="§"/>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00000"/>
              <a:buFont typeface="Wingdings" panose="05000000000000000000" pitchFamily="2" charset="2"/>
              <a:buChar char="§"/>
              <a:defRPr sz="20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00000"/>
              </a:lnSpc>
              <a:spcBef>
                <a:spcPts val="0"/>
              </a:spcBef>
            </a:pPr>
            <a:r>
              <a:rPr lang="fr-FR" dirty="0" smtClean="0"/>
              <a:t>NO SQL = Not </a:t>
            </a:r>
            <a:r>
              <a:rPr lang="fr-FR" dirty="0" err="1" smtClean="0"/>
              <a:t>Only</a:t>
            </a:r>
            <a:r>
              <a:rPr lang="fr-FR" dirty="0" smtClean="0"/>
              <a:t> SQL</a:t>
            </a:r>
          </a:p>
          <a:p>
            <a:pPr marL="1028700" lvl="2" indent="-342900" algn="just">
              <a:lnSpc>
                <a:spcPct val="100000"/>
              </a:lnSpc>
              <a:spcBef>
                <a:spcPts val="0"/>
              </a:spcBef>
              <a:buFont typeface="Wingdings" panose="05000000000000000000" pitchFamily="2" charset="2"/>
              <a:buChar char="è"/>
            </a:pPr>
            <a:r>
              <a:rPr lang="fr-FR" dirty="0" smtClean="0">
                <a:sym typeface="Wingdings" panose="05000000000000000000" pitchFamily="2" charset="2"/>
              </a:rPr>
              <a:t>Le NO SQL ne permet pas de gérer des jointures au niveau du moteur</a:t>
            </a:r>
          </a:p>
          <a:p>
            <a:pPr marL="1028700" lvl="2" indent="-342900" algn="just">
              <a:lnSpc>
                <a:spcPct val="100000"/>
              </a:lnSpc>
              <a:spcBef>
                <a:spcPts val="0"/>
              </a:spcBef>
              <a:buFont typeface="Wingdings" panose="05000000000000000000" pitchFamily="2" charset="2"/>
              <a:buChar char="è"/>
            </a:pPr>
            <a:r>
              <a:rPr lang="fr-FR" dirty="0" smtClean="0">
                <a:sym typeface="Wingdings" panose="05000000000000000000" pitchFamily="2" charset="2"/>
              </a:rPr>
              <a:t>Si besoin de gérer des « jointures » entre tables/objets d’une base NO SQL, cela devra être traité au sein de l’application utilisatrice</a:t>
            </a:r>
          </a:p>
          <a:p>
            <a:pPr marL="554038" lvl="1" indent="-342900">
              <a:lnSpc>
                <a:spcPct val="100000"/>
              </a:lnSpc>
              <a:spcBef>
                <a:spcPts val="0"/>
              </a:spcBef>
            </a:pPr>
            <a:endParaRPr lang="fr-FR" dirty="0" smtClean="0"/>
          </a:p>
          <a:p>
            <a:pPr algn="just">
              <a:lnSpc>
                <a:spcPct val="100000"/>
              </a:lnSpc>
              <a:spcBef>
                <a:spcPts val="0"/>
              </a:spcBef>
            </a:pPr>
            <a:r>
              <a:rPr lang="fr-FR" dirty="0" smtClean="0"/>
              <a:t> NO SQL = «</a:t>
            </a:r>
            <a:r>
              <a:rPr lang="fr-FR" dirty="0"/>
              <a:t> sans schéma » ou « schéma relaxé » </a:t>
            </a:r>
          </a:p>
          <a:p>
            <a:pPr marL="1028700" lvl="2" indent="-342900" algn="just">
              <a:lnSpc>
                <a:spcPct val="100000"/>
              </a:lnSpc>
              <a:spcBef>
                <a:spcPts val="0"/>
              </a:spcBef>
              <a:buFont typeface="Wingdings" panose="05000000000000000000" pitchFamily="2" charset="2"/>
              <a:buChar char="è"/>
            </a:pPr>
            <a:r>
              <a:rPr lang="fr-FR" dirty="0" smtClean="0">
                <a:sym typeface="Wingdings" panose="05000000000000000000" pitchFamily="2" charset="2"/>
              </a:rPr>
              <a:t>Le </a:t>
            </a:r>
            <a:r>
              <a:rPr lang="fr-FR" dirty="0">
                <a:sym typeface="Wingdings" panose="05000000000000000000" pitchFamily="2" charset="2"/>
              </a:rPr>
              <a:t>moteur de base de données ne fait aucun contrôle sur les données.</a:t>
            </a:r>
          </a:p>
          <a:p>
            <a:pPr marL="1028700" lvl="2" indent="-342900" algn="just">
              <a:lnSpc>
                <a:spcPct val="100000"/>
              </a:lnSpc>
              <a:spcBef>
                <a:spcPts val="0"/>
              </a:spcBef>
              <a:buFont typeface="Wingdings" panose="05000000000000000000" pitchFamily="2" charset="2"/>
              <a:buChar char="è"/>
            </a:pPr>
            <a:r>
              <a:rPr lang="fr-FR" dirty="0">
                <a:sym typeface="Wingdings" panose="05000000000000000000" pitchFamily="2" charset="2"/>
              </a:rPr>
              <a:t>C’est au développeur de s’assurer du bon fonctionnement du modèle de données dans son application</a:t>
            </a:r>
          </a:p>
          <a:p>
            <a:pPr algn="just">
              <a:lnSpc>
                <a:spcPct val="100000"/>
              </a:lnSpc>
              <a:spcBef>
                <a:spcPts val="0"/>
              </a:spcBef>
            </a:pPr>
            <a:endParaRPr lang="fr-FR" dirty="0"/>
          </a:p>
          <a:p>
            <a:pPr marL="571500">
              <a:lnSpc>
                <a:spcPct val="100000"/>
              </a:lnSpc>
              <a:spcBef>
                <a:spcPts val="0"/>
              </a:spcBef>
            </a:pPr>
            <a:endParaRPr lang="fr-FR" dirty="0" smtClean="0"/>
          </a:p>
          <a:p>
            <a:pPr marL="571500">
              <a:lnSpc>
                <a:spcPct val="100000"/>
              </a:lnSpc>
              <a:spcBef>
                <a:spcPts val="0"/>
              </a:spcBef>
            </a:pPr>
            <a:endParaRPr lang="fr-FR" dirty="0" smtClean="0"/>
          </a:p>
          <a:p>
            <a:pPr>
              <a:lnSpc>
                <a:spcPct val="100000"/>
              </a:lnSpc>
              <a:spcBef>
                <a:spcPts val="0"/>
              </a:spcBef>
            </a:pPr>
            <a:endParaRPr lang="fr-FR" dirty="0" smtClean="0"/>
          </a:p>
          <a:p>
            <a:pPr>
              <a:lnSpc>
                <a:spcPct val="100000"/>
              </a:lnSpc>
              <a:spcBef>
                <a:spcPts val="0"/>
              </a:spcBef>
            </a:pPr>
            <a:endParaRPr lang="fr-FR" dirty="0"/>
          </a:p>
        </p:txBody>
      </p:sp>
      <p:grpSp>
        <p:nvGrpSpPr>
          <p:cNvPr id="8" name="Groupe 7"/>
          <p:cNvGrpSpPr/>
          <p:nvPr/>
        </p:nvGrpSpPr>
        <p:grpSpPr>
          <a:xfrm>
            <a:off x="-1" y="1264514"/>
            <a:ext cx="215445" cy="4828783"/>
            <a:chOff x="-1" y="1264514"/>
            <a:chExt cx="215445" cy="4828783"/>
          </a:xfrm>
        </p:grpSpPr>
        <p:sp>
          <p:nvSpPr>
            <p:cNvPr id="9" name="ZoneTexte 8"/>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10" name="ZoneTexte 9"/>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1" name="ZoneTexte 10"/>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2" name="ZoneTexte 11"/>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508316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Déport des responsabilités</a:t>
            </a:r>
            <a:endParaRPr lang="fr-FR" dirty="0"/>
          </a:p>
        </p:txBody>
      </p:sp>
      <p:sp>
        <p:nvSpPr>
          <p:cNvPr id="5" name="Espace réservé du numéro de diapositive 4"/>
          <p:cNvSpPr>
            <a:spLocks noGrp="1"/>
          </p:cNvSpPr>
          <p:nvPr>
            <p:ph type="sldNum" sz="quarter" idx="4"/>
          </p:nvPr>
        </p:nvSpPr>
        <p:spPr/>
        <p:txBody>
          <a:bodyPr/>
          <a:lstStyle/>
          <a:p>
            <a:fld id="{E986609B-F33E-4D58-940D-5E2873A824B7}" type="slidenum">
              <a:rPr lang="fr-FR" smtClean="0"/>
              <a:pPr/>
              <a:t>39</a:t>
            </a:fld>
            <a:endParaRPr lang="fr-FR" dirty="0"/>
          </a:p>
        </p:txBody>
      </p:sp>
      <p:sp>
        <p:nvSpPr>
          <p:cNvPr id="6" name="Rectangle 5"/>
          <p:cNvSpPr/>
          <p:nvPr/>
        </p:nvSpPr>
        <p:spPr>
          <a:xfrm>
            <a:off x="2042815" y="2132856"/>
            <a:ext cx="2914311" cy="4320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solidFill>
                  <a:schemeClr val="tx1"/>
                </a:solidFill>
              </a:rPr>
              <a:t>Interface utilisateur</a:t>
            </a:r>
            <a:endParaRPr lang="fr-FR" sz="1050" dirty="0">
              <a:solidFill>
                <a:schemeClr val="tx1"/>
              </a:solidFill>
            </a:endParaRPr>
          </a:p>
        </p:txBody>
      </p:sp>
      <p:sp>
        <p:nvSpPr>
          <p:cNvPr id="9" name="Rectangle 8"/>
          <p:cNvSpPr/>
          <p:nvPr/>
        </p:nvSpPr>
        <p:spPr>
          <a:xfrm>
            <a:off x="2042816" y="4509120"/>
            <a:ext cx="2901056"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100" dirty="0" smtClean="0"/>
              <a:t>Moteur</a:t>
            </a:r>
            <a:endParaRPr lang="fr-FR" sz="1100" dirty="0"/>
          </a:p>
        </p:txBody>
      </p:sp>
      <p:sp>
        <p:nvSpPr>
          <p:cNvPr id="11" name="Rectangle 10"/>
          <p:cNvSpPr/>
          <p:nvPr/>
        </p:nvSpPr>
        <p:spPr>
          <a:xfrm>
            <a:off x="2159563" y="3429000"/>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Objet-Relationnel</a:t>
            </a:r>
            <a:endParaRPr lang="fr-FR" sz="1100" dirty="0"/>
          </a:p>
        </p:txBody>
      </p:sp>
      <p:sp>
        <p:nvSpPr>
          <p:cNvPr id="12" name="Rectangle 11"/>
          <p:cNvSpPr/>
          <p:nvPr/>
        </p:nvSpPr>
        <p:spPr>
          <a:xfrm>
            <a:off x="3572452" y="3429000"/>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Relationnel-Objet</a:t>
            </a:r>
            <a:endParaRPr lang="fr-FR" sz="1100" dirty="0"/>
          </a:p>
        </p:txBody>
      </p:sp>
      <p:sp>
        <p:nvSpPr>
          <p:cNvPr id="13" name="Rectangle 12"/>
          <p:cNvSpPr/>
          <p:nvPr/>
        </p:nvSpPr>
        <p:spPr>
          <a:xfrm>
            <a:off x="2159563" y="4725144"/>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Recherche</a:t>
            </a:r>
            <a:endParaRPr lang="fr-FR" sz="1100" dirty="0"/>
          </a:p>
        </p:txBody>
      </p:sp>
      <p:sp>
        <p:nvSpPr>
          <p:cNvPr id="15" name="Rectangle 14"/>
          <p:cNvSpPr/>
          <p:nvPr/>
        </p:nvSpPr>
        <p:spPr>
          <a:xfrm>
            <a:off x="2159563" y="5193196"/>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Transaction</a:t>
            </a:r>
            <a:endParaRPr lang="fr-FR" sz="1100" dirty="0"/>
          </a:p>
        </p:txBody>
      </p:sp>
      <p:sp>
        <p:nvSpPr>
          <p:cNvPr id="16" name="Rectangle 15"/>
          <p:cNvSpPr/>
          <p:nvPr/>
        </p:nvSpPr>
        <p:spPr>
          <a:xfrm>
            <a:off x="2159563" y="5673427"/>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Cache</a:t>
            </a:r>
            <a:endParaRPr lang="fr-FR" sz="1100" dirty="0"/>
          </a:p>
        </p:txBody>
      </p:sp>
      <p:sp>
        <p:nvSpPr>
          <p:cNvPr id="17" name="Rectangle 16"/>
          <p:cNvSpPr/>
          <p:nvPr/>
        </p:nvSpPr>
        <p:spPr>
          <a:xfrm>
            <a:off x="3547732" y="4725144"/>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Type</a:t>
            </a:r>
            <a:endParaRPr lang="fr-FR" sz="1100" dirty="0"/>
          </a:p>
        </p:txBody>
      </p:sp>
      <p:sp>
        <p:nvSpPr>
          <p:cNvPr id="18" name="Rectangle 17"/>
          <p:cNvSpPr/>
          <p:nvPr/>
        </p:nvSpPr>
        <p:spPr>
          <a:xfrm>
            <a:off x="3547732" y="5193196"/>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err="1" smtClean="0"/>
              <a:t>Views</a:t>
            </a:r>
            <a:endParaRPr lang="fr-FR" sz="1100" dirty="0"/>
          </a:p>
        </p:txBody>
      </p:sp>
      <p:sp>
        <p:nvSpPr>
          <p:cNvPr id="19" name="Rectangle 18"/>
          <p:cNvSpPr/>
          <p:nvPr/>
        </p:nvSpPr>
        <p:spPr>
          <a:xfrm>
            <a:off x="3547732" y="5673427"/>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Triggers</a:t>
            </a:r>
            <a:endParaRPr lang="fr-FR" sz="1100" dirty="0"/>
          </a:p>
        </p:txBody>
      </p:sp>
      <p:sp>
        <p:nvSpPr>
          <p:cNvPr id="21" name="Rectangle 20"/>
          <p:cNvSpPr/>
          <p:nvPr/>
        </p:nvSpPr>
        <p:spPr>
          <a:xfrm>
            <a:off x="6466790" y="2132112"/>
            <a:ext cx="2914311" cy="4320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a:solidFill>
                  <a:schemeClr val="tx1"/>
                </a:solidFill>
              </a:rPr>
              <a:t>Interface utilisateur</a:t>
            </a:r>
          </a:p>
        </p:txBody>
      </p:sp>
      <p:sp>
        <p:nvSpPr>
          <p:cNvPr id="22" name="Rectangle 21"/>
          <p:cNvSpPr/>
          <p:nvPr/>
        </p:nvSpPr>
        <p:spPr>
          <a:xfrm>
            <a:off x="6466791" y="5192452"/>
            <a:ext cx="2901056" cy="900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100" dirty="0" smtClean="0"/>
              <a:t>Stockage</a:t>
            </a:r>
            <a:endParaRPr lang="fr-FR" sz="1100" dirty="0"/>
          </a:p>
        </p:txBody>
      </p:sp>
      <p:sp>
        <p:nvSpPr>
          <p:cNvPr id="23" name="Rectangle 22"/>
          <p:cNvSpPr/>
          <p:nvPr/>
        </p:nvSpPr>
        <p:spPr>
          <a:xfrm>
            <a:off x="6466791" y="2996208"/>
            <a:ext cx="2914311" cy="12241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sz="1100" dirty="0" smtClean="0"/>
              <a:t>API / </a:t>
            </a:r>
            <a:r>
              <a:rPr lang="fr-FR" sz="1100" dirty="0" err="1" smtClean="0"/>
              <a:t>MIoteur</a:t>
            </a:r>
            <a:endParaRPr lang="fr-FR" sz="1100" dirty="0"/>
          </a:p>
        </p:txBody>
      </p:sp>
      <p:sp>
        <p:nvSpPr>
          <p:cNvPr id="24" name="Rectangle 23"/>
          <p:cNvSpPr/>
          <p:nvPr/>
        </p:nvSpPr>
        <p:spPr>
          <a:xfrm>
            <a:off x="6583539" y="3284240"/>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Cache</a:t>
            </a:r>
            <a:endParaRPr lang="fr-FR" sz="1100" dirty="0"/>
          </a:p>
        </p:txBody>
      </p:sp>
      <p:sp>
        <p:nvSpPr>
          <p:cNvPr id="25" name="Rectangle 24"/>
          <p:cNvSpPr/>
          <p:nvPr/>
        </p:nvSpPr>
        <p:spPr>
          <a:xfrm>
            <a:off x="7996428" y="3284240"/>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Batch</a:t>
            </a:r>
            <a:endParaRPr lang="fr-FR" sz="1100" dirty="0"/>
          </a:p>
        </p:txBody>
      </p:sp>
      <p:sp>
        <p:nvSpPr>
          <p:cNvPr id="26" name="Rectangle 25"/>
          <p:cNvSpPr/>
          <p:nvPr/>
        </p:nvSpPr>
        <p:spPr>
          <a:xfrm>
            <a:off x="6583539" y="3752292"/>
            <a:ext cx="127540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Recherche</a:t>
            </a:r>
            <a:endParaRPr lang="fr-FR" sz="1100" dirty="0"/>
          </a:p>
        </p:txBody>
      </p:sp>
      <p:sp>
        <p:nvSpPr>
          <p:cNvPr id="28" name="Rectangle 27"/>
          <p:cNvSpPr/>
          <p:nvPr/>
        </p:nvSpPr>
        <p:spPr>
          <a:xfrm>
            <a:off x="6583537" y="5672683"/>
            <a:ext cx="2571551"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Store</a:t>
            </a:r>
            <a:endParaRPr lang="fr-FR" sz="1100" dirty="0"/>
          </a:p>
        </p:txBody>
      </p:sp>
      <p:sp>
        <p:nvSpPr>
          <p:cNvPr id="29" name="Rectangle 28"/>
          <p:cNvSpPr/>
          <p:nvPr/>
        </p:nvSpPr>
        <p:spPr>
          <a:xfrm>
            <a:off x="7971708" y="3752292"/>
            <a:ext cx="1300128" cy="36004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Transaction</a:t>
            </a:r>
            <a:endParaRPr lang="fr-FR" sz="1100" dirty="0"/>
          </a:p>
        </p:txBody>
      </p:sp>
      <p:sp>
        <p:nvSpPr>
          <p:cNvPr id="32" name="ZoneTexte 31"/>
          <p:cNvSpPr txBox="1"/>
          <p:nvPr/>
        </p:nvSpPr>
        <p:spPr>
          <a:xfrm>
            <a:off x="2963285" y="1484785"/>
            <a:ext cx="805029" cy="307777"/>
          </a:xfrm>
          <a:prstGeom prst="rect">
            <a:avLst/>
          </a:prstGeom>
          <a:noFill/>
        </p:spPr>
        <p:txBody>
          <a:bodyPr wrap="none" rtlCol="0">
            <a:spAutoFit/>
          </a:bodyPr>
          <a:lstStyle/>
          <a:p>
            <a:r>
              <a:rPr lang="fr-FR" sz="1400" b="1" dirty="0" smtClean="0"/>
              <a:t>RDBMS</a:t>
            </a:r>
            <a:endParaRPr lang="fr-FR" sz="1400" b="1" dirty="0"/>
          </a:p>
        </p:txBody>
      </p:sp>
      <p:sp>
        <p:nvSpPr>
          <p:cNvPr id="33" name="ZoneTexte 32"/>
          <p:cNvSpPr txBox="1"/>
          <p:nvPr/>
        </p:nvSpPr>
        <p:spPr>
          <a:xfrm>
            <a:off x="7414789" y="1482551"/>
            <a:ext cx="763735" cy="307777"/>
          </a:xfrm>
          <a:prstGeom prst="rect">
            <a:avLst/>
          </a:prstGeom>
          <a:noFill/>
        </p:spPr>
        <p:txBody>
          <a:bodyPr wrap="none" rtlCol="0">
            <a:spAutoFit/>
          </a:bodyPr>
          <a:lstStyle/>
          <a:p>
            <a:r>
              <a:rPr lang="fr-FR" sz="1400" b="1" dirty="0" err="1" smtClean="0"/>
              <a:t>NoSQL</a:t>
            </a:r>
            <a:endParaRPr lang="fr-FR" sz="1400" b="1" dirty="0"/>
          </a:p>
        </p:txBody>
      </p:sp>
      <p:cxnSp>
        <p:nvCxnSpPr>
          <p:cNvPr id="35" name="Connecteur droit 34"/>
          <p:cNvCxnSpPr/>
          <p:nvPr/>
        </p:nvCxnSpPr>
        <p:spPr>
          <a:xfrm flipH="1">
            <a:off x="1391477" y="2924944"/>
            <a:ext cx="960106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flipH="1">
            <a:off x="1391477" y="4293096"/>
            <a:ext cx="9601067"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Connecteur droit avec flèche 37"/>
          <p:cNvCxnSpPr>
            <a:endCxn id="11" idx="0"/>
          </p:cNvCxnSpPr>
          <p:nvPr/>
        </p:nvCxnSpPr>
        <p:spPr>
          <a:xfrm>
            <a:off x="2797267" y="2564904"/>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p:nvPr/>
        </p:nvCxnSpPr>
        <p:spPr>
          <a:xfrm>
            <a:off x="2797267" y="3789040"/>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p:nvPr/>
        </p:nvCxnSpPr>
        <p:spPr>
          <a:xfrm>
            <a:off x="7174511" y="2551982"/>
            <a:ext cx="0" cy="4442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p:nvPr/>
        </p:nvCxnSpPr>
        <p:spPr>
          <a:xfrm>
            <a:off x="7157803" y="4214254"/>
            <a:ext cx="0" cy="97819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endCxn id="12" idx="2"/>
          </p:cNvCxnSpPr>
          <p:nvPr/>
        </p:nvCxnSpPr>
        <p:spPr>
          <a:xfrm flipV="1">
            <a:off x="4210156" y="3789040"/>
            <a:ext cx="0" cy="7200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Connecteur droit avec flèche 48"/>
          <p:cNvCxnSpPr>
            <a:stCxn id="12" idx="0"/>
          </p:cNvCxnSpPr>
          <p:nvPr/>
        </p:nvCxnSpPr>
        <p:spPr>
          <a:xfrm flipV="1">
            <a:off x="4210156" y="2564904"/>
            <a:ext cx="0" cy="86409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Connecteur droit avec flèche 50"/>
          <p:cNvCxnSpPr/>
          <p:nvPr/>
        </p:nvCxnSpPr>
        <p:spPr>
          <a:xfrm flipV="1">
            <a:off x="8657481" y="4220344"/>
            <a:ext cx="0" cy="9684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Connecteur droit avec flèche 53"/>
          <p:cNvCxnSpPr/>
          <p:nvPr/>
        </p:nvCxnSpPr>
        <p:spPr>
          <a:xfrm flipV="1">
            <a:off x="8657944" y="2551982"/>
            <a:ext cx="0" cy="4442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319684" y="3464260"/>
            <a:ext cx="1326004" cy="415498"/>
          </a:xfrm>
          <a:prstGeom prst="rect">
            <a:avLst/>
          </a:prstGeom>
          <a:noFill/>
        </p:spPr>
        <p:txBody>
          <a:bodyPr wrap="none" rtlCol="0">
            <a:spAutoFit/>
          </a:bodyPr>
          <a:lstStyle/>
          <a:p>
            <a:r>
              <a:rPr lang="fr-FR" sz="1050" dirty="0" smtClean="0"/>
              <a:t>Couche traitement</a:t>
            </a:r>
          </a:p>
          <a:p>
            <a:r>
              <a:rPr lang="fr-FR" sz="1050" dirty="0" smtClean="0"/>
              <a:t>Applicatif</a:t>
            </a:r>
            <a:endParaRPr lang="fr-FR" sz="1050" dirty="0"/>
          </a:p>
        </p:txBody>
      </p:sp>
      <p:sp>
        <p:nvSpPr>
          <p:cNvPr id="37" name="ZoneTexte 36"/>
          <p:cNvSpPr txBox="1"/>
          <p:nvPr/>
        </p:nvSpPr>
        <p:spPr>
          <a:xfrm>
            <a:off x="319684" y="1793330"/>
            <a:ext cx="1452642" cy="253916"/>
          </a:xfrm>
          <a:prstGeom prst="rect">
            <a:avLst/>
          </a:prstGeom>
          <a:noFill/>
        </p:spPr>
        <p:txBody>
          <a:bodyPr wrap="none" rtlCol="0">
            <a:spAutoFit/>
          </a:bodyPr>
          <a:lstStyle/>
          <a:p>
            <a:r>
              <a:rPr lang="fr-FR" sz="1050" dirty="0" smtClean="0"/>
              <a:t>Couche présentation</a:t>
            </a:r>
            <a:endParaRPr lang="fr-FR" sz="1050" dirty="0"/>
          </a:p>
        </p:txBody>
      </p:sp>
      <p:sp>
        <p:nvSpPr>
          <p:cNvPr id="40" name="ZoneTexte 39"/>
          <p:cNvSpPr txBox="1"/>
          <p:nvPr/>
        </p:nvSpPr>
        <p:spPr>
          <a:xfrm>
            <a:off x="308239" y="4484756"/>
            <a:ext cx="1192955" cy="253916"/>
          </a:xfrm>
          <a:prstGeom prst="rect">
            <a:avLst/>
          </a:prstGeom>
          <a:noFill/>
        </p:spPr>
        <p:txBody>
          <a:bodyPr wrap="none" rtlCol="0">
            <a:spAutoFit/>
          </a:bodyPr>
          <a:lstStyle/>
          <a:p>
            <a:r>
              <a:rPr lang="fr-FR" sz="1050" dirty="0" smtClean="0"/>
              <a:t>Couche données</a:t>
            </a:r>
            <a:endParaRPr lang="fr-FR" sz="1050" dirty="0"/>
          </a:p>
        </p:txBody>
      </p:sp>
      <p:sp>
        <p:nvSpPr>
          <p:cNvPr id="42" name="Espace réservé de la date 4"/>
          <p:cNvSpPr>
            <a:spLocks noGrp="1"/>
          </p:cNvSpPr>
          <p:nvPr>
            <p:ph type="dt" sz="half" idx="2"/>
          </p:nvPr>
        </p:nvSpPr>
        <p:spPr>
          <a:xfrm>
            <a:off x="9380733" y="6359301"/>
            <a:ext cx="1169344" cy="365125"/>
          </a:xfrm>
        </p:spPr>
        <p:txBody>
          <a:bodyPr/>
          <a:lstStyle/>
          <a:p>
            <a:r>
              <a:rPr lang="fr-FR" smtClean="0"/>
              <a:t>JUIN 2015</a:t>
            </a:r>
            <a:endParaRPr lang="fr-FR" dirty="0"/>
          </a:p>
        </p:txBody>
      </p:sp>
      <p:grpSp>
        <p:nvGrpSpPr>
          <p:cNvPr id="44" name="Groupe 43"/>
          <p:cNvGrpSpPr/>
          <p:nvPr/>
        </p:nvGrpSpPr>
        <p:grpSpPr>
          <a:xfrm>
            <a:off x="-1" y="1264514"/>
            <a:ext cx="215445" cy="4828783"/>
            <a:chOff x="-1" y="1264514"/>
            <a:chExt cx="215445" cy="4828783"/>
          </a:xfrm>
        </p:grpSpPr>
        <p:sp>
          <p:nvSpPr>
            <p:cNvPr id="46" name="ZoneTexte 45"/>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47" name="ZoneTexte 46"/>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48" name="ZoneTexte 4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50" name="ZoneTexte 4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150507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a:solidFill>
                  <a:srgbClr val="FF0000"/>
                </a:solidFill>
              </a:rPr>
              <a:t>Objectifs de la journée de formation</a:t>
            </a:r>
          </a:p>
        </p:txBody>
      </p:sp>
      <p:sp>
        <p:nvSpPr>
          <p:cNvPr id="5" name="Espace réservé du contenu 2"/>
          <p:cNvSpPr txBox="1">
            <a:spLocks/>
          </p:cNvSpPr>
          <p:nvPr/>
        </p:nvSpPr>
        <p:spPr>
          <a:xfrm>
            <a:off x="953489" y="1205219"/>
            <a:ext cx="10128738" cy="4680520"/>
          </a:xfrm>
          <a:prstGeom prst="rect">
            <a:avLst/>
          </a:prstGeom>
        </p:spPr>
        <p:txBody>
          <a:bodyPr lIns="0"/>
          <a:lstStyle>
            <a:lvl1pPr marL="92075" indent="-92075" algn="l" defTabSz="914400" rtl="0" eaLnBrk="1" latinLnBrk="0" hangingPunct="1">
              <a:lnSpc>
                <a:spcPct val="92000"/>
              </a:lnSpc>
              <a:spcBef>
                <a:spcPts val="1200"/>
              </a:spcBef>
              <a:buClr>
                <a:schemeClr val="bg1"/>
              </a:buClr>
              <a:buFont typeface="Arial" pitchFamily="34" charset="0"/>
              <a:buChar char="•"/>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chemeClr val="bg1"/>
              </a:buClr>
              <a:buFont typeface="Arial" pitchFamily="34" charset="0"/>
              <a:buChar char="–"/>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SzPct val="137000"/>
              <a:buFontTx/>
              <a:buBlip>
                <a:blip r:embed="rId2"/>
              </a:buBlip>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C00000"/>
              </a:buClr>
              <a:buFont typeface="Arial" pitchFamily="34" charset="0"/>
              <a:buChar char="•"/>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Clr>
                <a:srgbClr val="92D050"/>
              </a:buClr>
            </a:pPr>
            <a:r>
              <a:rPr lang="fr-FR" sz="1600" b="1" dirty="0" smtClean="0">
                <a:solidFill>
                  <a:schemeClr val="tx1"/>
                </a:solidFill>
              </a:rPr>
              <a:t>Comprendre </a:t>
            </a:r>
            <a:r>
              <a:rPr lang="fr-FR" sz="1600" b="1" dirty="0">
                <a:solidFill>
                  <a:schemeClr val="tx1"/>
                </a:solidFill>
              </a:rPr>
              <a:t>le BIG DATA et ses enjeux</a:t>
            </a:r>
          </a:p>
          <a:p>
            <a:pPr lvl="3">
              <a:buClr>
                <a:srgbClr val="92D050"/>
              </a:buClr>
            </a:pPr>
            <a:r>
              <a:rPr lang="fr-FR" sz="1600" dirty="0"/>
              <a:t>Identifier en quoi ce phénomène est une rupture et quelles en sont les causes</a:t>
            </a:r>
          </a:p>
          <a:p>
            <a:pPr lvl="3">
              <a:buClr>
                <a:srgbClr val="92D050"/>
              </a:buClr>
            </a:pPr>
            <a:r>
              <a:rPr lang="fr-FR" sz="1600" dirty="0" smtClean="0"/>
              <a:t>Comprendre l’utilité du BIG DATA dans le contexte des enjeux métier et les possibilités d’applications concrètes pour les TELECOM </a:t>
            </a:r>
          </a:p>
          <a:p>
            <a:pPr lvl="2">
              <a:buClr>
                <a:srgbClr val="92D050"/>
              </a:buClr>
            </a:pPr>
            <a:endParaRPr lang="fr-FR" sz="1600" dirty="0" smtClean="0"/>
          </a:p>
          <a:p>
            <a:pPr lvl="2">
              <a:buClr>
                <a:srgbClr val="92D050"/>
              </a:buClr>
            </a:pPr>
            <a:r>
              <a:rPr lang="fr-FR" sz="1600" b="1" dirty="0">
                <a:solidFill>
                  <a:schemeClr val="tx1"/>
                </a:solidFill>
              </a:rPr>
              <a:t>Comprendre l’écosystème BIG DATA par type de composant</a:t>
            </a:r>
          </a:p>
          <a:p>
            <a:pPr lvl="3">
              <a:buClr>
                <a:srgbClr val="92D050"/>
              </a:buClr>
            </a:pPr>
            <a:r>
              <a:rPr lang="fr-FR" sz="1600" dirty="0" smtClean="0"/>
              <a:t>Collecte des </a:t>
            </a:r>
            <a:r>
              <a:rPr lang="fr-FR" sz="1600" dirty="0" err="1" smtClean="0"/>
              <a:t>Big</a:t>
            </a:r>
            <a:r>
              <a:rPr lang="fr-FR" sz="1600" dirty="0" smtClean="0"/>
              <a:t> Data (quoi collecter, qualité et sécurité des données)</a:t>
            </a:r>
          </a:p>
          <a:p>
            <a:pPr lvl="3">
              <a:buClr>
                <a:srgbClr val="92D050"/>
              </a:buClr>
            </a:pPr>
            <a:r>
              <a:rPr lang="fr-FR" sz="1600" dirty="0" smtClean="0"/>
              <a:t>Introduction aux bases de données non relationnelles, les écosystèmes (</a:t>
            </a:r>
            <a:r>
              <a:rPr lang="fr-FR" sz="1600" dirty="0" err="1" smtClean="0"/>
              <a:t>Hadoop</a:t>
            </a:r>
            <a:r>
              <a:rPr lang="fr-FR" sz="1600" dirty="0" smtClean="0"/>
              <a:t>, </a:t>
            </a:r>
            <a:r>
              <a:rPr lang="fr-FR" sz="1600" dirty="0" err="1" smtClean="0"/>
              <a:t>MongoDB</a:t>
            </a:r>
            <a:r>
              <a:rPr lang="fr-FR" sz="1600" dirty="0" smtClean="0"/>
              <a:t>), </a:t>
            </a:r>
            <a:r>
              <a:rPr lang="fr-FR" sz="1600" dirty="0" err="1" smtClean="0"/>
              <a:t>Map</a:t>
            </a:r>
            <a:r>
              <a:rPr lang="fr-FR" sz="1600" dirty="0" smtClean="0"/>
              <a:t> </a:t>
            </a:r>
            <a:r>
              <a:rPr lang="fr-FR" sz="1600" dirty="0" err="1" smtClean="0"/>
              <a:t>Reduce</a:t>
            </a:r>
            <a:endParaRPr lang="fr-FR" sz="1600" dirty="0"/>
          </a:p>
          <a:p>
            <a:pPr lvl="3">
              <a:buClr>
                <a:srgbClr val="92D050"/>
              </a:buClr>
            </a:pPr>
            <a:r>
              <a:rPr lang="fr-FR" sz="1600" dirty="0" smtClean="0"/>
              <a:t>Gestion temps réel d’événements complexes à forte volumétrie (CEP)</a:t>
            </a:r>
          </a:p>
          <a:p>
            <a:pPr lvl="3">
              <a:buClr>
                <a:srgbClr val="92D050"/>
              </a:buClr>
            </a:pPr>
            <a:r>
              <a:rPr lang="fr-FR" sz="1600" dirty="0" smtClean="0"/>
              <a:t>Méthodes de traitement et champs d’application (statistiques, machine </a:t>
            </a:r>
            <a:r>
              <a:rPr lang="fr-FR" sz="1600" dirty="0" err="1" smtClean="0"/>
              <a:t>learning</a:t>
            </a:r>
            <a:r>
              <a:rPr lang="fr-FR" sz="1600" dirty="0" smtClean="0"/>
              <a:t>, ..)</a:t>
            </a:r>
          </a:p>
          <a:p>
            <a:pPr lvl="2">
              <a:buClr>
                <a:srgbClr val="92D050"/>
              </a:buClr>
            </a:pPr>
            <a:endParaRPr lang="fr-FR" sz="1600" dirty="0" smtClean="0"/>
          </a:p>
          <a:p>
            <a:pPr lvl="2">
              <a:buClr>
                <a:srgbClr val="92D050"/>
              </a:buClr>
            </a:pPr>
            <a:r>
              <a:rPr lang="fr-FR" sz="1600" b="1" dirty="0">
                <a:solidFill>
                  <a:schemeClr val="tx1"/>
                </a:solidFill>
              </a:rPr>
              <a:t>Cas d’usage dans le contexte SFR</a:t>
            </a:r>
          </a:p>
          <a:p>
            <a:pPr lvl="2">
              <a:buClr>
                <a:srgbClr val="92D050"/>
              </a:buClr>
            </a:pPr>
            <a:endParaRPr lang="fr-FR" sz="1600" dirty="0" smtClean="0"/>
          </a:p>
          <a:p>
            <a:pPr lvl="2">
              <a:buClr>
                <a:srgbClr val="92D050"/>
              </a:buClr>
            </a:pPr>
            <a:r>
              <a:rPr lang="fr-FR" sz="1600" b="1" dirty="0" smtClean="0">
                <a:solidFill>
                  <a:schemeClr val="tx1"/>
                </a:solidFill>
              </a:rPr>
              <a:t>Retours sur expérience dans le contexte SFR</a:t>
            </a:r>
          </a:p>
          <a:p>
            <a:pPr lvl="3">
              <a:buClr>
                <a:srgbClr val="92D050"/>
              </a:buClr>
            </a:pPr>
            <a:r>
              <a:rPr lang="fr-FR" sz="1600" dirty="0" smtClean="0"/>
              <a:t>Nouveaux </a:t>
            </a:r>
            <a:r>
              <a:rPr lang="fr-FR" sz="1600" dirty="0"/>
              <a:t>rôles dans la chaîne projet</a:t>
            </a:r>
          </a:p>
          <a:p>
            <a:pPr lvl="3">
              <a:buClr>
                <a:srgbClr val="92D050"/>
              </a:buClr>
            </a:pPr>
            <a:r>
              <a:rPr lang="fr-FR" sz="1600" dirty="0"/>
              <a:t>Avantages et contraintes de l’environnement Open Source</a:t>
            </a:r>
          </a:p>
          <a:p>
            <a:pPr lvl="3"/>
            <a:endParaRPr lang="fr-FR" sz="1600" dirty="0" smtClean="0"/>
          </a:p>
        </p:txBody>
      </p:sp>
      <p:pic>
        <p:nvPicPr>
          <p:cNvPr id="4" name="Espace réservé du contenu 3" descr="images.jpg"/>
          <p:cNvPicPr>
            <a:picLocks noChangeAspect="1"/>
          </p:cNvPicPr>
          <p:nvPr/>
        </p:nvPicPr>
        <p:blipFill>
          <a:blip r:embed="rId3" cstate="print">
            <a:duotone>
              <a:prstClr val="black"/>
              <a:srgbClr val="FF123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Espace réservé du numéro de diapositive 5"/>
          <p:cNvSpPr>
            <a:spLocks noGrp="1"/>
          </p:cNvSpPr>
          <p:nvPr>
            <p:ph type="sldNum" sz="quarter" idx="4"/>
          </p:nvPr>
        </p:nvSpPr>
        <p:spPr>
          <a:xfrm>
            <a:off x="10664056" y="6367599"/>
            <a:ext cx="760536" cy="365125"/>
          </a:xfrm>
          <a:prstGeom prst="rect">
            <a:avLst/>
          </a:prstGeom>
        </p:spPr>
        <p:txBody>
          <a:bodyPr vert="horz" lIns="91440" tIns="45720" rIns="91440" bIns="45720" rtlCol="0" anchor="ctr"/>
          <a:lstStyle>
            <a:lvl1pPr algn="ctr">
              <a:defRPr sz="900">
                <a:solidFill>
                  <a:schemeClr val="bg1">
                    <a:lumMod val="50000"/>
                  </a:schemeClr>
                </a:solidFill>
              </a:defRPr>
            </a:lvl1pPr>
          </a:lstStyle>
          <a:p>
            <a:fld id="{0E465282-C79B-4ED5-A145-AC9BCBC76765}" type="slidenum">
              <a:rPr lang="fr-FR" smtClean="0"/>
              <a:pPr/>
              <a:t>4</a:t>
            </a:fld>
            <a:endParaRPr lang="fr-FR" dirty="0"/>
          </a:p>
        </p:txBody>
      </p:sp>
      <p:sp>
        <p:nvSpPr>
          <p:cNvPr id="7" name="Espace réservé de la date 4"/>
          <p:cNvSpPr>
            <a:spLocks noGrp="1"/>
          </p:cNvSpPr>
          <p:nvPr>
            <p:ph type="dt" sz="half" idx="2"/>
          </p:nvPr>
        </p:nvSpPr>
        <p:spPr>
          <a:xfrm>
            <a:off x="9380733" y="6367599"/>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spTree>
    <p:extLst>
      <p:ext uri="{BB962C8B-B14F-4D97-AF65-F5344CB8AC3E}">
        <p14:creationId xmlns:p14="http://schemas.microsoft.com/office/powerpoint/2010/main" val="400682974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 une question de chimie</a:t>
            </a:r>
            <a:endParaRPr lang="fr-FR" dirty="0"/>
          </a:p>
        </p:txBody>
      </p:sp>
      <p:sp>
        <p:nvSpPr>
          <p:cNvPr id="3" name="Espace réservé du contenu 2"/>
          <p:cNvSpPr>
            <a:spLocks noGrp="1"/>
          </p:cNvSpPr>
          <p:nvPr>
            <p:ph idx="1"/>
          </p:nvPr>
        </p:nvSpPr>
        <p:spPr>
          <a:xfrm>
            <a:off x="551384" y="908720"/>
            <a:ext cx="10972800" cy="5328592"/>
          </a:xfrm>
        </p:spPr>
        <p:txBody>
          <a:bodyPr/>
          <a:lstStyle/>
          <a:p>
            <a:pPr marL="0" lvl="1" indent="0">
              <a:buNone/>
            </a:pPr>
            <a:r>
              <a:rPr lang="fr-FR" sz="1600" dirty="0" smtClean="0"/>
              <a:t>ACID (Base relationnelle)</a:t>
            </a:r>
            <a:endParaRPr lang="fr-FR" sz="1600" dirty="0"/>
          </a:p>
          <a:p>
            <a:pPr lvl="2">
              <a:lnSpc>
                <a:spcPct val="100000"/>
              </a:lnSpc>
            </a:pPr>
            <a:r>
              <a:rPr lang="fr-FR" sz="1600" dirty="0" err="1"/>
              <a:t>Atomicity</a:t>
            </a:r>
            <a:r>
              <a:rPr lang="fr-FR" sz="1600" dirty="0"/>
              <a:t> </a:t>
            </a:r>
          </a:p>
          <a:p>
            <a:pPr lvl="3">
              <a:lnSpc>
                <a:spcPct val="100000"/>
              </a:lnSpc>
            </a:pPr>
            <a:r>
              <a:rPr lang="fr-FR" sz="1600" dirty="0"/>
              <a:t> </a:t>
            </a:r>
            <a:r>
              <a:rPr lang="fr-FR" sz="1600" dirty="0" smtClean="0"/>
              <a:t>L’ensemble des opérations dans une action est insécable (tout ou rien)</a:t>
            </a:r>
          </a:p>
          <a:p>
            <a:pPr lvl="2">
              <a:lnSpc>
                <a:spcPct val="100000"/>
              </a:lnSpc>
            </a:pPr>
            <a:r>
              <a:rPr lang="fr-FR" sz="1600" dirty="0" err="1" smtClean="0"/>
              <a:t>Consistency</a:t>
            </a:r>
            <a:endParaRPr lang="fr-FR" sz="1600" dirty="0" smtClean="0"/>
          </a:p>
          <a:p>
            <a:pPr lvl="3">
              <a:lnSpc>
                <a:spcPct val="100000"/>
              </a:lnSpc>
            </a:pPr>
            <a:r>
              <a:rPr lang="fr-FR" sz="1600" dirty="0"/>
              <a:t> U</a:t>
            </a:r>
            <a:r>
              <a:rPr lang="fr-FR" sz="1600" dirty="0" smtClean="0"/>
              <a:t>ne transaction ne peut pas laisser la base de données dans un état incohérent</a:t>
            </a:r>
          </a:p>
          <a:p>
            <a:pPr lvl="2">
              <a:lnSpc>
                <a:spcPct val="100000"/>
              </a:lnSpc>
            </a:pPr>
            <a:r>
              <a:rPr lang="fr-FR" sz="1600" dirty="0" smtClean="0"/>
              <a:t>Isolation</a:t>
            </a:r>
          </a:p>
          <a:p>
            <a:pPr lvl="3">
              <a:lnSpc>
                <a:spcPct val="100000"/>
              </a:lnSpc>
            </a:pPr>
            <a:r>
              <a:rPr lang="fr-FR" sz="1600" dirty="0" smtClean="0"/>
              <a:t>Une transaction ne peut interférer avec une autre transaction</a:t>
            </a:r>
          </a:p>
          <a:p>
            <a:pPr lvl="2">
              <a:lnSpc>
                <a:spcPct val="100000"/>
              </a:lnSpc>
            </a:pPr>
            <a:r>
              <a:rPr lang="fr-FR" sz="1600" dirty="0" err="1" smtClean="0"/>
              <a:t>Durability</a:t>
            </a:r>
            <a:endParaRPr lang="fr-FR" sz="1600" dirty="0" smtClean="0"/>
          </a:p>
          <a:p>
            <a:pPr lvl="3">
              <a:lnSpc>
                <a:spcPct val="100000"/>
              </a:lnSpc>
            </a:pPr>
            <a:r>
              <a:rPr lang="fr-FR" sz="1600" dirty="0" smtClean="0"/>
              <a:t>Système dans un état stable et durable même après redémarrage</a:t>
            </a:r>
            <a:endParaRPr lang="fr-FR" sz="1600" b="1" dirty="0"/>
          </a:p>
          <a:p>
            <a:pPr marL="0" lvl="1" indent="0">
              <a:lnSpc>
                <a:spcPct val="100000"/>
              </a:lnSpc>
              <a:buNone/>
            </a:pPr>
            <a:r>
              <a:rPr lang="fr-FR" sz="1600" dirty="0" smtClean="0"/>
              <a:t>BASE (</a:t>
            </a:r>
            <a:r>
              <a:rPr lang="fr-FR" sz="1600" dirty="0" err="1" smtClean="0"/>
              <a:t>NoSQL</a:t>
            </a:r>
            <a:r>
              <a:rPr lang="fr-FR" sz="1600" dirty="0" smtClean="0"/>
              <a:t>)</a:t>
            </a:r>
          </a:p>
          <a:p>
            <a:pPr lvl="2">
              <a:lnSpc>
                <a:spcPct val="100000"/>
              </a:lnSpc>
            </a:pPr>
            <a:r>
              <a:rPr lang="fr-FR" sz="1600" dirty="0" smtClean="0"/>
              <a:t>Basic </a:t>
            </a:r>
            <a:r>
              <a:rPr lang="fr-FR" sz="1600" dirty="0" err="1" smtClean="0"/>
              <a:t>Availability</a:t>
            </a:r>
            <a:endParaRPr lang="fr-FR" sz="1600" dirty="0"/>
          </a:p>
          <a:p>
            <a:pPr lvl="3">
              <a:lnSpc>
                <a:spcPct val="100000"/>
              </a:lnSpc>
            </a:pPr>
            <a:r>
              <a:rPr lang="fr-FR" sz="1600" dirty="0"/>
              <a:t> </a:t>
            </a:r>
            <a:r>
              <a:rPr lang="fr-FR" sz="1600" dirty="0" smtClean="0"/>
              <a:t>Chaque requête est garantie d’avoir une réponse</a:t>
            </a:r>
            <a:endParaRPr lang="fr-FR" sz="1600" dirty="0"/>
          </a:p>
          <a:p>
            <a:pPr lvl="2">
              <a:lnSpc>
                <a:spcPct val="100000"/>
              </a:lnSpc>
            </a:pPr>
            <a:r>
              <a:rPr lang="fr-FR" sz="1600" dirty="0" smtClean="0"/>
              <a:t>Soft state</a:t>
            </a:r>
            <a:endParaRPr lang="fr-FR" sz="1600" dirty="0"/>
          </a:p>
          <a:p>
            <a:pPr lvl="3">
              <a:lnSpc>
                <a:spcPct val="100000"/>
              </a:lnSpc>
            </a:pPr>
            <a:r>
              <a:rPr lang="fr-FR" sz="1600" dirty="0"/>
              <a:t> </a:t>
            </a:r>
            <a:r>
              <a:rPr lang="fr-FR" sz="1600" dirty="0" smtClean="0"/>
              <a:t>L’état du système peut changer au cours du temps</a:t>
            </a:r>
            <a:endParaRPr lang="fr-FR" sz="1600" b="0" dirty="0"/>
          </a:p>
          <a:p>
            <a:pPr lvl="2">
              <a:lnSpc>
                <a:spcPct val="100000"/>
              </a:lnSpc>
            </a:pPr>
            <a:r>
              <a:rPr lang="fr-FR" sz="1600" dirty="0" err="1" smtClean="0"/>
              <a:t>Eventual</a:t>
            </a:r>
            <a:r>
              <a:rPr lang="fr-FR" sz="1600" dirty="0" smtClean="0"/>
              <a:t> </a:t>
            </a:r>
            <a:r>
              <a:rPr lang="fr-FR" sz="1600" dirty="0" err="1" smtClean="0"/>
              <a:t>consistency</a:t>
            </a:r>
            <a:endParaRPr lang="fr-FR" sz="1600" dirty="0" smtClean="0"/>
          </a:p>
          <a:p>
            <a:pPr lvl="3">
              <a:lnSpc>
                <a:spcPct val="100000"/>
              </a:lnSpc>
            </a:pPr>
            <a:r>
              <a:rPr lang="fr-FR" sz="1600" dirty="0" smtClean="0"/>
              <a:t>La base peut momentanément être inconsistante mais sera consistante au final</a:t>
            </a:r>
            <a:endParaRPr lang="fr-FR" sz="1600" dirty="0"/>
          </a:p>
          <a:p>
            <a:pPr lvl="1">
              <a:lnSpc>
                <a:spcPct val="100000"/>
              </a:lnSpc>
            </a:pPr>
            <a:endParaRPr lang="fr-FR" sz="1600" dirty="0"/>
          </a:p>
          <a:p>
            <a:pPr marL="0" lvl="1" indent="0">
              <a:buNone/>
            </a:pPr>
            <a:endParaRPr lang="fr-FR" sz="1400" dirty="0"/>
          </a:p>
        </p:txBody>
      </p:sp>
      <p:sp>
        <p:nvSpPr>
          <p:cNvPr id="5" name="Espace réservé du numéro de diapositive 4"/>
          <p:cNvSpPr>
            <a:spLocks noGrp="1"/>
          </p:cNvSpPr>
          <p:nvPr>
            <p:ph type="sldNum" sz="quarter" idx="4"/>
          </p:nvPr>
        </p:nvSpPr>
        <p:spPr/>
        <p:txBody>
          <a:bodyPr/>
          <a:lstStyle/>
          <a:p>
            <a:fld id="{E986609B-F33E-4D58-940D-5E2873A824B7}" type="slidenum">
              <a:rPr lang="fr-FR" smtClean="0"/>
              <a:pPr/>
              <a:t>40</a:t>
            </a:fld>
            <a:endParaRPr lang="fr-FR" dirty="0"/>
          </a:p>
        </p:txBody>
      </p:sp>
      <p:sp>
        <p:nvSpPr>
          <p:cNvPr id="6" name="Espace réservé de la date 4"/>
          <p:cNvSpPr>
            <a:spLocks noGrp="1"/>
          </p:cNvSpPr>
          <p:nvPr>
            <p:ph type="dt" sz="half" idx="2"/>
          </p:nvPr>
        </p:nvSpPr>
        <p:spPr>
          <a:xfrm>
            <a:off x="9380733" y="6359301"/>
            <a:ext cx="1169344" cy="365125"/>
          </a:xfrm>
        </p:spPr>
        <p:txBody>
          <a:bodyPr/>
          <a:lstStyle/>
          <a:p>
            <a:r>
              <a:rPr lang="fr-FR" smtClean="0"/>
              <a:t>JUIN 2015</a:t>
            </a:r>
            <a:endParaRPr lang="fr-FR" dirty="0"/>
          </a:p>
        </p:txBody>
      </p:sp>
      <p:grpSp>
        <p:nvGrpSpPr>
          <p:cNvPr id="7" name="Groupe 6"/>
          <p:cNvGrpSpPr/>
          <p:nvPr/>
        </p:nvGrpSpPr>
        <p:grpSpPr>
          <a:xfrm>
            <a:off x="-1" y="1264514"/>
            <a:ext cx="215445" cy="4828783"/>
            <a:chOff x="-1" y="1264514"/>
            <a:chExt cx="215445" cy="4828783"/>
          </a:xfrm>
        </p:grpSpPr>
        <p:sp>
          <p:nvSpPr>
            <p:cNvPr id="8" name="ZoneTexte 7"/>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9" name="ZoneTexte 8"/>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0" name="ZoneTexte 9"/>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1" name="ZoneTexte 10"/>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707701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la Philosophie</a:t>
            </a:r>
            <a:endParaRPr lang="fr-FR" dirty="0"/>
          </a:p>
        </p:txBody>
      </p:sp>
      <p:sp>
        <p:nvSpPr>
          <p:cNvPr id="3" name="Espace réservé du contenu 2"/>
          <p:cNvSpPr>
            <a:spLocks noGrp="1"/>
          </p:cNvSpPr>
          <p:nvPr>
            <p:ph idx="1"/>
          </p:nvPr>
        </p:nvSpPr>
        <p:spPr>
          <a:xfrm>
            <a:off x="527381" y="1124745"/>
            <a:ext cx="10972800" cy="4281339"/>
          </a:xfrm>
        </p:spPr>
        <p:txBody>
          <a:bodyPr/>
          <a:lstStyle/>
          <a:p>
            <a:pPr marL="0" lvl="1" indent="0">
              <a:buNone/>
            </a:pPr>
            <a:endParaRPr lang="fr-FR" sz="1100" dirty="0"/>
          </a:p>
          <a:p>
            <a:pPr lvl="1"/>
            <a:endParaRPr lang="fr-FR" sz="1050" dirty="0"/>
          </a:p>
          <a:p>
            <a:pPr marL="0" lvl="1" indent="0">
              <a:buNone/>
            </a:pPr>
            <a:endParaRPr lang="fr-FR" sz="1600" dirty="0"/>
          </a:p>
        </p:txBody>
      </p:sp>
      <p:sp>
        <p:nvSpPr>
          <p:cNvPr id="4" name="Espace réservé de la date 3"/>
          <p:cNvSpPr>
            <a:spLocks noGrp="1"/>
          </p:cNvSpPr>
          <p:nvPr>
            <p:ph type="dt" sz="half" idx="2"/>
          </p:nvPr>
        </p:nvSpPr>
        <p:spPr/>
        <p:txBody>
          <a:bodyPr/>
          <a:lstStyle/>
          <a:p>
            <a:endParaRPr lang="fr-FR" dirty="0"/>
          </a:p>
        </p:txBody>
      </p:sp>
      <p:sp>
        <p:nvSpPr>
          <p:cNvPr id="5" name="Espace réservé du numéro de diapositive 4"/>
          <p:cNvSpPr>
            <a:spLocks noGrp="1"/>
          </p:cNvSpPr>
          <p:nvPr>
            <p:ph type="sldNum" sz="quarter" idx="4"/>
          </p:nvPr>
        </p:nvSpPr>
        <p:spPr/>
        <p:txBody>
          <a:bodyPr/>
          <a:lstStyle/>
          <a:p>
            <a:fld id="{E986609B-F33E-4D58-940D-5E2873A824B7}" type="slidenum">
              <a:rPr lang="fr-FR" smtClean="0"/>
              <a:pPr/>
              <a:t>41</a:t>
            </a:fld>
            <a:endParaRPr lang="fr-FR" dirty="0"/>
          </a:p>
        </p:txBody>
      </p:sp>
      <p:graphicFrame>
        <p:nvGraphicFramePr>
          <p:cNvPr id="6" name="Tableau 5"/>
          <p:cNvGraphicFramePr>
            <a:graphicFrameLocks noGrp="1"/>
          </p:cNvGraphicFramePr>
          <p:nvPr>
            <p:extLst>
              <p:ext uri="{D42A27DB-BD31-4B8C-83A1-F6EECF244321}">
                <p14:modId xmlns:p14="http://schemas.microsoft.com/office/powerpoint/2010/main" val="3154131120"/>
              </p:ext>
            </p:extLst>
          </p:nvPr>
        </p:nvGraphicFramePr>
        <p:xfrm>
          <a:off x="911424" y="1340768"/>
          <a:ext cx="9697078" cy="3205480"/>
        </p:xfrm>
        <a:graphic>
          <a:graphicData uri="http://schemas.openxmlformats.org/drawingml/2006/table">
            <a:tbl>
              <a:tblPr firstRow="1" bandRow="1">
                <a:tableStyleId>{793D81CF-94F2-401A-BA57-92F5A7B2D0C5}</a:tableStyleId>
              </a:tblPr>
              <a:tblGrid>
                <a:gridCol w="4848539"/>
                <a:gridCol w="4848539"/>
              </a:tblGrid>
              <a:tr h="370840">
                <a:tc>
                  <a:txBody>
                    <a:bodyPr/>
                    <a:lstStyle/>
                    <a:p>
                      <a:r>
                        <a:rPr lang="fr-FR" sz="1800" dirty="0" smtClean="0"/>
                        <a:t>ACID (Base relationnelle)</a:t>
                      </a:r>
                      <a:endParaRPr lang="fr-FR" sz="1800" dirty="0"/>
                    </a:p>
                  </a:txBody>
                  <a:tcPr marL="121920" marR="121920"/>
                </a:tc>
                <a:tc>
                  <a:txBody>
                    <a:bodyPr/>
                    <a:lstStyle/>
                    <a:p>
                      <a:r>
                        <a:rPr lang="fr-FR" sz="1800" dirty="0" smtClean="0"/>
                        <a:t>BASE (</a:t>
                      </a:r>
                      <a:r>
                        <a:rPr lang="fr-FR" sz="1800" dirty="0" err="1" smtClean="0"/>
                        <a:t>NoSQL</a:t>
                      </a:r>
                      <a:r>
                        <a:rPr lang="fr-FR" sz="1800" smtClean="0"/>
                        <a:t>)</a:t>
                      </a:r>
                      <a:endParaRPr lang="fr-FR" sz="1800" dirty="0"/>
                    </a:p>
                  </a:txBody>
                  <a:tcPr marL="121920" marR="121920"/>
                </a:tc>
              </a:tr>
              <a:tr h="370840">
                <a:tc>
                  <a:txBody>
                    <a:bodyPr/>
                    <a:lstStyle/>
                    <a:p>
                      <a:pPr marL="285750" indent="-285750">
                        <a:buClr>
                          <a:schemeClr val="accent1"/>
                        </a:buClr>
                        <a:buFont typeface="Wingdings" panose="05000000000000000000" pitchFamily="2" charset="2"/>
                        <a:buChar char="§"/>
                      </a:pPr>
                      <a:r>
                        <a:rPr lang="fr-FR" sz="1800" dirty="0" smtClean="0"/>
                        <a:t>Vision</a:t>
                      </a:r>
                      <a:r>
                        <a:rPr lang="fr-FR" sz="1800" baseline="0" dirty="0" smtClean="0"/>
                        <a:t> </a:t>
                      </a:r>
                      <a:r>
                        <a:rPr lang="fr-FR" sz="1800" dirty="0" smtClean="0"/>
                        <a:t>pessimiste : tout peut aller de travers</a:t>
                      </a:r>
                    </a:p>
                    <a:p>
                      <a:pPr marL="285750" indent="-285750">
                        <a:buClr>
                          <a:schemeClr val="accent1"/>
                        </a:buClr>
                        <a:buFont typeface="Wingdings" panose="05000000000000000000" pitchFamily="2" charset="2"/>
                        <a:buChar char="§"/>
                      </a:pPr>
                      <a:r>
                        <a:rPr lang="fr-FR" sz="1800" dirty="0" smtClean="0"/>
                        <a:t>Beaucoup</a:t>
                      </a:r>
                      <a:r>
                        <a:rPr lang="fr-FR" sz="1800" baseline="0" dirty="0" smtClean="0"/>
                        <a:t> de verrouillages et déverrouillages</a:t>
                      </a:r>
                    </a:p>
                    <a:p>
                      <a:pPr marL="285750" indent="-285750">
                        <a:buClr>
                          <a:schemeClr val="accent1"/>
                        </a:buClr>
                        <a:buFont typeface="Wingdings" panose="05000000000000000000" pitchFamily="2" charset="2"/>
                        <a:buChar char="§"/>
                      </a:pPr>
                      <a:r>
                        <a:rPr lang="fr-FR" sz="1800" baseline="0" dirty="0" smtClean="0"/>
                        <a:t>Pas d’affichage de la donnée pendant une transaction</a:t>
                      </a:r>
                    </a:p>
                    <a:p>
                      <a:pPr marL="285750" indent="-285750">
                        <a:buClr>
                          <a:schemeClr val="accent1"/>
                        </a:buClr>
                        <a:buFont typeface="Symbol"/>
                        <a:buChar char="Þ"/>
                      </a:pPr>
                      <a:r>
                        <a:rPr lang="fr-FR" sz="1800" baseline="0" dirty="0" smtClean="0"/>
                        <a:t>ACID est bien adapté lorsqu’il y a besoin d’une donnée juste et fiable</a:t>
                      </a:r>
                    </a:p>
                  </a:txBody>
                  <a:tcPr marL="121920" marR="121920"/>
                </a:tc>
                <a:tc>
                  <a:txBody>
                    <a:bodyPr/>
                    <a:lstStyle/>
                    <a:p>
                      <a:pPr marL="285750" indent="-285750" algn="l" defTabSz="914400" rtl="0" eaLnBrk="1" latinLnBrk="0" hangingPunct="1">
                        <a:buClr>
                          <a:schemeClr val="accent1"/>
                        </a:buClr>
                        <a:buFont typeface="Wingdings" panose="05000000000000000000" pitchFamily="2" charset="2"/>
                        <a:buChar char="§"/>
                      </a:pPr>
                      <a:r>
                        <a:rPr lang="fr-FR" sz="1800" kern="1200" dirty="0" smtClean="0">
                          <a:solidFill>
                            <a:schemeClr val="dk1"/>
                          </a:solidFill>
                          <a:latin typeface="+mn-lt"/>
                          <a:ea typeface="+mn-ea"/>
                          <a:cs typeface="+mn-cs"/>
                        </a:rPr>
                        <a:t>Vision optimiste : t</a:t>
                      </a:r>
                      <a:r>
                        <a:rPr lang="fr-FR" sz="1800" kern="1200" baseline="0" dirty="0" smtClean="0">
                          <a:solidFill>
                            <a:schemeClr val="dk1"/>
                          </a:solidFill>
                          <a:latin typeface="+mn-lt"/>
                          <a:ea typeface="+mn-ea"/>
                          <a:cs typeface="+mn-cs"/>
                        </a:rPr>
                        <a:t>out va s’arranger au final </a:t>
                      </a:r>
                    </a:p>
                    <a:p>
                      <a:pPr marL="285750" indent="-285750" algn="l" defTabSz="914400" rtl="0" eaLnBrk="1" latinLnBrk="0" hangingPunct="1">
                        <a:buClr>
                          <a:schemeClr val="accent1"/>
                        </a:buClr>
                        <a:buFont typeface="Wingdings" panose="05000000000000000000" pitchFamily="2" charset="2"/>
                        <a:buChar char="§"/>
                      </a:pPr>
                      <a:r>
                        <a:rPr lang="fr-FR" sz="1800" kern="1200" baseline="0" dirty="0" smtClean="0">
                          <a:solidFill>
                            <a:schemeClr val="dk1"/>
                          </a:solidFill>
                          <a:latin typeface="+mn-lt"/>
                          <a:ea typeface="+mn-ea"/>
                          <a:cs typeface="+mn-cs"/>
                        </a:rPr>
                        <a:t>Garder les choses simples et éviter d’utiliser les verrouillages</a:t>
                      </a:r>
                    </a:p>
                    <a:p>
                      <a:pPr marL="285750" indent="-285750" algn="l" defTabSz="914400" rtl="0" eaLnBrk="1" latinLnBrk="0" hangingPunct="1">
                        <a:buClr>
                          <a:schemeClr val="accent1"/>
                        </a:buClr>
                        <a:buFont typeface="Wingdings" panose="05000000000000000000" pitchFamily="2" charset="2"/>
                        <a:buChar char="§"/>
                      </a:pPr>
                      <a:r>
                        <a:rPr lang="fr-FR" sz="1800" kern="1200" baseline="0" dirty="0" smtClean="0">
                          <a:solidFill>
                            <a:schemeClr val="dk1"/>
                          </a:solidFill>
                          <a:latin typeface="+mn-lt"/>
                          <a:ea typeface="+mn-ea"/>
                          <a:cs typeface="+mn-cs"/>
                        </a:rPr>
                        <a:t>Ne jamais bloquer en écriture</a:t>
                      </a:r>
                    </a:p>
                    <a:p>
                      <a:pPr marL="285750" indent="-285750" algn="l" defTabSz="914400" rtl="0" eaLnBrk="1" latinLnBrk="0" hangingPunct="1">
                        <a:buClr>
                          <a:schemeClr val="accent1"/>
                        </a:buClr>
                        <a:buFont typeface="Wingdings" panose="05000000000000000000" pitchFamily="2" charset="2"/>
                        <a:buChar char="§"/>
                      </a:pPr>
                      <a:r>
                        <a:rPr lang="fr-FR" sz="1800" kern="1200" baseline="0" dirty="0" smtClean="0">
                          <a:solidFill>
                            <a:schemeClr val="dk1"/>
                          </a:solidFill>
                          <a:latin typeface="+mn-lt"/>
                          <a:ea typeface="+mn-ea"/>
                          <a:cs typeface="+mn-cs"/>
                        </a:rPr>
                        <a:t>Se concentrer sur le débit même si la donnée momentanément n’est pas juste</a:t>
                      </a:r>
                    </a:p>
                    <a:p>
                      <a:pPr marL="285750" marR="0" indent="-285750" algn="l" defTabSz="914400" rtl="0" eaLnBrk="1" fontAlgn="auto" latinLnBrk="0" hangingPunct="1">
                        <a:lnSpc>
                          <a:spcPct val="100000"/>
                        </a:lnSpc>
                        <a:spcBef>
                          <a:spcPts val="0"/>
                        </a:spcBef>
                        <a:spcAft>
                          <a:spcPts val="0"/>
                        </a:spcAft>
                        <a:buClr>
                          <a:schemeClr val="accent1"/>
                        </a:buClr>
                        <a:buSzTx/>
                        <a:buFont typeface="Symbol"/>
                        <a:buChar char="Þ"/>
                        <a:tabLst/>
                        <a:defRPr/>
                      </a:pPr>
                      <a:r>
                        <a:rPr lang="fr-FR" sz="1800" baseline="0" dirty="0" smtClean="0"/>
                        <a:t>BASE donne la priorité à ne jamais bloquer une écriture</a:t>
                      </a:r>
                    </a:p>
                    <a:p>
                      <a:pPr marL="285750" indent="-285750" algn="l" defTabSz="914400" rtl="0" eaLnBrk="1" latinLnBrk="0" hangingPunct="1">
                        <a:buClr>
                          <a:schemeClr val="accent1"/>
                        </a:buClr>
                        <a:buFont typeface="Wingdings" panose="05000000000000000000" pitchFamily="2" charset="2"/>
                        <a:buChar char="§"/>
                      </a:pPr>
                      <a:endParaRPr lang="fr-FR" sz="1800" kern="1200" dirty="0">
                        <a:solidFill>
                          <a:schemeClr val="dk1"/>
                        </a:solidFill>
                        <a:latin typeface="+mn-lt"/>
                        <a:ea typeface="+mn-ea"/>
                        <a:cs typeface="+mn-cs"/>
                      </a:endParaRPr>
                    </a:p>
                  </a:txBody>
                  <a:tcPr marL="121920" marR="121920"/>
                </a:tc>
              </a:tr>
            </a:tbl>
          </a:graphicData>
        </a:graphic>
      </p:graphicFrame>
      <p:grpSp>
        <p:nvGrpSpPr>
          <p:cNvPr id="7" name="Groupe 6"/>
          <p:cNvGrpSpPr/>
          <p:nvPr/>
        </p:nvGrpSpPr>
        <p:grpSpPr>
          <a:xfrm>
            <a:off x="-1" y="1264514"/>
            <a:ext cx="215445" cy="4828783"/>
            <a:chOff x="-1" y="1264514"/>
            <a:chExt cx="215445" cy="4828783"/>
          </a:xfrm>
        </p:grpSpPr>
        <p:sp>
          <p:nvSpPr>
            <p:cNvPr id="8" name="ZoneTexte 7"/>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9" name="ZoneTexte 8"/>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0" name="ZoneTexte 9"/>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1" name="ZoneTexte 10"/>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3043356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rPr>
              <a:t>DES MOTEURS DIFFERENTS POUR DES USAGES SPECIFIQUES</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42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12" name="Groupe 10"/>
          <p:cNvGrpSpPr/>
          <p:nvPr/>
        </p:nvGrpSpPr>
        <p:grpSpPr>
          <a:xfrm>
            <a:off x="42722" y="1043958"/>
            <a:ext cx="11425269" cy="4853725"/>
            <a:chOff x="423008" y="692696"/>
            <a:chExt cx="8568952" cy="4853725"/>
          </a:xfrm>
        </p:grpSpPr>
        <p:pic>
          <p:nvPicPr>
            <p:cNvPr id="13" name="Picture 2" descr="http://www.infoq.com/resource/presentations/big-data-analysis/en/slides/sl13.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008" y="836712"/>
              <a:ext cx="8568952" cy="470970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p:cNvSpPr txBox="1"/>
            <p:nvPr/>
          </p:nvSpPr>
          <p:spPr>
            <a:xfrm>
              <a:off x="2843808" y="692696"/>
              <a:ext cx="2880320" cy="584775"/>
            </a:xfrm>
            <a:prstGeom prst="rect">
              <a:avLst/>
            </a:prstGeom>
            <a:solidFill>
              <a:srgbClr val="FFFFFF"/>
            </a:solidFill>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3200" b="0" i="0" u="none" strike="noStrike" kern="0" cap="none" spc="0" normalizeH="0" baseline="0" noProof="0" dirty="0" smtClean="0">
                  <a:ln>
                    <a:noFill/>
                  </a:ln>
                  <a:solidFill>
                    <a:srgbClr val="7030A0"/>
                  </a:solidFill>
                  <a:effectLst/>
                  <a:uLnTx/>
                  <a:uFillTx/>
                  <a:latin typeface="Arial Black" panose="020B0A04020102020204" pitchFamily="34" charset="0"/>
                  <a:ea typeface="ＭＳ Ｐゴシック" charset="0"/>
                  <a:cs typeface="ＭＳ Ｐゴシック" charset="0"/>
                </a:rPr>
                <a:t>DOCUMENT</a:t>
              </a:r>
            </a:p>
          </p:txBody>
        </p:sp>
        <p:sp>
          <p:nvSpPr>
            <p:cNvPr id="15" name="ZoneTexte 14"/>
            <p:cNvSpPr txBox="1"/>
            <p:nvPr/>
          </p:nvSpPr>
          <p:spPr>
            <a:xfrm>
              <a:off x="6804248" y="1196752"/>
              <a:ext cx="2187712" cy="954107"/>
            </a:xfrm>
            <a:prstGeom prst="rect">
              <a:avLst/>
            </a:prstGeom>
            <a:solidFill>
              <a:srgbClr val="FFFFFF"/>
            </a:solidFill>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endParaRPr kumimoji="0" lang="fr-FR" sz="2000" b="0" i="0" u="none" strike="noStrike" kern="0" cap="none" spc="0" normalizeH="0" baseline="0" noProof="0" dirty="0" smtClean="0">
                <a:ln>
                  <a:noFill/>
                </a:ln>
                <a:solidFill>
                  <a:srgbClr val="7030A0"/>
                </a:solidFill>
                <a:effectLst/>
                <a:uLnTx/>
                <a:uFillTx/>
                <a:latin typeface="Arial Black" panose="020B0A04020102020204" pitchFamily="34" charset="0"/>
                <a:ea typeface="ＭＳ Ｐゴシック" charset="0"/>
                <a:cs typeface="ＭＳ Ｐゴシック" charset="0"/>
              </a:endParaRPr>
            </a:p>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2400" b="0" i="0" u="none" strike="noStrike" kern="0" cap="none" spc="0" normalizeH="0" baseline="0" noProof="0" dirty="0" smtClean="0">
                  <a:ln>
                    <a:noFill/>
                  </a:ln>
                  <a:solidFill>
                    <a:srgbClr val="7030A0"/>
                  </a:solidFill>
                  <a:effectLst/>
                  <a:uLnTx/>
                  <a:uFillTx/>
                  <a:latin typeface="Arial Black" panose="020B0A04020102020204" pitchFamily="34" charset="0"/>
                  <a:ea typeface="ＭＳ Ｐゴシック" charset="0"/>
                  <a:cs typeface="ＭＳ Ｐゴシック" charset="0"/>
                </a:rPr>
                <a:t>COLONNES</a:t>
              </a:r>
            </a:p>
          </p:txBody>
        </p:sp>
        <p:sp>
          <p:nvSpPr>
            <p:cNvPr id="16" name="ZoneTexte 15"/>
            <p:cNvSpPr txBox="1"/>
            <p:nvPr/>
          </p:nvSpPr>
          <p:spPr>
            <a:xfrm>
              <a:off x="2699792" y="4823440"/>
              <a:ext cx="3312368" cy="584775"/>
            </a:xfrm>
            <a:prstGeom prst="rect">
              <a:avLst/>
            </a:prstGeom>
            <a:solidFill>
              <a:srgbClr val="FFFFFF"/>
            </a:solidFill>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3200" b="0" i="0" u="none" strike="noStrike" kern="0" cap="none" spc="0" normalizeH="0" baseline="0" noProof="0" dirty="0" smtClean="0">
                  <a:ln>
                    <a:noFill/>
                  </a:ln>
                  <a:solidFill>
                    <a:srgbClr val="7030A0"/>
                  </a:solidFill>
                  <a:effectLst/>
                  <a:uLnTx/>
                  <a:uFillTx/>
                  <a:latin typeface="Arial Black" panose="020B0A04020102020204" pitchFamily="34" charset="0"/>
                  <a:ea typeface="ＭＳ Ｐゴシック" charset="0"/>
                  <a:cs typeface="ＭＳ Ｐゴシック" charset="0"/>
                </a:rPr>
                <a:t>CLE / VALEUR</a:t>
              </a:r>
            </a:p>
          </p:txBody>
        </p:sp>
        <p:sp>
          <p:nvSpPr>
            <p:cNvPr id="17" name="ZoneTexte 16"/>
            <p:cNvSpPr txBox="1"/>
            <p:nvPr/>
          </p:nvSpPr>
          <p:spPr>
            <a:xfrm>
              <a:off x="609328" y="4140369"/>
              <a:ext cx="1874440" cy="584775"/>
            </a:xfrm>
            <a:prstGeom prst="rect">
              <a:avLst/>
            </a:prstGeom>
            <a:solidFill>
              <a:srgbClr val="FFFFFF"/>
            </a:solidFill>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3200" b="0" i="0" u="none" strike="noStrike" kern="0" cap="none" spc="0" normalizeH="0" baseline="0" noProof="0" dirty="0" smtClean="0">
                  <a:ln>
                    <a:noFill/>
                  </a:ln>
                  <a:solidFill>
                    <a:srgbClr val="7030A0"/>
                  </a:solidFill>
                  <a:effectLst/>
                  <a:uLnTx/>
                  <a:uFillTx/>
                  <a:latin typeface="Arial Black" panose="020B0A04020102020204" pitchFamily="34" charset="0"/>
                  <a:ea typeface="ＭＳ Ｐゴシック" charset="0"/>
                  <a:cs typeface="ＭＳ Ｐゴシック" charset="0"/>
                </a:rPr>
                <a:t>Graphe</a:t>
              </a:r>
            </a:p>
          </p:txBody>
        </p:sp>
      </p:grpSp>
      <p:grpSp>
        <p:nvGrpSpPr>
          <p:cNvPr id="18" name="Groupe 17"/>
          <p:cNvGrpSpPr/>
          <p:nvPr/>
        </p:nvGrpSpPr>
        <p:grpSpPr>
          <a:xfrm>
            <a:off x="-1" y="1264514"/>
            <a:ext cx="215445" cy="4828783"/>
            <a:chOff x="-1" y="1264514"/>
            <a:chExt cx="215445" cy="4828783"/>
          </a:xfrm>
        </p:grpSpPr>
        <p:sp>
          <p:nvSpPr>
            <p:cNvPr id="19" name="ZoneTexte 18"/>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20" name="ZoneTexte 19"/>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21" name="ZoneTexte 20"/>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22" name="ZoneTexte 21"/>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903702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43</a:t>
            </a:fld>
            <a:endParaRPr lang="fr-FR" dirty="0"/>
          </a:p>
        </p:txBody>
      </p:sp>
      <p:sp>
        <p:nvSpPr>
          <p:cNvPr id="3" name="Titre 2"/>
          <p:cNvSpPr>
            <a:spLocks noGrp="1"/>
          </p:cNvSpPr>
          <p:nvPr>
            <p:ph type="ctrTitle"/>
          </p:nvPr>
        </p:nvSpPr>
        <p:spPr/>
        <p:txBody>
          <a:bodyPr anchor="ctr"/>
          <a:lstStyle/>
          <a:p>
            <a:pPr algn="ctr"/>
            <a:r>
              <a:rPr lang="fr-FR" sz="4000" dirty="0" smtClean="0">
                <a:ln>
                  <a:solidFill>
                    <a:srgbClr val="7CBF33"/>
                  </a:solidFill>
                </a:ln>
                <a:solidFill>
                  <a:srgbClr val="7CBF33"/>
                </a:solidFill>
              </a:rPr>
              <a:t>PAUSE</a:t>
            </a:r>
            <a:br>
              <a:rPr lang="fr-FR" sz="4000" dirty="0" smtClean="0">
                <a:ln>
                  <a:solidFill>
                    <a:srgbClr val="7CBF33"/>
                  </a:solidFill>
                </a:ln>
                <a:solidFill>
                  <a:srgbClr val="7CBF33"/>
                </a:solidFill>
              </a:rPr>
            </a:br>
            <a:r>
              <a:rPr lang="fr-FR" sz="4000" dirty="0" smtClean="0">
                <a:ln>
                  <a:solidFill>
                    <a:srgbClr val="7CBF33"/>
                  </a:solidFill>
                </a:ln>
                <a:solidFill>
                  <a:srgbClr val="7CBF33"/>
                </a:solidFill>
              </a:rPr>
              <a:t>DEJEUNER</a:t>
            </a:r>
            <a:endParaRPr lang="fr-FR" sz="4000" dirty="0">
              <a:ln>
                <a:solidFill>
                  <a:srgbClr val="7CBF33"/>
                </a:solidFill>
              </a:ln>
              <a:solidFill>
                <a:srgbClr val="7CBF33"/>
              </a:solidFill>
            </a:endParaRPr>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2050" name="Picture 2" descr="http://www.google.fr/url?source=imglanding&amp;ct=img&amp;q=http://www.charchigne.mairie53.fr/img/img_61/articles/image5308.bmp&amp;sa=X&amp;ei=OE11Vf_HB8L9UozsgIgO&amp;ved=0CAkQ8wc&amp;usg=AFQjCNEmjN5PgGPdpVF26y4qHNScJ6N6uQ"/>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1344" y="2865521"/>
            <a:ext cx="417195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94065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4"/>
          </p:nvPr>
        </p:nvSpPr>
        <p:spPr/>
        <p:txBody>
          <a:bodyPr/>
          <a:lstStyle/>
          <a:p>
            <a:fld id="{0E465282-C79B-4ED5-A145-AC9BCBC76765}" type="slidenum">
              <a:rPr lang="fr-FR" smtClean="0"/>
              <a:pPr/>
              <a:t>44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8988" y="350132"/>
            <a:ext cx="1022714" cy="733425"/>
          </a:xfrm>
          <a:prstGeom prst="rect">
            <a:avLst/>
          </a:prstGeom>
        </p:spPr>
      </p:pic>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5975" y="4480506"/>
            <a:ext cx="1055077" cy="857250"/>
          </a:xfrm>
          <a:prstGeom prst="rect">
            <a:avLst/>
          </a:prstGeom>
        </p:spPr>
      </p:pic>
      <p:pic>
        <p:nvPicPr>
          <p:cNvPr id="8" name="Imag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5373" y="302525"/>
            <a:ext cx="666742" cy="1014413"/>
          </a:xfrm>
          <a:prstGeom prst="rect">
            <a:avLst/>
          </a:prstGeom>
        </p:spPr>
      </p:pic>
      <p:pic>
        <p:nvPicPr>
          <p:cNvPr id="9" name="Imag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4437" y="5337756"/>
            <a:ext cx="1751193" cy="755541"/>
          </a:xfrm>
          <a:prstGeom prst="rect">
            <a:avLst/>
          </a:prstGeom>
        </p:spPr>
      </p:pic>
      <p:pic>
        <p:nvPicPr>
          <p:cNvPr id="10" name="Imag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616" y="2391969"/>
            <a:ext cx="2194730" cy="460968"/>
          </a:xfrm>
          <a:prstGeom prst="rect">
            <a:avLst/>
          </a:prstGeom>
        </p:spPr>
      </p:pic>
      <p:pic>
        <p:nvPicPr>
          <p:cNvPr id="11" name="Imag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82611" y="3451059"/>
            <a:ext cx="691956" cy="801455"/>
          </a:xfrm>
          <a:prstGeom prst="rect">
            <a:avLst/>
          </a:prstGeom>
        </p:spPr>
      </p:pic>
      <p:sp>
        <p:nvSpPr>
          <p:cNvPr id="12" name="AutoShape 2" descr="Résultat de recherche d'images pour &quot;logo hue hadoop&quot;"/>
          <p:cNvSpPr>
            <a:spLocks noChangeAspect="1" noChangeArrowheads="1"/>
          </p:cNvSpPr>
          <p:nvPr/>
        </p:nvSpPr>
        <p:spPr bwMode="auto">
          <a:xfrm>
            <a:off x="191477" y="-144463"/>
            <a:ext cx="375138"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3" name="Imag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550" y="3790282"/>
            <a:ext cx="1523510" cy="872686"/>
          </a:xfrm>
          <a:prstGeom prst="rect">
            <a:avLst/>
          </a:prstGeom>
        </p:spPr>
      </p:pic>
      <p:pic>
        <p:nvPicPr>
          <p:cNvPr id="14" name="Imag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46771" y="4133565"/>
            <a:ext cx="1532955" cy="310688"/>
          </a:xfrm>
          <a:prstGeom prst="rect">
            <a:avLst/>
          </a:prstGeom>
        </p:spPr>
      </p:pic>
      <p:pic>
        <p:nvPicPr>
          <p:cNvPr id="16" name="Imag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24301" y="4786773"/>
            <a:ext cx="1683565" cy="569957"/>
          </a:xfrm>
          <a:prstGeom prst="rect">
            <a:avLst/>
          </a:prstGeom>
        </p:spPr>
      </p:pic>
      <p:pic>
        <p:nvPicPr>
          <p:cNvPr id="17" name="Imag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550" y="1840390"/>
            <a:ext cx="2226895" cy="520189"/>
          </a:xfrm>
          <a:prstGeom prst="rect">
            <a:avLst/>
          </a:prstGeom>
        </p:spPr>
      </p:pic>
      <p:pic>
        <p:nvPicPr>
          <p:cNvPr id="19" name="Imag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88808" y="236563"/>
            <a:ext cx="1961466" cy="634455"/>
          </a:xfrm>
          <a:prstGeom prst="rect">
            <a:avLst/>
          </a:prstGeom>
        </p:spPr>
      </p:pic>
      <p:pic>
        <p:nvPicPr>
          <p:cNvPr id="21" name="Imag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65896" y="2024709"/>
            <a:ext cx="1633176" cy="391035"/>
          </a:xfrm>
          <a:prstGeom prst="rect">
            <a:avLst/>
          </a:prstGeom>
        </p:spPr>
      </p:pic>
      <p:pic>
        <p:nvPicPr>
          <p:cNvPr id="22" name="Imag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13552" y="2600056"/>
            <a:ext cx="1501008" cy="460726"/>
          </a:xfrm>
          <a:prstGeom prst="rect">
            <a:avLst/>
          </a:prstGeom>
        </p:spPr>
      </p:pic>
      <p:pic>
        <p:nvPicPr>
          <p:cNvPr id="23" name="Image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791" y="4675132"/>
            <a:ext cx="1758286" cy="381954"/>
          </a:xfrm>
          <a:prstGeom prst="rect">
            <a:avLst/>
          </a:prstGeom>
        </p:spPr>
      </p:pic>
      <p:sp>
        <p:nvSpPr>
          <p:cNvPr id="24" name="Titre 1"/>
          <p:cNvSpPr txBox="1">
            <a:spLocks/>
          </p:cNvSpPr>
          <p:nvPr/>
        </p:nvSpPr>
        <p:spPr>
          <a:xfrm>
            <a:off x="335360" y="260648"/>
            <a:ext cx="11521280" cy="866254"/>
          </a:xfrm>
          <a:prstGeom prst="rect">
            <a:avLst/>
          </a:prstGeom>
        </p:spPr>
        <p:txBody>
          <a:bodyPr vert="horz" lIns="91440" tIns="45720" rIns="91440" bIns="45720" rtlCol="0" anchor="t">
            <a:no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r>
              <a:rPr lang="fr-FR" dirty="0">
                <a:solidFill>
                  <a:srgbClr val="FF0000"/>
                </a:solidFill>
              </a:rPr>
              <a:t>RANGEONS LE </a:t>
            </a:r>
            <a:r>
              <a:rPr lang="fr-FR" dirty="0" smtClean="0">
                <a:solidFill>
                  <a:srgbClr val="FF0000"/>
                </a:solidFill>
              </a:rPr>
              <a:t>ZOO</a:t>
            </a:r>
            <a:endParaRPr lang="fr-FR" dirty="0">
              <a:solidFill>
                <a:srgbClr val="FF0000"/>
              </a:solidFill>
            </a:endParaRPr>
          </a:p>
        </p:txBody>
      </p:sp>
      <p:grpSp>
        <p:nvGrpSpPr>
          <p:cNvPr id="25" name="Groupe 24"/>
          <p:cNvGrpSpPr/>
          <p:nvPr/>
        </p:nvGrpSpPr>
        <p:grpSpPr>
          <a:xfrm>
            <a:off x="-1" y="1264514"/>
            <a:ext cx="215445" cy="4828783"/>
            <a:chOff x="-1" y="1264514"/>
            <a:chExt cx="215445" cy="4828783"/>
          </a:xfrm>
        </p:grpSpPr>
        <p:sp>
          <p:nvSpPr>
            <p:cNvPr id="26" name="ZoneTexte 25"/>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27" name="ZoneTexte 26"/>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28" name="ZoneTexte 2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29" name="ZoneTexte 28"/>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
        <p:nvSpPr>
          <p:cNvPr id="3" name="AutoShape 2" descr="Résultat de recherche d'images pour &quot;apache drill logo&quot;"/>
          <p:cNvSpPr>
            <a:spLocks noChangeAspect="1" noChangeArrowheads="1"/>
          </p:cNvSpPr>
          <p:nvPr/>
        </p:nvSpPr>
        <p:spPr bwMode="auto">
          <a:xfrm>
            <a:off x="155575" y="-312738"/>
            <a:ext cx="1143000" cy="6572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0" name="Image 29"/>
          <p:cNvPicPr>
            <a:picLocks noChangeAspect="1"/>
          </p:cNvPicPr>
          <p:nvPr/>
        </p:nvPicPr>
        <p:blipFill>
          <a:blip r:embed="rId16"/>
          <a:stretch>
            <a:fillRect/>
          </a:stretch>
        </p:blipFill>
        <p:spPr>
          <a:xfrm>
            <a:off x="6181322" y="431033"/>
            <a:ext cx="1030642" cy="592619"/>
          </a:xfrm>
          <a:prstGeom prst="rect">
            <a:avLst/>
          </a:prstGeom>
        </p:spPr>
      </p:pic>
      <p:pic>
        <p:nvPicPr>
          <p:cNvPr id="31" name="Image 30"/>
          <p:cNvPicPr>
            <a:picLocks noChangeAspect="1"/>
          </p:cNvPicPr>
          <p:nvPr/>
        </p:nvPicPr>
        <p:blipFill>
          <a:blip r:embed="rId17"/>
          <a:stretch>
            <a:fillRect/>
          </a:stretch>
        </p:blipFill>
        <p:spPr>
          <a:xfrm>
            <a:off x="8261425" y="834804"/>
            <a:ext cx="1652128" cy="421260"/>
          </a:xfrm>
          <a:prstGeom prst="rect">
            <a:avLst/>
          </a:prstGeom>
        </p:spPr>
      </p:pic>
      <p:sp>
        <p:nvSpPr>
          <p:cNvPr id="18" name="ZoneTexte 17"/>
          <p:cNvSpPr txBox="1"/>
          <p:nvPr/>
        </p:nvSpPr>
        <p:spPr>
          <a:xfrm>
            <a:off x="7634734" y="1655724"/>
            <a:ext cx="1728192" cy="369332"/>
          </a:xfrm>
          <a:prstGeom prst="rect">
            <a:avLst/>
          </a:prstGeom>
          <a:noFill/>
        </p:spPr>
        <p:txBody>
          <a:bodyPr wrap="square" rtlCol="0">
            <a:spAutoFit/>
          </a:bodyPr>
          <a:lstStyle/>
          <a:p>
            <a:r>
              <a:rPr lang="fr-FR" dirty="0" smtClean="0"/>
              <a:t>Bases NO SQL</a:t>
            </a:r>
            <a:endParaRPr lang="fr-FR" dirty="0"/>
          </a:p>
        </p:txBody>
      </p:sp>
      <p:pic>
        <p:nvPicPr>
          <p:cNvPr id="20" name="Image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35217" y="1989081"/>
            <a:ext cx="1655792" cy="515154"/>
          </a:xfrm>
          <a:prstGeom prst="rect">
            <a:avLst/>
          </a:prstGeom>
        </p:spPr>
      </p:pic>
      <p:sp>
        <p:nvSpPr>
          <p:cNvPr id="32" name="ZoneTexte 31"/>
          <p:cNvSpPr txBox="1"/>
          <p:nvPr/>
        </p:nvSpPr>
        <p:spPr>
          <a:xfrm>
            <a:off x="623392" y="1403484"/>
            <a:ext cx="2132396" cy="369332"/>
          </a:xfrm>
          <a:prstGeom prst="rect">
            <a:avLst/>
          </a:prstGeom>
          <a:noFill/>
        </p:spPr>
        <p:txBody>
          <a:bodyPr wrap="square" rtlCol="0">
            <a:spAutoFit/>
          </a:bodyPr>
          <a:lstStyle/>
          <a:p>
            <a:r>
              <a:rPr lang="fr-FR" dirty="0" smtClean="0"/>
              <a:t>Système distribué</a:t>
            </a:r>
            <a:endParaRPr lang="fr-FR" dirty="0"/>
          </a:p>
        </p:txBody>
      </p:sp>
      <p:sp>
        <p:nvSpPr>
          <p:cNvPr id="33" name="ZoneTexte 32"/>
          <p:cNvSpPr txBox="1"/>
          <p:nvPr/>
        </p:nvSpPr>
        <p:spPr>
          <a:xfrm>
            <a:off x="460375" y="3544526"/>
            <a:ext cx="3672408" cy="369332"/>
          </a:xfrm>
          <a:prstGeom prst="rect">
            <a:avLst/>
          </a:prstGeom>
          <a:noFill/>
        </p:spPr>
        <p:txBody>
          <a:bodyPr wrap="square" rtlCol="0">
            <a:spAutoFit/>
          </a:bodyPr>
          <a:lstStyle/>
          <a:p>
            <a:r>
              <a:rPr lang="fr-FR" dirty="0" smtClean="0"/>
              <a:t>Des outils d’accès aux données</a:t>
            </a:r>
            <a:endParaRPr lang="fr-FR" dirty="0"/>
          </a:p>
        </p:txBody>
      </p:sp>
      <p:sp>
        <p:nvSpPr>
          <p:cNvPr id="34" name="ZoneTexte 33"/>
          <p:cNvSpPr txBox="1"/>
          <p:nvPr/>
        </p:nvSpPr>
        <p:spPr>
          <a:xfrm>
            <a:off x="7211964" y="4133565"/>
            <a:ext cx="4337538" cy="369332"/>
          </a:xfrm>
          <a:prstGeom prst="rect">
            <a:avLst/>
          </a:prstGeom>
          <a:noFill/>
        </p:spPr>
        <p:txBody>
          <a:bodyPr wrap="square" rtlCol="0">
            <a:spAutoFit/>
          </a:bodyPr>
          <a:lstStyle/>
          <a:p>
            <a:r>
              <a:rPr lang="fr-FR" dirty="0" smtClean="0"/>
              <a:t>Des outils de traitement des données</a:t>
            </a:r>
            <a:endParaRPr lang="fr-FR" dirty="0"/>
          </a:p>
        </p:txBody>
      </p:sp>
      <p:sp>
        <p:nvSpPr>
          <p:cNvPr id="35" name="ZoneTexte 34"/>
          <p:cNvSpPr txBox="1"/>
          <p:nvPr/>
        </p:nvSpPr>
        <p:spPr>
          <a:xfrm>
            <a:off x="5151367" y="2877707"/>
            <a:ext cx="1889266" cy="646331"/>
          </a:xfrm>
          <a:prstGeom prst="rect">
            <a:avLst/>
          </a:prstGeom>
          <a:noFill/>
        </p:spPr>
        <p:txBody>
          <a:bodyPr wrap="square" rtlCol="0">
            <a:spAutoFit/>
          </a:bodyPr>
          <a:lstStyle/>
          <a:p>
            <a:r>
              <a:rPr lang="fr-FR" dirty="0" smtClean="0"/>
              <a:t>Des outils </a:t>
            </a:r>
          </a:p>
          <a:p>
            <a:r>
              <a:rPr lang="fr-FR" dirty="0" smtClean="0"/>
              <a:t>d’administration</a:t>
            </a:r>
            <a:endParaRPr lang="fr-FR" dirty="0"/>
          </a:p>
        </p:txBody>
      </p:sp>
      <p:sp>
        <p:nvSpPr>
          <p:cNvPr id="36" name="AutoShape 2" descr="Résultat de recherche d'images pour &quot;logo DM Express syncsort&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8" name="Image 37"/>
          <p:cNvPicPr>
            <a:picLocks noChangeAspect="1"/>
          </p:cNvPicPr>
          <p:nvPr/>
        </p:nvPicPr>
        <p:blipFill rotWithShape="1">
          <a:blip r:embed="rId19"/>
          <a:srcRect t="-1" r="45477" b="-873"/>
          <a:stretch/>
        </p:blipFill>
        <p:spPr>
          <a:xfrm>
            <a:off x="8004167" y="5479702"/>
            <a:ext cx="1640269" cy="595701"/>
          </a:xfrm>
          <a:prstGeom prst="rect">
            <a:avLst/>
          </a:prstGeom>
        </p:spPr>
      </p:pic>
      <p:pic>
        <p:nvPicPr>
          <p:cNvPr id="15" name="Image 14"/>
          <p:cNvPicPr>
            <a:picLocks noChangeAspect="1"/>
          </p:cNvPicPr>
          <p:nvPr/>
        </p:nvPicPr>
        <p:blipFill rotWithShape="1">
          <a:blip r:embed="rId20">
            <a:extLst>
              <a:ext uri="{BEBA8EAE-BF5A-486C-A8C5-ECC9F3942E4B}">
                <a14:imgProps xmlns:a14="http://schemas.microsoft.com/office/drawing/2010/main">
                  <a14:imgLayer r:embed="rId21">
                    <a14:imgEffect>
                      <a14:backgroundRemoval t="8467" b="76200" l="10000" r="90000"/>
                    </a14:imgEffect>
                  </a14:imgLayer>
                </a14:imgProps>
              </a:ext>
              <a:ext uri="{28A0092B-C50C-407E-A947-70E740481C1C}">
                <a14:useLocalDpi xmlns:a14="http://schemas.microsoft.com/office/drawing/2010/main" val="0"/>
              </a:ext>
            </a:extLst>
          </a:blip>
          <a:srcRect b="15333"/>
          <a:stretch/>
        </p:blipFill>
        <p:spPr>
          <a:xfrm>
            <a:off x="5040681" y="227537"/>
            <a:ext cx="1077432" cy="1055484"/>
          </a:xfrm>
          <a:prstGeom prst="rect">
            <a:avLst/>
          </a:prstGeom>
        </p:spPr>
      </p:pic>
      <p:sp>
        <p:nvSpPr>
          <p:cNvPr id="56" name="Rectangle 55"/>
          <p:cNvSpPr/>
          <p:nvPr/>
        </p:nvSpPr>
        <p:spPr>
          <a:xfrm>
            <a:off x="4198988" y="92100"/>
            <a:ext cx="6649540" cy="1536700"/>
          </a:xfrm>
          <a:prstGeom prst="rect">
            <a:avLst/>
          </a:prstGeom>
          <a:noFill/>
          <a:ln>
            <a:solidFill>
              <a:srgbClr val="7CBF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5152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3.7037E-7 L -0.30143 0.69444 " pathEditMode="relative" rAng="0" ptsTypes="AA">
                                      <p:cBhvr>
                                        <p:cTn id="6" dur="2000" fill="hold"/>
                                        <p:tgtEl>
                                          <p:spTgt spid="6"/>
                                        </p:tgtEl>
                                        <p:attrNameLst>
                                          <p:attrName>ppt_x</p:attrName>
                                          <p:attrName>ppt_y</p:attrName>
                                        </p:attrNameLst>
                                      </p:cBhvr>
                                      <p:rCtr x="-15078" y="3472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08333E-6 -3.7037E-6 L 0.22005 0.62755 " pathEditMode="relative" rAng="0" ptsTypes="AA">
                                      <p:cBhvr>
                                        <p:cTn id="10" dur="2000" fill="hold"/>
                                        <p:tgtEl>
                                          <p:spTgt spid="15"/>
                                        </p:tgtEl>
                                        <p:attrNameLst>
                                          <p:attrName>ppt_x</p:attrName>
                                          <p:attrName>ppt_y</p:attrName>
                                        </p:attrNameLst>
                                      </p:cBhvr>
                                      <p:rCtr x="11003" y="31366"/>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25E-6 1.48148E-6 L -0.35443 0.675 " pathEditMode="relative" rAng="0" ptsTypes="AA">
                                      <p:cBhvr>
                                        <p:cTn id="14" dur="2000" fill="hold"/>
                                        <p:tgtEl>
                                          <p:spTgt spid="30"/>
                                        </p:tgtEl>
                                        <p:attrNameLst>
                                          <p:attrName>ppt_x</p:attrName>
                                          <p:attrName>ppt_y</p:attrName>
                                        </p:attrNameLst>
                                      </p:cBhvr>
                                      <p:rCtr x="-17721" y="33750"/>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2.08333E-6 4.44444E-6 L -0.36914 0.69699 " pathEditMode="relative" rAng="0" ptsTypes="AA">
                                      <p:cBhvr>
                                        <p:cTn id="18" dur="2000" fill="hold"/>
                                        <p:tgtEl>
                                          <p:spTgt spid="8"/>
                                        </p:tgtEl>
                                        <p:attrNameLst>
                                          <p:attrName>ppt_x</p:attrName>
                                          <p:attrName>ppt_y</p:attrName>
                                        </p:attrNameLst>
                                      </p:cBhvr>
                                      <p:rCtr x="-18464" y="34838"/>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08333E-7 2.96296E-6 L -0.62773 0.38102 " pathEditMode="relative" rAng="0" ptsTypes="AA">
                                      <p:cBhvr>
                                        <p:cTn id="22" dur="2000" fill="hold"/>
                                        <p:tgtEl>
                                          <p:spTgt spid="19"/>
                                        </p:tgtEl>
                                        <p:attrNameLst>
                                          <p:attrName>ppt_x</p:attrName>
                                          <p:attrName>ppt_y</p:attrName>
                                        </p:attrNameLst>
                                      </p:cBhvr>
                                      <p:rCtr x="-31393" y="19051"/>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2.5E-6 -4.81481E-6 L -0.03177 0.2625 " pathEditMode="relative" rAng="0" ptsTypes="AA">
                                      <p:cBhvr>
                                        <p:cTn id="26" dur="2000" fill="hold"/>
                                        <p:tgtEl>
                                          <p:spTgt spid="31"/>
                                        </p:tgtEl>
                                        <p:attrNameLst>
                                          <p:attrName>ppt_x</p:attrName>
                                          <p:attrName>ppt_y</p:attrName>
                                        </p:attrNameLst>
                                      </p:cBhvr>
                                      <p:rCtr x="-1589" y="131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cs typeface="ＭＳ Ｐゴシック" charset="-128"/>
              </a:rPr>
              <a:t>Les entrepôts clé-valeur</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45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Espace réservé du contenu 2"/>
          <p:cNvSpPr txBox="1">
            <a:spLocks/>
          </p:cNvSpPr>
          <p:nvPr/>
        </p:nvSpPr>
        <p:spPr>
          <a:xfrm>
            <a:off x="335360" y="2708919"/>
            <a:ext cx="11521280" cy="3384377"/>
          </a:xfrm>
          <a:prstGeom prst="rect">
            <a:avLst/>
          </a:prstGeom>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panose="05000000000000000000" pitchFamily="2" charset="2"/>
              <a:buChar char="§"/>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00000"/>
              <a:buFont typeface="Wingdings" panose="05000000000000000000" pitchFamily="2" charset="2"/>
              <a:buChar char="§"/>
              <a:defRPr sz="20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fr-FR" smtClean="0"/>
              <a:t>Le paradigme le plus simple</a:t>
            </a:r>
          </a:p>
          <a:p>
            <a:pPr>
              <a:spcAft>
                <a:spcPts val="600"/>
              </a:spcAft>
            </a:pPr>
            <a:r>
              <a:rPr lang="fr-FR" smtClean="0"/>
              <a:t>Plus aucune notion de schéma</a:t>
            </a:r>
          </a:p>
          <a:p>
            <a:pPr>
              <a:spcAft>
                <a:spcPts val="600"/>
              </a:spcAft>
            </a:pPr>
            <a:r>
              <a:rPr lang="fr-FR" smtClean="0"/>
              <a:t>Pas d’indexation secondaire</a:t>
            </a:r>
          </a:p>
          <a:p>
            <a:pPr>
              <a:spcAft>
                <a:spcPts val="600"/>
              </a:spcAft>
            </a:pPr>
            <a:r>
              <a:rPr lang="fr-FR" smtClean="0"/>
              <a:t>Le seul accès se fait par la clé de la ligne</a:t>
            </a:r>
          </a:p>
          <a:p>
            <a:pPr>
              <a:spcAft>
                <a:spcPts val="600"/>
              </a:spcAft>
            </a:pPr>
            <a:r>
              <a:rPr lang="fr-FR" smtClean="0"/>
              <a:t>Toutes les bases NO SQL sont dérivées de ce modèle simple</a:t>
            </a:r>
          </a:p>
          <a:p>
            <a:endParaRPr lang="fr-FR" dirty="0"/>
          </a:p>
        </p:txBody>
      </p:sp>
      <p:grpSp>
        <p:nvGrpSpPr>
          <p:cNvPr id="7" name="Groupe 9"/>
          <p:cNvGrpSpPr/>
          <p:nvPr/>
        </p:nvGrpSpPr>
        <p:grpSpPr>
          <a:xfrm>
            <a:off x="6456040" y="1628800"/>
            <a:ext cx="4128459" cy="2989642"/>
            <a:chOff x="5508104" y="3259388"/>
            <a:chExt cx="3096344" cy="2989642"/>
          </a:xfrm>
        </p:grpSpPr>
        <p:sp>
          <p:nvSpPr>
            <p:cNvPr id="8" name="Organigramme : Disque magnétique 3"/>
            <p:cNvSpPr/>
            <p:nvPr/>
          </p:nvSpPr>
          <p:spPr bwMode="gray">
            <a:xfrm>
              <a:off x="5508104" y="3259388"/>
              <a:ext cx="3096344" cy="2989642"/>
            </a:xfrm>
            <a:prstGeom prst="flowChartMagneticDisk">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72000" tIns="72000" rIns="72000" bIns="72000" numCol="1" rtlCol="0" anchor="ctr"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fr-FR" sz="1600" b="1" i="0" u="none" strike="noStrike" cap="none" normalizeH="0" baseline="0" dirty="0" smtClean="0">
                  <a:ln>
                    <a:noFill/>
                  </a:ln>
                  <a:solidFill>
                    <a:schemeClr val="bg1"/>
                  </a:solidFill>
                  <a:effectLst/>
                  <a:latin typeface="Arial" charset="0"/>
                  <a:ea typeface="MS PGothic" pitchFamily="34" charset="-128"/>
                </a:rPr>
                <a:t>Base de données</a:t>
              </a:r>
            </a:p>
            <a:p>
              <a:pPr marL="0" marR="0" indent="0" algn="ctr" defTabSz="914400" rtl="0" eaLnBrk="1" fontAlgn="base" latinLnBrk="0" hangingPunct="1">
                <a:lnSpc>
                  <a:spcPct val="100000"/>
                </a:lnSpc>
                <a:spcBef>
                  <a:spcPct val="0"/>
                </a:spcBef>
                <a:spcAft>
                  <a:spcPct val="0"/>
                </a:spcAft>
                <a:buClrTx/>
                <a:buSzTx/>
                <a:buFontTx/>
                <a:buNone/>
                <a:tabLst/>
              </a:pPr>
              <a:endParaRPr lang="fr-FR" sz="1600" b="1" dirty="0" smtClean="0">
                <a:solidFill>
                  <a:schemeClr val="bg1"/>
                </a:solidFill>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fr-FR" sz="1600" b="1" dirty="0">
                <a:solidFill>
                  <a:schemeClr val="bg1"/>
                </a:solidFill>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fr-FR" sz="1600" b="1" dirty="0">
                <a:solidFill>
                  <a:schemeClr val="bg1"/>
                </a:solidFill>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bg1"/>
                </a:solidFill>
                <a:effectLst/>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fr-FR" sz="1600" b="1" dirty="0">
                <a:solidFill>
                  <a:schemeClr val="bg1"/>
                </a:solidFill>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bg1"/>
                </a:solidFill>
                <a:effectLst/>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fr-FR" sz="1600" b="1" dirty="0">
                <a:solidFill>
                  <a:schemeClr val="bg1"/>
                </a:solidFill>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bg1"/>
                </a:solidFill>
                <a:effectLst/>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lang="fr-FR" sz="1600" b="1" dirty="0">
                <a:solidFill>
                  <a:schemeClr val="bg1"/>
                </a:solidFill>
                <a:latin typeface="Arial" charset="0"/>
                <a:ea typeface="MS PGothic" pitchFamily="34" charset="-128"/>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fr-FR" sz="1600" b="1" i="0" u="none" strike="noStrike" cap="none" normalizeH="0" baseline="0" dirty="0" smtClean="0">
                <a:ln>
                  <a:noFill/>
                </a:ln>
                <a:solidFill>
                  <a:schemeClr val="bg1"/>
                </a:solidFill>
                <a:effectLst/>
                <a:latin typeface="Arial" charset="0"/>
                <a:ea typeface="MS PGothic" pitchFamily="34" charset="-128"/>
              </a:endParaRPr>
            </a:p>
          </p:txBody>
        </p:sp>
        <p:grpSp>
          <p:nvGrpSpPr>
            <p:cNvPr id="9" name="Groupe 8"/>
            <p:cNvGrpSpPr/>
            <p:nvPr/>
          </p:nvGrpSpPr>
          <p:grpSpPr>
            <a:xfrm>
              <a:off x="5652120" y="4394063"/>
              <a:ext cx="2808312" cy="1460659"/>
              <a:chOff x="611560" y="2682701"/>
              <a:chExt cx="2808312" cy="1460659"/>
            </a:xfrm>
          </p:grpSpPr>
          <p:sp>
            <p:nvSpPr>
              <p:cNvPr id="10" name="Arrondir un rectangle avec un coin diagonal 9"/>
              <p:cNvSpPr/>
              <p:nvPr/>
            </p:nvSpPr>
            <p:spPr bwMode="gray">
              <a:xfrm>
                <a:off x="611560" y="2682701"/>
                <a:ext cx="2808312" cy="1460659"/>
              </a:xfrm>
              <a:prstGeom prst="round2DiagRect">
                <a:avLst/>
              </a:prstGeom>
              <a:solidFill>
                <a:schemeClr val="tx2">
                  <a:lumMod val="20000"/>
                  <a:lumOff val="80000"/>
                </a:schemeClr>
              </a:solidFill>
              <a:ln>
                <a:solidFill>
                  <a:schemeClr val="bg1">
                    <a:lumMod val="8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none" lIns="72000" tIns="72000" rIns="72000" bIns="72000" numCol="1" rtlCol="0" anchor="t" anchorCtr="1"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fr-FR" sz="1000" b="1" i="0" u="none" strike="noStrike" cap="none" normalizeH="0" baseline="0" dirty="0" smtClean="0">
                    <a:ln>
                      <a:noFill/>
                    </a:ln>
                    <a:solidFill>
                      <a:schemeClr val="bg1"/>
                    </a:solidFill>
                    <a:effectLst/>
                    <a:latin typeface="Arial" charset="0"/>
                    <a:ea typeface="MS PGothic" pitchFamily="34" charset="-128"/>
                  </a:rPr>
                  <a:t>Table</a:t>
                </a:r>
              </a:p>
            </p:txBody>
          </p:sp>
          <p:sp>
            <p:nvSpPr>
              <p:cNvPr id="11" name="ZoneTexte 10"/>
              <p:cNvSpPr txBox="1"/>
              <p:nvPr/>
            </p:nvSpPr>
            <p:spPr>
              <a:xfrm>
                <a:off x="755576" y="3033048"/>
                <a:ext cx="1080120" cy="646331"/>
              </a:xfrm>
              <a:prstGeom prst="rect">
                <a:avLst/>
              </a:prstGeom>
              <a:solidFill>
                <a:schemeClr val="bg1"/>
              </a:solidFill>
              <a:ln>
                <a:solidFill>
                  <a:schemeClr val="tx1"/>
                </a:solidFill>
              </a:ln>
            </p:spPr>
            <p:txBody>
              <a:bodyPr wrap="square" rtlCol="0">
                <a:spAutoFit/>
              </a:bodyPr>
              <a:lstStyle/>
              <a:p>
                <a:pPr algn="l">
                  <a:spcBef>
                    <a:spcPts val="0"/>
                  </a:spcBef>
                </a:pPr>
                <a:r>
                  <a:rPr lang="fr-FR" sz="900" dirty="0" smtClean="0"/>
                  <a:t>Ligne</a:t>
                </a:r>
              </a:p>
              <a:p>
                <a:pPr algn="l">
                  <a:spcBef>
                    <a:spcPts val="0"/>
                  </a:spcBef>
                </a:pPr>
                <a:r>
                  <a:rPr lang="fr-FR" sz="900" dirty="0" smtClean="0"/>
                  <a:t>ID : 1010</a:t>
                </a:r>
              </a:p>
              <a:p>
                <a:pPr algn="l">
                  <a:spcBef>
                    <a:spcPts val="0"/>
                  </a:spcBef>
                </a:pPr>
                <a:endParaRPr lang="fr-FR" sz="900" dirty="0"/>
              </a:p>
              <a:p>
                <a:pPr algn="l">
                  <a:spcBef>
                    <a:spcPts val="0"/>
                  </a:spcBef>
                </a:pPr>
                <a:r>
                  <a:rPr lang="fr-FR" sz="900" dirty="0" smtClean="0"/>
                  <a:t>Nom : Durant</a:t>
                </a:r>
              </a:p>
            </p:txBody>
          </p:sp>
          <p:sp>
            <p:nvSpPr>
              <p:cNvPr id="12" name="ZoneTexte 11"/>
              <p:cNvSpPr txBox="1"/>
              <p:nvPr/>
            </p:nvSpPr>
            <p:spPr>
              <a:xfrm>
                <a:off x="1907704" y="3033048"/>
                <a:ext cx="1296144" cy="646331"/>
              </a:xfrm>
              <a:prstGeom prst="rect">
                <a:avLst/>
              </a:prstGeom>
              <a:solidFill>
                <a:schemeClr val="bg1"/>
              </a:solidFill>
              <a:ln>
                <a:solidFill>
                  <a:schemeClr val="tx1"/>
                </a:solidFill>
              </a:ln>
            </p:spPr>
            <p:txBody>
              <a:bodyPr wrap="square" rtlCol="0">
                <a:spAutoFit/>
              </a:bodyPr>
              <a:lstStyle/>
              <a:p>
                <a:pPr algn="l">
                  <a:spcBef>
                    <a:spcPts val="0"/>
                  </a:spcBef>
                </a:pPr>
                <a:r>
                  <a:rPr lang="fr-FR" sz="900" dirty="0" smtClean="0"/>
                  <a:t>Ligne</a:t>
                </a:r>
              </a:p>
              <a:p>
                <a:pPr algn="l">
                  <a:spcBef>
                    <a:spcPts val="0"/>
                  </a:spcBef>
                </a:pPr>
                <a:r>
                  <a:rPr lang="fr-FR" sz="900" dirty="0" smtClean="0"/>
                  <a:t>ID : 1011</a:t>
                </a:r>
              </a:p>
              <a:p>
                <a:pPr algn="l">
                  <a:spcBef>
                    <a:spcPts val="0"/>
                  </a:spcBef>
                </a:pPr>
                <a:endParaRPr lang="fr-FR" sz="900" dirty="0"/>
              </a:p>
              <a:p>
                <a:pPr algn="l">
                  <a:spcBef>
                    <a:spcPts val="0"/>
                  </a:spcBef>
                </a:pPr>
                <a:r>
                  <a:rPr lang="fr-FR" sz="900" dirty="0" smtClean="0"/>
                  <a:t>Email : jeff@global.com</a:t>
                </a:r>
                <a:endParaRPr lang="fr-FR" sz="900" dirty="0"/>
              </a:p>
            </p:txBody>
          </p:sp>
        </p:grpSp>
      </p:grpSp>
      <p:grpSp>
        <p:nvGrpSpPr>
          <p:cNvPr id="13" name="Groupe 12"/>
          <p:cNvGrpSpPr/>
          <p:nvPr/>
        </p:nvGrpSpPr>
        <p:grpSpPr>
          <a:xfrm>
            <a:off x="-1" y="1264514"/>
            <a:ext cx="215445" cy="4828783"/>
            <a:chOff x="-1" y="1264514"/>
            <a:chExt cx="215445" cy="4828783"/>
          </a:xfrm>
        </p:grpSpPr>
        <p:sp>
          <p:nvSpPr>
            <p:cNvPr id="14" name="ZoneTexte 13"/>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15" name="ZoneTexte 14"/>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6" name="ZoneTexte 15"/>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7" name="ZoneTexte 16"/>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49530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cs typeface="ＭＳ Ｐゴシック" charset="-128"/>
              </a:rPr>
              <a:t>Les bases orientées colonnes (1/2)</a:t>
            </a:r>
            <a:br>
              <a:rPr lang="fr-FR" dirty="0">
                <a:solidFill>
                  <a:srgbClr val="FF0000"/>
                </a:solidFill>
                <a:cs typeface="ＭＳ Ｐゴシック" charset="-128"/>
              </a:rPr>
            </a:b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46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Espace réservé du contenu 2"/>
          <p:cNvSpPr txBox="1">
            <a:spLocks/>
          </p:cNvSpPr>
          <p:nvPr/>
        </p:nvSpPr>
        <p:spPr>
          <a:xfrm>
            <a:off x="335360" y="1268761"/>
            <a:ext cx="11521280" cy="4824536"/>
          </a:xfrm>
          <a:prstGeom prst="rect">
            <a:avLst/>
          </a:prstGeom>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panose="05000000000000000000" pitchFamily="2" charset="2"/>
              <a:buChar char="§"/>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00000"/>
              <a:buFont typeface="Wingdings" panose="05000000000000000000" pitchFamily="2" charset="2"/>
              <a:buChar char="§"/>
              <a:defRPr sz="20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fr-FR" altLang="fr-FR" sz="1800" dirty="0" smtClean="0"/>
              <a:t>Organisées en familles de colonnes (</a:t>
            </a:r>
            <a:r>
              <a:rPr lang="fr-FR" altLang="fr-FR" sz="1800" dirty="0" err="1" smtClean="0"/>
              <a:t>column</a:t>
            </a:r>
            <a:r>
              <a:rPr lang="fr-FR" altLang="fr-FR" sz="1800" dirty="0" smtClean="0"/>
              <a:t> </a:t>
            </a:r>
            <a:r>
              <a:rPr lang="fr-FR" altLang="fr-FR" sz="1800" dirty="0" err="1" smtClean="0"/>
              <a:t>family</a:t>
            </a:r>
            <a:r>
              <a:rPr lang="fr-FR" altLang="fr-FR" sz="1800" dirty="0" smtClean="0"/>
              <a:t>). </a:t>
            </a:r>
          </a:p>
          <a:p>
            <a:pPr>
              <a:lnSpc>
                <a:spcPct val="100000"/>
              </a:lnSpc>
              <a:spcBef>
                <a:spcPts val="0"/>
              </a:spcBef>
            </a:pPr>
            <a:r>
              <a:rPr lang="fr-FR" altLang="fr-FR" sz="1800" dirty="0" smtClean="0"/>
              <a:t>Se rapproche du concept de table d’un SGBD-R</a:t>
            </a:r>
          </a:p>
          <a:p>
            <a:pPr>
              <a:lnSpc>
                <a:spcPct val="100000"/>
              </a:lnSpc>
              <a:spcBef>
                <a:spcPts val="0"/>
              </a:spcBef>
            </a:pPr>
            <a:endParaRPr lang="fr-FR" altLang="fr-FR" sz="1800" dirty="0" smtClean="0"/>
          </a:p>
          <a:p>
            <a:pPr>
              <a:lnSpc>
                <a:spcPct val="100000"/>
              </a:lnSpc>
              <a:spcBef>
                <a:spcPts val="0"/>
              </a:spcBef>
            </a:pPr>
            <a:r>
              <a:rPr lang="fr-FR" altLang="fr-FR" sz="1800" dirty="0" smtClean="0"/>
              <a:t>Les colonnes d’une base de données relationnelle sont statiques et présentes pour chaque ligne.</a:t>
            </a:r>
          </a:p>
          <a:p>
            <a:pPr>
              <a:lnSpc>
                <a:spcPct val="100000"/>
              </a:lnSpc>
              <a:spcBef>
                <a:spcPts val="0"/>
              </a:spcBef>
            </a:pPr>
            <a:r>
              <a:rPr lang="fr-FR" altLang="fr-FR" sz="1800" dirty="0" smtClean="0"/>
              <a:t>Les colonnes d’une base de données orientée colonnes sont dynamiques et présentes uniquement pour les lignes concernées. </a:t>
            </a:r>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endParaRPr lang="fr-FR" altLang="fr-FR" sz="1800" dirty="0" smtClean="0"/>
          </a:p>
          <a:p>
            <a:pPr>
              <a:lnSpc>
                <a:spcPct val="100000"/>
              </a:lnSpc>
              <a:spcBef>
                <a:spcPts val="0"/>
              </a:spcBef>
            </a:pPr>
            <a:r>
              <a:rPr lang="fr-FR" altLang="fr-FR" sz="1800" dirty="0" smtClean="0"/>
              <a:t>Il est possible d’ajouter des colonnes à une ligne à tout moment</a:t>
            </a:r>
          </a:p>
          <a:p>
            <a:pPr>
              <a:lnSpc>
                <a:spcPct val="100000"/>
              </a:lnSpc>
              <a:spcBef>
                <a:spcPts val="0"/>
              </a:spcBef>
            </a:pPr>
            <a:r>
              <a:rPr lang="fr-FR" altLang="fr-FR" sz="1800" dirty="0" smtClean="0"/>
              <a:t>Le coût de stockage d’un </a:t>
            </a:r>
            <a:r>
              <a:rPr lang="fr-FR" altLang="fr-FR" sz="1800" dirty="0" err="1" smtClean="0"/>
              <a:t>null</a:t>
            </a:r>
            <a:r>
              <a:rPr lang="fr-FR" altLang="fr-FR" sz="1800" dirty="0" smtClean="0"/>
              <a:t> est 0.</a:t>
            </a:r>
          </a:p>
          <a:p>
            <a:pPr marL="0" indent="0">
              <a:lnSpc>
                <a:spcPct val="100000"/>
              </a:lnSpc>
              <a:spcBef>
                <a:spcPts val="0"/>
              </a:spcBef>
            </a:pPr>
            <a:endParaRPr lang="fr-FR" sz="1800" kern="0" dirty="0" smtClean="0"/>
          </a:p>
          <a:p>
            <a:pPr marL="0" indent="0">
              <a:lnSpc>
                <a:spcPct val="100000"/>
              </a:lnSpc>
              <a:spcBef>
                <a:spcPts val="0"/>
              </a:spcBef>
            </a:pPr>
            <a:endParaRPr lang="fr-FR" sz="1800" kern="0" dirty="0" smtClean="0"/>
          </a:p>
          <a:p>
            <a:pPr marL="0" indent="0">
              <a:lnSpc>
                <a:spcPct val="100000"/>
              </a:lnSpc>
              <a:spcBef>
                <a:spcPts val="0"/>
              </a:spcBef>
            </a:pPr>
            <a:endParaRPr lang="fr-FR" sz="1800" kern="0" dirty="0" smtClean="0"/>
          </a:p>
          <a:p>
            <a:endParaRPr lang="fr-FR" sz="1800"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2924944"/>
            <a:ext cx="8890000" cy="2343150"/>
          </a:xfrm>
          <a:prstGeom prst="rect">
            <a:avLst/>
          </a:prstGeom>
        </p:spPr>
      </p:pic>
      <p:grpSp>
        <p:nvGrpSpPr>
          <p:cNvPr id="8" name="Groupe 7"/>
          <p:cNvGrpSpPr/>
          <p:nvPr/>
        </p:nvGrpSpPr>
        <p:grpSpPr>
          <a:xfrm>
            <a:off x="-1" y="1264514"/>
            <a:ext cx="215445" cy="4828783"/>
            <a:chOff x="-1" y="1264514"/>
            <a:chExt cx="215445" cy="4828783"/>
          </a:xfrm>
        </p:grpSpPr>
        <p:sp>
          <p:nvSpPr>
            <p:cNvPr id="9" name="ZoneTexte 8"/>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10" name="ZoneTexte 9"/>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1" name="ZoneTexte 10"/>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2" name="ZoneTexte 11"/>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771046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cs typeface="ＭＳ Ｐゴシック" charset="-128"/>
              </a:rPr>
              <a:t>Les bases orientées colonnes (2/2)</a:t>
            </a:r>
            <a:br>
              <a:rPr lang="fr-FR" dirty="0">
                <a:solidFill>
                  <a:srgbClr val="FF0000"/>
                </a:solidFill>
                <a:cs typeface="ＭＳ Ｐゴシック" charset="-128"/>
              </a:rPr>
            </a:br>
            <a:endParaRPr lang="fr-FR" dirty="0"/>
          </a:p>
        </p:txBody>
      </p:sp>
      <p:sp>
        <p:nvSpPr>
          <p:cNvPr id="3" name="Espace réservé du contenu 2"/>
          <p:cNvSpPr>
            <a:spLocks noGrp="1"/>
          </p:cNvSpPr>
          <p:nvPr>
            <p:ph idx="1"/>
          </p:nvPr>
        </p:nvSpPr>
        <p:spPr/>
        <p:txBody>
          <a:bodyPr/>
          <a:lstStyle/>
          <a:p>
            <a:pPr lvl="0">
              <a:lnSpc>
                <a:spcPct val="100000"/>
              </a:lnSpc>
              <a:spcBef>
                <a:spcPts val="0"/>
              </a:spcBef>
            </a:pPr>
            <a:r>
              <a:rPr lang="fr-FR" altLang="fr-FR" dirty="0"/>
              <a:t>Pensées pour accueillir un grand nombre de colonnes (jusqu’à plusieurs millions) pour chaque ligne. </a:t>
            </a:r>
          </a:p>
          <a:p>
            <a:pPr lvl="0">
              <a:lnSpc>
                <a:spcPct val="100000"/>
              </a:lnSpc>
              <a:spcBef>
                <a:spcPts val="0"/>
              </a:spcBef>
            </a:pPr>
            <a:endParaRPr lang="fr-FR" altLang="fr-FR" dirty="0"/>
          </a:p>
          <a:p>
            <a:pPr lvl="0">
              <a:lnSpc>
                <a:spcPct val="100000"/>
              </a:lnSpc>
              <a:spcBef>
                <a:spcPts val="0"/>
              </a:spcBef>
            </a:pPr>
            <a:r>
              <a:rPr lang="fr-FR" altLang="fr-FR" dirty="0"/>
              <a:t>Il est possible de faire des requêtes par clé, ou ensemble de clés et d’y adjoindre un prédicat sur un intervalle de colonnes. </a:t>
            </a:r>
          </a:p>
          <a:p>
            <a:pPr lvl="0">
              <a:lnSpc>
                <a:spcPct val="100000"/>
              </a:lnSpc>
              <a:spcBef>
                <a:spcPts val="0"/>
              </a:spcBef>
            </a:pPr>
            <a:endParaRPr lang="fr-FR" altLang="fr-FR" dirty="0"/>
          </a:p>
          <a:p>
            <a:pPr lvl="0">
              <a:lnSpc>
                <a:spcPct val="100000"/>
              </a:lnSpc>
              <a:spcBef>
                <a:spcPts val="0"/>
              </a:spcBef>
            </a:pPr>
            <a:r>
              <a:rPr lang="fr-FR" altLang="fr-FR" dirty="0"/>
              <a:t>Quelques exemples de requêtes possibles :</a:t>
            </a:r>
          </a:p>
          <a:p>
            <a:pPr marL="1028700" lvl="2" indent="-342900" algn="just">
              <a:lnSpc>
                <a:spcPct val="100000"/>
              </a:lnSpc>
              <a:spcBef>
                <a:spcPts val="0"/>
              </a:spcBef>
              <a:buFont typeface="Wingdings" panose="05000000000000000000" pitchFamily="2" charset="2"/>
              <a:buChar char="è"/>
            </a:pPr>
            <a:r>
              <a:rPr lang="fr-FR" altLang="fr-FR" dirty="0"/>
              <a:t>Toutes les colonnes de la ligne dont la clé est 12</a:t>
            </a:r>
          </a:p>
          <a:p>
            <a:pPr marL="1028700" lvl="2" indent="-342900" algn="just">
              <a:lnSpc>
                <a:spcPct val="100000"/>
              </a:lnSpc>
              <a:spcBef>
                <a:spcPts val="0"/>
              </a:spcBef>
              <a:buFont typeface="Wingdings" panose="05000000000000000000" pitchFamily="2" charset="2"/>
              <a:buChar char="è"/>
            </a:pPr>
            <a:r>
              <a:rPr lang="fr-FR" altLang="fr-FR" dirty="0"/>
              <a:t>Toutes les colonnes dont le nom est compris entre "</a:t>
            </a:r>
            <a:r>
              <a:rPr lang="fr-FR" altLang="fr-FR" dirty="0" err="1"/>
              <a:t>aaa</a:t>
            </a:r>
            <a:r>
              <a:rPr lang="fr-FR" altLang="fr-FR" dirty="0"/>
              <a:t>" et "</a:t>
            </a:r>
            <a:r>
              <a:rPr lang="fr-FR" altLang="fr-FR" dirty="0" err="1"/>
              <a:t>abb</a:t>
            </a:r>
            <a:r>
              <a:rPr lang="fr-FR" altLang="fr-FR" dirty="0"/>
              <a:t>" pour la ligne dont la clé est 156</a:t>
            </a:r>
          </a:p>
          <a:p>
            <a:pPr marL="1028700" lvl="2" indent="-342900" algn="just">
              <a:lnSpc>
                <a:spcPct val="100000"/>
              </a:lnSpc>
              <a:spcBef>
                <a:spcPts val="0"/>
              </a:spcBef>
              <a:buFont typeface="Wingdings" panose="05000000000000000000" pitchFamily="2" charset="2"/>
              <a:buChar char="è"/>
            </a:pPr>
            <a:r>
              <a:rPr lang="fr-FR" altLang="fr-FR" dirty="0"/>
              <a:t>La colonne "</a:t>
            </a:r>
            <a:r>
              <a:rPr lang="fr-FR" altLang="fr-FR" dirty="0" err="1"/>
              <a:t>aaa</a:t>
            </a:r>
            <a:r>
              <a:rPr lang="fr-FR" altLang="fr-FR" dirty="0"/>
              <a:t>" pour les lignes 26 à 31</a:t>
            </a:r>
          </a:p>
          <a:p>
            <a:pPr marL="1028700" lvl="2" indent="-342900" algn="just">
              <a:lnSpc>
                <a:spcPct val="100000"/>
              </a:lnSpc>
              <a:spcBef>
                <a:spcPts val="0"/>
              </a:spcBef>
              <a:buFont typeface="Wingdings" panose="05000000000000000000" pitchFamily="2" charset="2"/>
              <a:buChar char="è"/>
            </a:pPr>
            <a:endParaRPr lang="fr-FR" altLang="fr-FR" dirty="0"/>
          </a:p>
          <a:p>
            <a:pPr>
              <a:lnSpc>
                <a:spcPct val="100000"/>
              </a:lnSpc>
              <a:spcBef>
                <a:spcPts val="0"/>
              </a:spcBef>
            </a:pPr>
            <a:r>
              <a:rPr lang="fr-FR" altLang="fr-FR" dirty="0"/>
              <a:t>Fournissent un système de requêtes minimaliste qui a permis de grandement simplifier le design de ces bases de données, au profit de la performance.</a:t>
            </a:r>
          </a:p>
          <a:p>
            <a:pPr marL="0" indent="0">
              <a:lnSpc>
                <a:spcPct val="100000"/>
              </a:lnSpc>
              <a:spcBef>
                <a:spcPts val="0"/>
              </a:spcBef>
            </a:pPr>
            <a:endParaRPr lang="fr-FR" kern="0" dirty="0"/>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47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4093661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rPr>
              <a:t>LES BASES ORIENTEES GRAPHE (1/2)</a:t>
            </a:r>
            <a:endParaRPr lang="fr-FR" dirty="0"/>
          </a:p>
        </p:txBody>
      </p:sp>
      <p:sp>
        <p:nvSpPr>
          <p:cNvPr id="3" name="Espace réservé du contenu 2"/>
          <p:cNvSpPr>
            <a:spLocks noGrp="1"/>
          </p:cNvSpPr>
          <p:nvPr>
            <p:ph idx="1"/>
          </p:nvPr>
        </p:nvSpPr>
        <p:spPr/>
        <p:txBody>
          <a:bodyPr/>
          <a:lstStyle/>
          <a:p>
            <a:pPr>
              <a:lnSpc>
                <a:spcPct val="100000"/>
              </a:lnSpc>
              <a:spcBef>
                <a:spcPts val="0"/>
              </a:spcBef>
            </a:pPr>
            <a:r>
              <a:rPr lang="fr-FR" sz="1800" dirty="0"/>
              <a:t>Base de données orientée objet utilisant la théorie des graphes </a:t>
            </a:r>
          </a:p>
          <a:p>
            <a:r>
              <a:rPr lang="fr-FR" sz="1800" dirty="0"/>
              <a:t>Les données sont modélisées sous forme de nœuds et d’arcs</a:t>
            </a:r>
          </a:p>
          <a:p>
            <a:r>
              <a:rPr lang="fr-FR" sz="1800" dirty="0"/>
              <a:t>C'est une base de données orientée objet adaptée à l'exploitation des structures de données de type graphe ou dérivée, comme des arbres.</a:t>
            </a:r>
          </a:p>
          <a:p>
            <a:r>
              <a:rPr lang="fr-FR" sz="1800" dirty="0">
                <a:solidFill>
                  <a:srgbClr val="4D4D4D"/>
                </a:solidFill>
              </a:rPr>
              <a:t>Structure idéale pour des recherches du type "partir d'un nœud et parcourir le graphe" </a:t>
            </a:r>
          </a:p>
          <a:p>
            <a:r>
              <a:rPr lang="fr-FR" sz="1800" dirty="0"/>
              <a:t>Particulièrement appropriée pour exploiter les relations entre les données</a:t>
            </a:r>
          </a:p>
          <a:p>
            <a:pPr marL="1028700" lvl="2" indent="-342900" algn="just">
              <a:lnSpc>
                <a:spcPct val="100000"/>
              </a:lnSpc>
              <a:spcBef>
                <a:spcPts val="0"/>
              </a:spcBef>
              <a:buFont typeface="Wingdings" panose="05000000000000000000" pitchFamily="2" charset="2"/>
              <a:buChar char="è"/>
            </a:pPr>
            <a:r>
              <a:rPr lang="fr-FR" sz="1800" dirty="0"/>
              <a:t>connaissances entre des personnes</a:t>
            </a:r>
          </a:p>
          <a:p>
            <a:pPr marL="1028700" lvl="2" indent="-342900" algn="just">
              <a:lnSpc>
                <a:spcPct val="100000"/>
              </a:lnSpc>
              <a:spcBef>
                <a:spcPts val="0"/>
              </a:spcBef>
              <a:buFont typeface="Wingdings" panose="05000000000000000000" pitchFamily="2" charset="2"/>
              <a:buChar char="è"/>
            </a:pPr>
            <a:r>
              <a:rPr lang="fr-FR" sz="1800" dirty="0"/>
              <a:t>description de l'ensemble des pièces d'une machine industrielle et de la manière dont elles sont liées entre elles</a:t>
            </a:r>
          </a:p>
          <a:p>
            <a:pPr marL="1028700" lvl="2" indent="-342900" algn="just">
              <a:lnSpc>
                <a:spcPct val="100000"/>
              </a:lnSpc>
              <a:spcBef>
                <a:spcPts val="0"/>
              </a:spcBef>
              <a:buFont typeface="Wingdings" panose="05000000000000000000" pitchFamily="2" charset="2"/>
              <a:buChar char="è"/>
            </a:pPr>
            <a:endParaRPr lang="fr-FR" sz="1800" dirty="0"/>
          </a:p>
          <a:p>
            <a:pPr>
              <a:lnSpc>
                <a:spcPct val="100000"/>
              </a:lnSpc>
              <a:spcBef>
                <a:spcPts val="0"/>
              </a:spcBef>
            </a:pPr>
            <a:r>
              <a:rPr lang="fr-FR" sz="1800" dirty="0">
                <a:solidFill>
                  <a:srgbClr val="4D4D4D"/>
                </a:solidFill>
              </a:rPr>
              <a:t>Utilisées aujourd'hui dans la modélisation des réseaux sociaux</a:t>
            </a:r>
          </a:p>
          <a:p>
            <a:pPr marL="1028700" lvl="2" indent="-342900" algn="just">
              <a:lnSpc>
                <a:spcPct val="100000"/>
              </a:lnSpc>
              <a:spcBef>
                <a:spcPts val="0"/>
              </a:spcBef>
              <a:buFont typeface="Wingdings" panose="05000000000000000000" pitchFamily="2" charset="2"/>
              <a:buChar char="è"/>
            </a:pPr>
            <a:r>
              <a:rPr lang="fr-FR" sz="1800" dirty="0"/>
              <a:t>LinkedIn utilise par exemple ce système avec un graphe représentant les personnes et leur relations, et parvient ainsi facilement à afficher le degré de séparation entre chaque contact, qui n'est finalement que la distance entre les nœuds.</a:t>
            </a:r>
          </a:p>
          <a:p>
            <a:pPr marL="1028700" lvl="2" indent="-342900" algn="just">
              <a:buFont typeface="Wingdings" panose="05000000000000000000" pitchFamily="2" charset="2"/>
              <a:buChar char="è"/>
            </a:pPr>
            <a:endParaRPr lang="fr-FR" sz="1800" dirty="0"/>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48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4087423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rgbClr val="FF0000"/>
                </a:solidFill>
              </a:rPr>
              <a:t>LES BASES ORIENTEES GRAPHE (2/2)</a:t>
            </a:r>
            <a:endParaRPr lang="fr-FR" dirty="0"/>
          </a:p>
        </p:txBody>
      </p:sp>
      <p:sp>
        <p:nvSpPr>
          <p:cNvPr id="3" name="Espace réservé du contenu 2"/>
          <p:cNvSpPr>
            <a:spLocks noGrp="1"/>
          </p:cNvSpPr>
          <p:nvPr>
            <p:ph idx="1"/>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49</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Imag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91344" y="764704"/>
            <a:ext cx="9053344" cy="2583404"/>
          </a:xfrm>
          <a:prstGeom prst="rect">
            <a:avLst/>
          </a:prstGeom>
        </p:spPr>
      </p:pic>
      <p:pic>
        <p:nvPicPr>
          <p:cNvPr id="7" name="Imag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39753" y="3485156"/>
            <a:ext cx="7315834" cy="2659610"/>
          </a:xfrm>
          <a:prstGeom prst="rect">
            <a:avLst/>
          </a:prstGeom>
        </p:spPr>
      </p:pic>
      <p:grpSp>
        <p:nvGrpSpPr>
          <p:cNvPr id="8" name="Groupe 7"/>
          <p:cNvGrpSpPr/>
          <p:nvPr/>
        </p:nvGrpSpPr>
        <p:grpSpPr>
          <a:xfrm>
            <a:off x="-1" y="1264514"/>
            <a:ext cx="215445" cy="4828783"/>
            <a:chOff x="-1" y="1264514"/>
            <a:chExt cx="215445" cy="4828783"/>
          </a:xfrm>
        </p:grpSpPr>
        <p:sp>
          <p:nvSpPr>
            <p:cNvPr id="9" name="ZoneTexte 8"/>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10" name="ZoneTexte 9"/>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1" name="ZoneTexte 10"/>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2" name="ZoneTexte 11"/>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5183646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a:solidFill>
                  <a:srgbClr val="FF0000"/>
                </a:solidFill>
              </a:rPr>
              <a:t>Informations pratiques &amp; règles de vie</a:t>
            </a:r>
          </a:p>
        </p:txBody>
      </p:sp>
      <p:sp>
        <p:nvSpPr>
          <p:cNvPr id="4" name="Espace réservé de la date 3"/>
          <p:cNvSpPr>
            <a:spLocks noGrp="1"/>
          </p:cNvSpPr>
          <p:nvPr>
            <p:ph type="dt" sz="half" idx="2"/>
          </p:nvPr>
        </p:nvSpPr>
        <p:spPr/>
        <p:txBody>
          <a:bodyPr/>
          <a:lstStyle/>
          <a:p>
            <a:r>
              <a:rPr lang="fr-FR" dirty="0" smtClean="0"/>
              <a:t>JUIN 2015</a:t>
            </a:r>
            <a:endParaRPr lang="fr-FR" dirty="0"/>
          </a:p>
        </p:txBody>
      </p:sp>
      <p:sp>
        <p:nvSpPr>
          <p:cNvPr id="5" name="Espace réservé du numéro de diapositive 4"/>
          <p:cNvSpPr>
            <a:spLocks noGrp="1"/>
          </p:cNvSpPr>
          <p:nvPr>
            <p:ph type="sldNum" sz="quarter" idx="4"/>
          </p:nvPr>
        </p:nvSpPr>
        <p:spPr/>
        <p:txBody>
          <a:bodyPr/>
          <a:lstStyle/>
          <a:p>
            <a:fld id="{0E465282-C79B-4ED5-A145-AC9BCBC76765}" type="slidenum">
              <a:rPr lang="fr-FR" smtClean="0"/>
              <a:pPr/>
              <a:t>5</a:t>
            </a:fld>
            <a:endParaRPr lang="fr-FR" dirty="0"/>
          </a:p>
        </p:txBody>
      </p:sp>
      <p:sp>
        <p:nvSpPr>
          <p:cNvPr id="6" name="Rectangle 5"/>
          <p:cNvSpPr>
            <a:spLocks noGrp="1" noChangeArrowheads="1"/>
          </p:cNvSpPr>
          <p:nvPr>
            <p:ph idx="1"/>
          </p:nvPr>
        </p:nvSpPr>
        <p:spPr>
          <a:xfrm>
            <a:off x="335360" y="908720"/>
            <a:ext cx="3816424" cy="4912750"/>
          </a:xfrm>
          <a:ln>
            <a:solidFill>
              <a:srgbClr val="1A171B"/>
            </a:solidFill>
          </a:ln>
        </p:spPr>
        <p:txBody>
          <a:bodyPr/>
          <a:lstStyle/>
          <a:p>
            <a:pPr algn="ctr" eaLnBrk="1" hangingPunct="1">
              <a:buFont typeface="Wingdings" pitchFamily="2" charset="2"/>
              <a:buNone/>
            </a:pPr>
            <a:r>
              <a:rPr lang="fr-FR" sz="1600" b="1" dirty="0" smtClean="0">
                <a:solidFill>
                  <a:srgbClr val="92D050"/>
                </a:solidFill>
              </a:rPr>
              <a:t>« Informations pratiques »</a:t>
            </a:r>
          </a:p>
          <a:p>
            <a:pPr lvl="1" eaLnBrk="1" hangingPunct="1">
              <a:buFont typeface="Arial" charset="0"/>
              <a:buNone/>
            </a:pPr>
            <a:endParaRPr lang="fr-FR" sz="1400" dirty="0" smtClean="0"/>
          </a:p>
          <a:p>
            <a:pPr marL="0" indent="0" eaLnBrk="1" hangingPunct="1">
              <a:buNone/>
            </a:pPr>
            <a:endParaRPr lang="fr-FR" sz="1600" dirty="0" smtClean="0"/>
          </a:p>
          <a:p>
            <a:pPr marL="0" indent="0" eaLnBrk="1" hangingPunct="1">
              <a:buNone/>
            </a:pPr>
            <a:r>
              <a:rPr lang="fr-FR" sz="1600" dirty="0" smtClean="0"/>
              <a:t>Horaire / lieu des repas</a:t>
            </a:r>
          </a:p>
          <a:p>
            <a:pPr lvl="2">
              <a:lnSpc>
                <a:spcPct val="90000"/>
              </a:lnSpc>
              <a:spcBef>
                <a:spcPts val="400"/>
              </a:spcBef>
              <a:buBlip>
                <a:blip r:embed="rId2"/>
              </a:buBlip>
            </a:pPr>
            <a:r>
              <a:rPr lang="fr-FR" sz="1400" b="1" dirty="0"/>
              <a:t>9h00 – 17h30</a:t>
            </a:r>
          </a:p>
          <a:p>
            <a:pPr lvl="2">
              <a:lnSpc>
                <a:spcPct val="90000"/>
              </a:lnSpc>
              <a:spcBef>
                <a:spcPts val="400"/>
              </a:spcBef>
              <a:buBlip>
                <a:blip r:embed="rId2"/>
              </a:buBlip>
            </a:pPr>
            <a:r>
              <a:rPr lang="fr-FR" sz="1400" b="1" dirty="0"/>
              <a:t>1h00 pause déjeuner : 13h00 – 14h00</a:t>
            </a:r>
          </a:p>
          <a:p>
            <a:pPr lvl="1" eaLnBrk="1" hangingPunct="1"/>
            <a:endParaRPr lang="fr-FR" sz="1400" b="0" dirty="0" smtClean="0"/>
          </a:p>
          <a:p>
            <a:pPr marL="0" indent="0" eaLnBrk="1" hangingPunct="1">
              <a:buNone/>
            </a:pPr>
            <a:r>
              <a:rPr lang="fr-FR" sz="1600" dirty="0" smtClean="0"/>
              <a:t>Pauses de 15mn chaque ½ journée</a:t>
            </a:r>
          </a:p>
          <a:p>
            <a:pPr lvl="2">
              <a:lnSpc>
                <a:spcPct val="90000"/>
              </a:lnSpc>
              <a:spcBef>
                <a:spcPts val="400"/>
              </a:spcBef>
              <a:buBlip>
                <a:blip r:embed="rId2"/>
              </a:buBlip>
            </a:pPr>
            <a:r>
              <a:rPr lang="fr-FR" sz="1400" b="1" dirty="0"/>
              <a:t>Autour de 11h00</a:t>
            </a:r>
          </a:p>
          <a:p>
            <a:pPr lvl="2">
              <a:lnSpc>
                <a:spcPct val="90000"/>
              </a:lnSpc>
              <a:spcBef>
                <a:spcPts val="400"/>
              </a:spcBef>
              <a:buBlip>
                <a:blip r:embed="rId2"/>
              </a:buBlip>
            </a:pPr>
            <a:r>
              <a:rPr lang="fr-FR" sz="1400" b="1" dirty="0"/>
              <a:t>Autour de 16h00</a:t>
            </a:r>
          </a:p>
          <a:p>
            <a:pPr lvl="1" eaLnBrk="1" hangingPunct="1"/>
            <a:endParaRPr lang="fr-FR" sz="1400" dirty="0" smtClean="0"/>
          </a:p>
          <a:p>
            <a:pPr eaLnBrk="1" hangingPunct="1"/>
            <a:endParaRPr lang="fr-FR" sz="1600" dirty="0" smtClean="0"/>
          </a:p>
        </p:txBody>
      </p:sp>
      <p:sp>
        <p:nvSpPr>
          <p:cNvPr id="7" name="Rectangle 4"/>
          <p:cNvSpPr txBox="1">
            <a:spLocks noChangeArrowheads="1"/>
          </p:cNvSpPr>
          <p:nvPr/>
        </p:nvSpPr>
        <p:spPr>
          <a:xfrm>
            <a:off x="4295800" y="908720"/>
            <a:ext cx="7560840" cy="4912749"/>
          </a:xfrm>
          <a:prstGeom prst="rect">
            <a:avLst/>
          </a:prstGeom>
          <a:ln>
            <a:solidFill>
              <a:srgbClr val="1A171B"/>
            </a:solidFill>
          </a:ln>
        </p:spPr>
        <p:txBody>
          <a:bodyPr vert="horz" lIns="91440" tIns="45720" rIns="91440" bIns="45720" rtlCol="0">
            <a:noAutofit/>
          </a:bodyPr>
          <a:lstStyle>
            <a:lvl1pPr marL="92075" indent="-92075" algn="l" defTabSz="914400" rtl="0" eaLnBrk="1" latinLnBrk="0" hangingPunct="1">
              <a:lnSpc>
                <a:spcPct val="92000"/>
              </a:lnSpc>
              <a:spcBef>
                <a:spcPts val="1200"/>
              </a:spcBef>
              <a:buClr>
                <a:schemeClr val="bg1"/>
              </a:buClr>
              <a:buFont typeface="Arial" pitchFamily="34" charset="0"/>
              <a:buChar char="•"/>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chemeClr val="bg1"/>
              </a:buClr>
              <a:buFont typeface="Arial" pitchFamily="34" charset="0"/>
              <a:buChar char="–"/>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SzPct val="137000"/>
              <a:buFontTx/>
              <a:buBlip>
                <a:blip r:embed="rId2"/>
              </a:buBlip>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C00000"/>
              </a:buClr>
              <a:buFont typeface="Arial" pitchFamily="34" charset="0"/>
              <a:buChar char="•"/>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50000"/>
              </a:lnSpc>
              <a:spcBef>
                <a:spcPts val="600"/>
              </a:spcBef>
              <a:buClr>
                <a:srgbClr val="7CBF33"/>
              </a:buClr>
              <a:buNone/>
            </a:pPr>
            <a:r>
              <a:rPr lang="fr-FR" sz="1600" b="1" dirty="0">
                <a:solidFill>
                  <a:srgbClr val="92D050"/>
                </a:solidFill>
              </a:rPr>
              <a:t>« Règles de vie »</a:t>
            </a:r>
          </a:p>
          <a:p>
            <a:pPr marL="0" indent="0">
              <a:buFont typeface="Arial" pitchFamily="34" charset="0"/>
              <a:buNone/>
            </a:pPr>
            <a:endParaRPr lang="fr-FR" sz="1600" dirty="0" smtClean="0"/>
          </a:p>
          <a:p>
            <a:pPr marL="0" indent="0">
              <a:buFont typeface="Arial" pitchFamily="34" charset="0"/>
              <a:buNone/>
            </a:pPr>
            <a:r>
              <a:rPr lang="fr-FR" sz="1600" dirty="0" smtClean="0"/>
              <a:t>Implication</a:t>
            </a:r>
          </a:p>
          <a:p>
            <a:pPr lvl="2"/>
            <a:r>
              <a:rPr lang="fr-FR" sz="1400" b="1" dirty="0" smtClean="0"/>
              <a:t>Energie et attention</a:t>
            </a:r>
          </a:p>
          <a:p>
            <a:pPr lvl="2">
              <a:buFont typeface="Arial" charset="0"/>
              <a:buNone/>
            </a:pPr>
            <a:r>
              <a:rPr lang="fr-FR" sz="1400" b="1" dirty="0" smtClean="0"/>
              <a:t>	… tout au long de la journée</a:t>
            </a:r>
          </a:p>
          <a:p>
            <a:pPr lvl="1"/>
            <a:endParaRPr lang="fr-FR" sz="1400" dirty="0" smtClean="0"/>
          </a:p>
          <a:p>
            <a:pPr marL="3175" indent="-3175">
              <a:buFont typeface="Arial" pitchFamily="34" charset="0"/>
              <a:buNone/>
            </a:pPr>
            <a:r>
              <a:rPr lang="fr-FR" sz="1600" dirty="0" smtClean="0"/>
              <a:t>Vie en groupe et travail en équipe</a:t>
            </a:r>
          </a:p>
          <a:p>
            <a:pPr lvl="2"/>
            <a:r>
              <a:rPr lang="fr-FR" sz="1400" b="1" dirty="0" smtClean="0"/>
              <a:t>Travaux en sous-groupe, collectif, individuels</a:t>
            </a:r>
            <a:br>
              <a:rPr lang="fr-FR" sz="1400" b="1" dirty="0" smtClean="0"/>
            </a:br>
            <a:endParaRPr lang="fr-FR" sz="1400" b="1" dirty="0" smtClean="0"/>
          </a:p>
          <a:p>
            <a:pPr marL="0" indent="0">
              <a:buFont typeface="Arial" pitchFamily="34" charset="0"/>
              <a:buNone/>
            </a:pPr>
            <a:r>
              <a:rPr lang="fr-FR" sz="1600" dirty="0" smtClean="0"/>
              <a:t>Participation et engagement</a:t>
            </a:r>
          </a:p>
          <a:p>
            <a:pPr lvl="2"/>
            <a:r>
              <a:rPr lang="fr-FR" sz="1400" b="1" dirty="0" smtClean="0"/>
              <a:t>Le succès de la formation repose aussi sur vous</a:t>
            </a:r>
          </a:p>
          <a:p>
            <a:pPr lvl="1"/>
            <a:endParaRPr lang="fr-FR" sz="1400" dirty="0" smtClean="0"/>
          </a:p>
          <a:p>
            <a:pPr marL="0" indent="0">
              <a:buFont typeface="Arial" pitchFamily="34" charset="0"/>
              <a:buNone/>
            </a:pPr>
            <a:r>
              <a:rPr lang="fr-FR" sz="1600" dirty="0" smtClean="0"/>
              <a:t>Interaction et échange</a:t>
            </a:r>
          </a:p>
          <a:p>
            <a:pPr lvl="2"/>
            <a:r>
              <a:rPr lang="fr-FR" sz="1400" b="1" dirty="0" smtClean="0"/>
              <a:t>Richesse par la diversité des métiers, rôles, fonctions,</a:t>
            </a:r>
          </a:p>
          <a:p>
            <a:pPr lvl="2"/>
            <a:r>
              <a:rPr lang="fr-FR" sz="1400" b="1" dirty="0" smtClean="0"/>
              <a:t>Echanges , partage des points de vue</a:t>
            </a:r>
          </a:p>
        </p:txBody>
      </p:sp>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0456" y="2132856"/>
            <a:ext cx="1093947" cy="1093947"/>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76320" y="1204006"/>
            <a:ext cx="1107044" cy="1107044"/>
          </a:xfrm>
          <a:prstGeom prst="rect">
            <a:avLst/>
          </a:prstGeom>
        </p:spPr>
      </p:pic>
      <p:sp>
        <p:nvSpPr>
          <p:cNvPr id="15" name="Interdiction 14"/>
          <p:cNvSpPr/>
          <p:nvPr/>
        </p:nvSpPr>
        <p:spPr>
          <a:xfrm rot="5887722">
            <a:off x="8892200" y="1065716"/>
            <a:ext cx="1288038" cy="1383621"/>
          </a:xfrm>
          <a:prstGeom prst="noSmoking">
            <a:avLst>
              <a:gd name="adj" fmla="val 63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7" name="Interdiction 16"/>
          <p:cNvSpPr/>
          <p:nvPr/>
        </p:nvSpPr>
        <p:spPr>
          <a:xfrm rot="5887722">
            <a:off x="10116336" y="1960391"/>
            <a:ext cx="1288038" cy="1383621"/>
          </a:xfrm>
          <a:prstGeom prst="noSmoking">
            <a:avLst>
              <a:gd name="adj" fmla="val 637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16" name="Imag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0456" y="4725144"/>
            <a:ext cx="1315591" cy="1096326"/>
          </a:xfrm>
          <a:prstGeom prst="rect">
            <a:avLst/>
          </a:prstGeom>
        </p:spPr>
      </p:pic>
      <p:pic>
        <p:nvPicPr>
          <p:cNvPr id="18" name="Imag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6320" y="3369986"/>
            <a:ext cx="1414016" cy="1244334"/>
          </a:xfrm>
          <a:prstGeom prst="rect">
            <a:avLst/>
          </a:prstGeom>
        </p:spPr>
      </p:pic>
      <p:pic>
        <p:nvPicPr>
          <p:cNvPr id="13" name="Espace réservé du contenu 3" descr="images.jpg"/>
          <p:cNvPicPr>
            <a:picLocks noChangeAspect="1"/>
          </p:cNvPicPr>
          <p:nvPr/>
        </p:nvPicPr>
        <p:blipFill>
          <a:blip r:embed="rId7" cstate="print">
            <a:duotone>
              <a:prstClr val="black"/>
              <a:srgbClr val="FF123F">
                <a:tint val="45000"/>
                <a:satMod val="400000"/>
              </a:srgbClr>
            </a:duoton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00418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BASES </a:t>
            </a:r>
            <a:r>
              <a:rPr lang="fr-FR" dirty="0" err="1" smtClean="0"/>
              <a:t>ORIENTées</a:t>
            </a:r>
            <a:r>
              <a:rPr lang="fr-FR" dirty="0" smtClean="0"/>
              <a:t> document (1/3)</a:t>
            </a:r>
            <a:endParaRPr lang="fr-FR" dirty="0"/>
          </a:p>
        </p:txBody>
      </p:sp>
      <p:sp>
        <p:nvSpPr>
          <p:cNvPr id="3" name="Espace réservé du contenu 2"/>
          <p:cNvSpPr>
            <a:spLocks noGrp="1"/>
          </p:cNvSpPr>
          <p:nvPr>
            <p:ph idx="1"/>
          </p:nvPr>
        </p:nvSpPr>
        <p:spPr/>
        <p:txBody>
          <a:bodyPr/>
          <a:lstStyle/>
          <a:p>
            <a:r>
              <a:rPr lang="fr-FR" dirty="0" smtClean="0"/>
              <a:t> Extension de l’entrepôt clé / valeur</a:t>
            </a:r>
          </a:p>
          <a:p>
            <a:r>
              <a:rPr lang="fr-FR" dirty="0"/>
              <a:t> </a:t>
            </a:r>
            <a:r>
              <a:rPr lang="fr-FR" dirty="0" smtClean="0"/>
              <a:t>Conserve la performance du clé valeur par l’accès sur la clé</a:t>
            </a:r>
          </a:p>
          <a:p>
            <a:r>
              <a:rPr lang="fr-FR" dirty="0"/>
              <a:t> </a:t>
            </a:r>
            <a:r>
              <a:rPr lang="fr-FR" dirty="0" smtClean="0"/>
              <a:t>Introduit une notion de structure à l’enregistrement ( le document ) qui limite l’entrepôt clé/valeur</a:t>
            </a:r>
          </a:p>
          <a:p>
            <a:r>
              <a:rPr lang="fr-FR" dirty="0" smtClean="0"/>
              <a:t> Utilise le format JSON (JavaScript Object Notation) comme structure de données </a:t>
            </a:r>
          </a:p>
          <a:p>
            <a:r>
              <a:rPr lang="fr-FR" dirty="0"/>
              <a:t> </a:t>
            </a:r>
            <a:r>
              <a:rPr lang="fr-FR" dirty="0" smtClean="0"/>
              <a:t>La structure est dite « </a:t>
            </a:r>
            <a:r>
              <a:rPr lang="fr-FR" dirty="0" err="1" smtClean="0"/>
              <a:t>schemaless</a:t>
            </a:r>
            <a:r>
              <a:rPr lang="fr-FR" dirty="0" smtClean="0"/>
              <a:t> » ou « </a:t>
            </a:r>
            <a:r>
              <a:rPr lang="fr-FR" smtClean="0"/>
              <a:t>schéma relaxé</a:t>
            </a:r>
            <a:r>
              <a:rPr lang="fr-FR" dirty="0" smtClean="0"/>
              <a:t> » </a:t>
            </a:r>
          </a:p>
          <a:p>
            <a:r>
              <a:rPr lang="fr-FR" dirty="0" smtClean="0"/>
              <a:t> Permet </a:t>
            </a:r>
            <a:r>
              <a:rPr lang="fr-FR" dirty="0"/>
              <a:t>des recherches sur les champs composants l’enregistrement</a:t>
            </a:r>
          </a:p>
          <a:p>
            <a:r>
              <a:rPr lang="fr-FR" dirty="0" smtClean="0"/>
              <a:t> Exemples de bases documents : </a:t>
            </a:r>
            <a:r>
              <a:rPr lang="fr-FR" dirty="0" err="1" smtClean="0"/>
              <a:t>CouchDB</a:t>
            </a:r>
            <a:r>
              <a:rPr lang="fr-FR" dirty="0" smtClean="0"/>
              <a:t> , </a:t>
            </a:r>
            <a:r>
              <a:rPr lang="fr-FR" dirty="0" err="1" smtClean="0"/>
              <a:t>MongoDB</a:t>
            </a:r>
            <a:endParaRPr lang="fr-FR" dirty="0" smtClean="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50</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7446385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BASES </a:t>
            </a:r>
            <a:r>
              <a:rPr lang="fr-FR" dirty="0" err="1"/>
              <a:t>ORIENTées</a:t>
            </a:r>
            <a:r>
              <a:rPr lang="fr-FR" dirty="0"/>
              <a:t> document </a:t>
            </a:r>
            <a:r>
              <a:rPr lang="fr-FR" dirty="0" smtClean="0"/>
              <a:t>(2/3</a:t>
            </a:r>
            <a:r>
              <a:rPr lang="fr-FR" dirty="0"/>
              <a:t>)</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51</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grpSp>
        <p:nvGrpSpPr>
          <p:cNvPr id="17" name="Grouper 36"/>
          <p:cNvGrpSpPr/>
          <p:nvPr/>
        </p:nvGrpSpPr>
        <p:grpSpPr>
          <a:xfrm>
            <a:off x="1295469" y="1484784"/>
            <a:ext cx="4128459" cy="3960440"/>
            <a:chOff x="971600" y="1484784"/>
            <a:chExt cx="3096344" cy="3960440"/>
          </a:xfrm>
        </p:grpSpPr>
        <p:sp>
          <p:nvSpPr>
            <p:cNvPr id="18" name="Cylindre 17"/>
            <p:cNvSpPr/>
            <p:nvPr/>
          </p:nvSpPr>
          <p:spPr bwMode="gray">
            <a:xfrm>
              <a:off x="1115616" y="2060848"/>
              <a:ext cx="2808312" cy="3384376"/>
            </a:xfrm>
            <a:prstGeom prst="can">
              <a:avLst/>
            </a:prstGeom>
            <a:gradFill flip="none" rotWithShape="1">
              <a:gsLst>
                <a:gs pos="0">
                  <a:srgbClr val="C00000"/>
                </a:gs>
                <a:gs pos="100000">
                  <a:srgbClr val="FFFFFF"/>
                </a:gs>
              </a:gsLst>
              <a:lin ang="0" scaled="1"/>
              <a:tileRect/>
            </a:gradFill>
            <a:ln w="25400" cap="flat" cmpd="sng" algn="ctr">
              <a:solidFill>
                <a:srgbClr val="C00000">
                  <a:shade val="50000"/>
                </a:srgbClr>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19" name="ZoneTexte 18"/>
            <p:cNvSpPr txBox="1"/>
            <p:nvPr/>
          </p:nvSpPr>
          <p:spPr>
            <a:xfrm>
              <a:off x="971600" y="1484784"/>
              <a:ext cx="3096344" cy="400110"/>
            </a:xfrm>
            <a:prstGeom prst="rect">
              <a:avLst/>
            </a:prstGeom>
            <a:noFill/>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2000" b="1" i="0" u="none" strike="noStrike" kern="0" cap="none" spc="0" normalizeH="0" baseline="0" noProof="0" dirty="0" smtClean="0">
                  <a:ln>
                    <a:noFill/>
                  </a:ln>
                  <a:solidFill>
                    <a:srgbClr val="FF0000"/>
                  </a:solidFill>
                  <a:effectLst/>
                  <a:uLnTx/>
                  <a:uFillTx/>
                  <a:ea typeface="ＭＳ Ｐゴシック" charset="0"/>
                  <a:cs typeface="ＭＳ Ｐゴシック" charset="0"/>
                </a:rPr>
                <a:t>BDD RELATIONNELLE</a:t>
              </a:r>
            </a:p>
          </p:txBody>
        </p:sp>
      </p:grpSp>
      <p:grpSp>
        <p:nvGrpSpPr>
          <p:cNvPr id="20" name="Grouper 39"/>
          <p:cNvGrpSpPr/>
          <p:nvPr/>
        </p:nvGrpSpPr>
        <p:grpSpPr>
          <a:xfrm>
            <a:off x="6960098" y="1556792"/>
            <a:ext cx="4128459" cy="3960440"/>
            <a:chOff x="971600" y="1484784"/>
            <a:chExt cx="3096344" cy="3960440"/>
          </a:xfrm>
        </p:grpSpPr>
        <p:sp>
          <p:nvSpPr>
            <p:cNvPr id="21" name="Cylindre 20"/>
            <p:cNvSpPr/>
            <p:nvPr/>
          </p:nvSpPr>
          <p:spPr bwMode="gray">
            <a:xfrm>
              <a:off x="1115616" y="2060848"/>
              <a:ext cx="2808312" cy="3384376"/>
            </a:xfrm>
            <a:prstGeom prst="can">
              <a:avLst/>
            </a:prstGeom>
            <a:gradFill flip="none" rotWithShape="1">
              <a:gsLst>
                <a:gs pos="0">
                  <a:srgbClr val="C00000"/>
                </a:gs>
                <a:gs pos="100000">
                  <a:srgbClr val="FFFFFF"/>
                </a:gs>
              </a:gsLst>
              <a:lin ang="0" scaled="1"/>
              <a:tileRect/>
            </a:gradFill>
            <a:ln w="25400" cap="flat" cmpd="sng" algn="ctr">
              <a:solidFill>
                <a:srgbClr val="C00000">
                  <a:shade val="50000"/>
                </a:srgbClr>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22" name="ZoneTexte 21"/>
            <p:cNvSpPr txBox="1"/>
            <p:nvPr/>
          </p:nvSpPr>
          <p:spPr>
            <a:xfrm>
              <a:off x="971600" y="1484784"/>
              <a:ext cx="3096344" cy="400110"/>
            </a:xfrm>
            <a:prstGeom prst="rect">
              <a:avLst/>
            </a:prstGeom>
            <a:noFill/>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2000" b="1" i="0" u="none" strike="noStrike" kern="0" cap="none" spc="0" normalizeH="0" baseline="0" noProof="0" dirty="0" smtClean="0">
                  <a:ln>
                    <a:noFill/>
                  </a:ln>
                  <a:solidFill>
                    <a:srgbClr val="FF0000"/>
                  </a:solidFill>
                  <a:effectLst/>
                  <a:uLnTx/>
                  <a:uFillTx/>
                  <a:ea typeface="ＭＳ Ｐゴシック" charset="0"/>
                  <a:cs typeface="ＭＳ Ｐゴシック" charset="0"/>
                </a:rPr>
                <a:t>MONGO DB</a:t>
              </a:r>
            </a:p>
          </p:txBody>
        </p:sp>
      </p:grpSp>
      <p:grpSp>
        <p:nvGrpSpPr>
          <p:cNvPr id="23" name="Grouper 42"/>
          <p:cNvGrpSpPr/>
          <p:nvPr/>
        </p:nvGrpSpPr>
        <p:grpSpPr>
          <a:xfrm>
            <a:off x="2298826" y="3293372"/>
            <a:ext cx="2112235" cy="1545319"/>
            <a:chOff x="1691680" y="3293368"/>
            <a:chExt cx="1584176" cy="1545319"/>
          </a:xfrm>
        </p:grpSpPr>
        <p:grpSp>
          <p:nvGrpSpPr>
            <p:cNvPr id="24" name="Grouper 43"/>
            <p:cNvGrpSpPr/>
            <p:nvPr/>
          </p:nvGrpSpPr>
          <p:grpSpPr>
            <a:xfrm>
              <a:off x="1691680" y="4293096"/>
              <a:ext cx="1584176" cy="545591"/>
              <a:chOff x="6300192" y="620688"/>
              <a:chExt cx="1584176" cy="545591"/>
            </a:xfrm>
          </p:grpSpPr>
          <p:sp>
            <p:nvSpPr>
              <p:cNvPr id="28" name="ZoneTexte 27"/>
              <p:cNvSpPr txBox="1"/>
              <p:nvPr/>
            </p:nvSpPr>
            <p:spPr>
              <a:xfrm>
                <a:off x="6300192" y="620688"/>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rPr>
                  <a:t>VUE</a:t>
                </a:r>
              </a:p>
            </p:txBody>
          </p:sp>
          <p:sp>
            <p:nvSpPr>
              <p:cNvPr id="29" name="Rectangle 28"/>
              <p:cNvSpPr/>
              <p:nvPr/>
            </p:nvSpPr>
            <p:spPr bwMode="gray">
              <a:xfrm>
                <a:off x="6300192" y="889280"/>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grpSp>
          <p:nvGrpSpPr>
            <p:cNvPr id="25" name="Grouper 44"/>
            <p:cNvGrpSpPr/>
            <p:nvPr/>
          </p:nvGrpSpPr>
          <p:grpSpPr>
            <a:xfrm>
              <a:off x="1691680" y="3293368"/>
              <a:ext cx="1584176" cy="545591"/>
              <a:chOff x="6300192" y="620688"/>
              <a:chExt cx="1584176" cy="545591"/>
            </a:xfrm>
          </p:grpSpPr>
          <p:sp>
            <p:nvSpPr>
              <p:cNvPr id="26" name="ZoneTexte 25"/>
              <p:cNvSpPr txBox="1"/>
              <p:nvPr/>
            </p:nvSpPr>
            <p:spPr>
              <a:xfrm>
                <a:off x="6300192" y="620688"/>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rPr>
                  <a:t>TABLE</a:t>
                </a:r>
              </a:p>
            </p:txBody>
          </p:sp>
          <p:sp>
            <p:nvSpPr>
              <p:cNvPr id="27" name="Rectangle 26"/>
              <p:cNvSpPr/>
              <p:nvPr/>
            </p:nvSpPr>
            <p:spPr bwMode="gray">
              <a:xfrm>
                <a:off x="6300192" y="889280"/>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grpSp>
      <p:grpSp>
        <p:nvGrpSpPr>
          <p:cNvPr id="30" name="Grouper 49"/>
          <p:cNvGrpSpPr/>
          <p:nvPr/>
        </p:nvGrpSpPr>
        <p:grpSpPr>
          <a:xfrm>
            <a:off x="7968210" y="3212979"/>
            <a:ext cx="2112235" cy="545587"/>
            <a:chOff x="6300192" y="620688"/>
            <a:chExt cx="1584176" cy="545587"/>
          </a:xfrm>
        </p:grpSpPr>
        <p:sp>
          <p:nvSpPr>
            <p:cNvPr id="31" name="ZoneTexte 30"/>
            <p:cNvSpPr txBox="1"/>
            <p:nvPr/>
          </p:nvSpPr>
          <p:spPr>
            <a:xfrm>
              <a:off x="6300192" y="620688"/>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rPr>
                <a:t>COLLECTION</a:t>
              </a:r>
            </a:p>
          </p:txBody>
        </p:sp>
        <p:sp>
          <p:nvSpPr>
            <p:cNvPr id="32" name="Rectangle 31"/>
            <p:cNvSpPr/>
            <p:nvPr/>
          </p:nvSpPr>
          <p:spPr bwMode="gray">
            <a:xfrm>
              <a:off x="6300192" y="889276"/>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grpSp>
        <p:nvGrpSpPr>
          <p:cNvPr id="33" name="Grouper 52"/>
          <p:cNvGrpSpPr/>
          <p:nvPr/>
        </p:nvGrpSpPr>
        <p:grpSpPr>
          <a:xfrm>
            <a:off x="2298042" y="3717035"/>
            <a:ext cx="2113269" cy="1537155"/>
            <a:chOff x="1723532" y="3717032"/>
            <a:chExt cx="1584952" cy="1537155"/>
          </a:xfrm>
        </p:grpSpPr>
        <p:grpSp>
          <p:nvGrpSpPr>
            <p:cNvPr id="34" name="Grouper 53"/>
            <p:cNvGrpSpPr/>
            <p:nvPr/>
          </p:nvGrpSpPr>
          <p:grpSpPr>
            <a:xfrm>
              <a:off x="1724308" y="3717032"/>
              <a:ext cx="1584176" cy="581799"/>
              <a:chOff x="1724308" y="3717032"/>
              <a:chExt cx="1584176" cy="581799"/>
            </a:xfrm>
          </p:grpSpPr>
          <p:grpSp>
            <p:nvGrpSpPr>
              <p:cNvPr id="42" name="Grouper 61"/>
              <p:cNvGrpSpPr/>
              <p:nvPr/>
            </p:nvGrpSpPr>
            <p:grpSpPr>
              <a:xfrm>
                <a:off x="1724308" y="3717032"/>
                <a:ext cx="1584176" cy="581799"/>
                <a:chOff x="4860032" y="620689"/>
                <a:chExt cx="1584176" cy="581799"/>
              </a:xfrm>
            </p:grpSpPr>
            <p:sp>
              <p:nvSpPr>
                <p:cNvPr id="44" name="Rectangle 43"/>
                <p:cNvSpPr/>
                <p:nvPr/>
              </p:nvSpPr>
              <p:spPr bwMode="gray">
                <a:xfrm>
                  <a:off x="4860032" y="6206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45" name="Rectangle 44"/>
                <p:cNvSpPr/>
                <p:nvPr/>
              </p:nvSpPr>
              <p:spPr bwMode="gray">
                <a:xfrm>
                  <a:off x="4860032" y="7222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46" name="Rectangle 45"/>
                <p:cNvSpPr/>
                <p:nvPr/>
              </p:nvSpPr>
              <p:spPr bwMode="gray">
                <a:xfrm>
                  <a:off x="4860032" y="9254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47" name="Rectangle 46"/>
                <p:cNvSpPr/>
                <p:nvPr/>
              </p:nvSpPr>
              <p:spPr bwMode="gray">
                <a:xfrm>
                  <a:off x="4860032" y="8238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sp>
            <p:nvSpPr>
              <p:cNvPr id="43" name="ZoneTexte 42"/>
              <p:cNvSpPr txBox="1"/>
              <p:nvPr/>
            </p:nvSpPr>
            <p:spPr>
              <a:xfrm>
                <a:off x="2366910" y="3717032"/>
                <a:ext cx="448455" cy="246221"/>
              </a:xfrm>
              <a:prstGeom prst="rect">
                <a:avLst/>
              </a:prstGeom>
              <a:solidFill>
                <a:srgbClr val="FFFFFF"/>
              </a:solid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00000"/>
                    </a:solidFill>
                    <a:effectLst/>
                    <a:uLnTx/>
                    <a:uFillTx/>
                    <a:ea typeface="ＭＳ Ｐゴシック" charset="0"/>
                    <a:cs typeface="ＭＳ Ｐゴシック" charset="0"/>
                  </a:rPr>
                  <a:t>Lignes</a:t>
                </a:r>
              </a:p>
            </p:txBody>
          </p:sp>
        </p:grpSp>
        <p:grpSp>
          <p:nvGrpSpPr>
            <p:cNvPr id="35" name="Grouper 54"/>
            <p:cNvGrpSpPr/>
            <p:nvPr/>
          </p:nvGrpSpPr>
          <p:grpSpPr>
            <a:xfrm>
              <a:off x="1723532" y="4672388"/>
              <a:ext cx="1584177" cy="581799"/>
              <a:chOff x="1723532" y="4672388"/>
              <a:chExt cx="1584177" cy="581799"/>
            </a:xfrm>
          </p:grpSpPr>
          <p:grpSp>
            <p:nvGrpSpPr>
              <p:cNvPr id="36" name="Grouper 55"/>
              <p:cNvGrpSpPr/>
              <p:nvPr/>
            </p:nvGrpSpPr>
            <p:grpSpPr>
              <a:xfrm>
                <a:off x="1723532" y="4672388"/>
                <a:ext cx="1584177" cy="581799"/>
                <a:chOff x="4850356" y="620689"/>
                <a:chExt cx="1584177" cy="581799"/>
              </a:xfrm>
            </p:grpSpPr>
            <p:sp>
              <p:nvSpPr>
                <p:cNvPr id="38" name="Rectangle 37"/>
                <p:cNvSpPr/>
                <p:nvPr/>
              </p:nvSpPr>
              <p:spPr bwMode="gray">
                <a:xfrm>
                  <a:off x="4850357" y="6206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39" name="Rectangle 38"/>
                <p:cNvSpPr/>
                <p:nvPr/>
              </p:nvSpPr>
              <p:spPr bwMode="gray">
                <a:xfrm>
                  <a:off x="4850356" y="7222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40" name="Rectangle 39"/>
                <p:cNvSpPr/>
                <p:nvPr/>
              </p:nvSpPr>
              <p:spPr bwMode="gray">
                <a:xfrm>
                  <a:off x="4850356" y="9254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41" name="Rectangle 40"/>
                <p:cNvSpPr/>
                <p:nvPr/>
              </p:nvSpPr>
              <p:spPr bwMode="gray">
                <a:xfrm>
                  <a:off x="4850356" y="8238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sp>
            <p:nvSpPr>
              <p:cNvPr id="37" name="ZoneTexte 36"/>
              <p:cNvSpPr txBox="1"/>
              <p:nvPr/>
            </p:nvSpPr>
            <p:spPr>
              <a:xfrm>
                <a:off x="2370287" y="4725144"/>
                <a:ext cx="448455" cy="246221"/>
              </a:xfrm>
              <a:prstGeom prst="rect">
                <a:avLst/>
              </a:prstGeom>
              <a:solidFill>
                <a:srgbClr val="FFFFFF"/>
              </a:solid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00000"/>
                    </a:solidFill>
                    <a:effectLst/>
                    <a:uLnTx/>
                    <a:uFillTx/>
                    <a:ea typeface="ＭＳ Ｐゴシック" charset="0"/>
                    <a:cs typeface="ＭＳ Ｐゴシック" charset="0"/>
                  </a:rPr>
                  <a:t>Lignes</a:t>
                </a:r>
              </a:p>
            </p:txBody>
          </p:sp>
        </p:grpSp>
      </p:grpSp>
      <p:sp>
        <p:nvSpPr>
          <p:cNvPr id="48" name="ZoneTexte 47"/>
          <p:cNvSpPr txBox="1"/>
          <p:nvPr/>
        </p:nvSpPr>
        <p:spPr>
          <a:xfrm>
            <a:off x="8735773" y="3515777"/>
            <a:ext cx="811653" cy="246221"/>
          </a:xfrm>
          <a:prstGeom prst="rect">
            <a:avLst/>
          </a:prstGeom>
          <a:solidFill>
            <a:srgbClr val="FFFFFF"/>
          </a:solidFill>
          <a:ln>
            <a:solidFill>
              <a:srgbClr val="000000"/>
            </a:solidFill>
          </a:ln>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00000"/>
                </a:solidFill>
                <a:effectLst/>
                <a:uLnTx/>
                <a:uFillTx/>
                <a:ea typeface="ＭＳ Ｐゴシック" charset="0"/>
                <a:cs typeface="ＭＳ Ｐゴシック" charset="0"/>
              </a:rPr>
              <a:t>Document</a:t>
            </a:r>
          </a:p>
        </p:txBody>
      </p:sp>
      <p:sp>
        <p:nvSpPr>
          <p:cNvPr id="49" name="ZoneTexte 48"/>
          <p:cNvSpPr txBox="1"/>
          <p:nvPr/>
        </p:nvSpPr>
        <p:spPr>
          <a:xfrm>
            <a:off x="4559829" y="3284985"/>
            <a:ext cx="344322" cy="707886"/>
          </a:xfrm>
          <a:prstGeom prst="rect">
            <a:avLst/>
          </a:prstGeom>
          <a:solidFill>
            <a:srgbClr val="FFFFFF"/>
          </a:solidFill>
          <a:ln>
            <a:solidFill>
              <a:srgbClr val="000000"/>
            </a:solidFill>
          </a:ln>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39B2B"/>
                </a:solidFill>
                <a:effectLst/>
                <a:uLnTx/>
                <a:uFillTx/>
                <a:ea typeface="ＭＳ Ｐゴシック" charset="0"/>
                <a:cs typeface="ＭＳ Ｐゴシック" charset="0"/>
              </a:rPr>
              <a:t>INDEX</a:t>
            </a:r>
          </a:p>
        </p:txBody>
      </p:sp>
      <p:sp>
        <p:nvSpPr>
          <p:cNvPr id="50" name="ZoneTexte 49"/>
          <p:cNvSpPr txBox="1"/>
          <p:nvPr/>
        </p:nvSpPr>
        <p:spPr>
          <a:xfrm>
            <a:off x="10224459" y="3212977"/>
            <a:ext cx="344322" cy="707886"/>
          </a:xfrm>
          <a:prstGeom prst="rect">
            <a:avLst/>
          </a:prstGeom>
          <a:solidFill>
            <a:srgbClr val="FFFFFF"/>
          </a:solidFill>
          <a:ln>
            <a:solidFill>
              <a:srgbClr val="000000"/>
            </a:solidFill>
          </a:ln>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39B2B"/>
                </a:solidFill>
                <a:effectLst/>
                <a:uLnTx/>
                <a:uFillTx/>
                <a:ea typeface="ＭＳ Ｐゴシック" charset="0"/>
                <a:cs typeface="ＭＳ Ｐゴシック" charset="0"/>
              </a:rPr>
              <a:t>INDEX</a:t>
            </a:r>
          </a:p>
        </p:txBody>
      </p:sp>
    </p:spTree>
    <p:extLst>
      <p:ext uri="{BB962C8B-B14F-4D97-AF65-F5344CB8AC3E}">
        <p14:creationId xmlns:p14="http://schemas.microsoft.com/office/powerpoint/2010/main" val="7768871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p:cTn id="19" dur="1000" fill="hold"/>
                                        <p:tgtEl>
                                          <p:spTgt spid="23"/>
                                        </p:tgtEl>
                                        <p:attrNameLst>
                                          <p:attrName>ppt_w</p:attrName>
                                        </p:attrNameLst>
                                      </p:cBhvr>
                                      <p:tavLst>
                                        <p:tav tm="0">
                                          <p:val>
                                            <p:fltVal val="0"/>
                                          </p:val>
                                        </p:tav>
                                        <p:tav tm="100000">
                                          <p:val>
                                            <p:strVal val="#ppt_w"/>
                                          </p:val>
                                        </p:tav>
                                      </p:tavLst>
                                    </p:anim>
                                    <p:anim calcmode="lin" valueType="num">
                                      <p:cBhvr>
                                        <p:cTn id="20" dur="1000" fill="hold"/>
                                        <p:tgtEl>
                                          <p:spTgt spid="23"/>
                                        </p:tgtEl>
                                        <p:attrNameLst>
                                          <p:attrName>ppt_h</p:attrName>
                                        </p:attrNameLst>
                                      </p:cBhvr>
                                      <p:tavLst>
                                        <p:tav tm="0">
                                          <p:val>
                                            <p:fltVal val="0"/>
                                          </p:val>
                                        </p:tav>
                                        <p:tav tm="100000">
                                          <p:val>
                                            <p:strVal val="#ppt_h"/>
                                          </p:val>
                                        </p:tav>
                                      </p:tavLst>
                                    </p:anim>
                                    <p:anim calcmode="lin" valueType="num">
                                      <p:cBhvr>
                                        <p:cTn id="21" dur="1000" fill="hold"/>
                                        <p:tgtEl>
                                          <p:spTgt spid="23"/>
                                        </p:tgtEl>
                                        <p:attrNameLst>
                                          <p:attrName>style.rotation</p:attrName>
                                        </p:attrNameLst>
                                      </p:cBhvr>
                                      <p:tavLst>
                                        <p:tav tm="0">
                                          <p:val>
                                            <p:fltVal val="90"/>
                                          </p:val>
                                        </p:tav>
                                        <p:tav tm="100000">
                                          <p:val>
                                            <p:fltVal val="0"/>
                                          </p:val>
                                        </p:tav>
                                      </p:tavLst>
                                    </p:anim>
                                    <p:animEffect transition="in" filter="fade">
                                      <p:cBhvr>
                                        <p:cTn id="22" dur="10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p:cTn id="27" dur="1000" fill="hold"/>
                                        <p:tgtEl>
                                          <p:spTgt spid="30"/>
                                        </p:tgtEl>
                                        <p:attrNameLst>
                                          <p:attrName>ppt_w</p:attrName>
                                        </p:attrNameLst>
                                      </p:cBhvr>
                                      <p:tavLst>
                                        <p:tav tm="0">
                                          <p:val>
                                            <p:fltVal val="0"/>
                                          </p:val>
                                        </p:tav>
                                        <p:tav tm="100000">
                                          <p:val>
                                            <p:strVal val="#ppt_w"/>
                                          </p:val>
                                        </p:tav>
                                      </p:tavLst>
                                    </p:anim>
                                    <p:anim calcmode="lin" valueType="num">
                                      <p:cBhvr>
                                        <p:cTn id="28" dur="1000" fill="hold"/>
                                        <p:tgtEl>
                                          <p:spTgt spid="30"/>
                                        </p:tgtEl>
                                        <p:attrNameLst>
                                          <p:attrName>ppt_h</p:attrName>
                                        </p:attrNameLst>
                                      </p:cBhvr>
                                      <p:tavLst>
                                        <p:tav tm="0">
                                          <p:val>
                                            <p:fltVal val="0"/>
                                          </p:val>
                                        </p:tav>
                                        <p:tav tm="100000">
                                          <p:val>
                                            <p:strVal val="#ppt_h"/>
                                          </p:val>
                                        </p:tav>
                                      </p:tavLst>
                                    </p:anim>
                                    <p:anim calcmode="lin" valueType="num">
                                      <p:cBhvr>
                                        <p:cTn id="29" dur="1000" fill="hold"/>
                                        <p:tgtEl>
                                          <p:spTgt spid="30"/>
                                        </p:tgtEl>
                                        <p:attrNameLst>
                                          <p:attrName>style.rotation</p:attrName>
                                        </p:attrNameLst>
                                      </p:cBhvr>
                                      <p:tavLst>
                                        <p:tav tm="0">
                                          <p:val>
                                            <p:fltVal val="90"/>
                                          </p:val>
                                        </p:tav>
                                        <p:tav tm="100000">
                                          <p:val>
                                            <p:fltVal val="0"/>
                                          </p:val>
                                        </p:tav>
                                      </p:tavLst>
                                    </p:anim>
                                    <p:animEffect transition="in" filter="fade">
                                      <p:cBhvr>
                                        <p:cTn id="30" dur="10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1000" fill="hold"/>
                                        <p:tgtEl>
                                          <p:spTgt spid="33"/>
                                        </p:tgtEl>
                                        <p:attrNameLst>
                                          <p:attrName>ppt_w</p:attrName>
                                        </p:attrNameLst>
                                      </p:cBhvr>
                                      <p:tavLst>
                                        <p:tav tm="0">
                                          <p:val>
                                            <p:fltVal val="0"/>
                                          </p:val>
                                        </p:tav>
                                        <p:tav tm="100000">
                                          <p:val>
                                            <p:strVal val="#ppt_w"/>
                                          </p:val>
                                        </p:tav>
                                      </p:tavLst>
                                    </p:anim>
                                    <p:anim calcmode="lin" valueType="num">
                                      <p:cBhvr>
                                        <p:cTn id="36" dur="1000" fill="hold"/>
                                        <p:tgtEl>
                                          <p:spTgt spid="33"/>
                                        </p:tgtEl>
                                        <p:attrNameLst>
                                          <p:attrName>ppt_h</p:attrName>
                                        </p:attrNameLst>
                                      </p:cBhvr>
                                      <p:tavLst>
                                        <p:tav tm="0">
                                          <p:val>
                                            <p:fltVal val="0"/>
                                          </p:val>
                                        </p:tav>
                                        <p:tav tm="100000">
                                          <p:val>
                                            <p:strVal val="#ppt_h"/>
                                          </p:val>
                                        </p:tav>
                                      </p:tavLst>
                                    </p:anim>
                                    <p:anim calcmode="lin" valueType="num">
                                      <p:cBhvr>
                                        <p:cTn id="37" dur="1000" fill="hold"/>
                                        <p:tgtEl>
                                          <p:spTgt spid="33"/>
                                        </p:tgtEl>
                                        <p:attrNameLst>
                                          <p:attrName>style.rotation</p:attrName>
                                        </p:attrNameLst>
                                      </p:cBhvr>
                                      <p:tavLst>
                                        <p:tav tm="0">
                                          <p:val>
                                            <p:fltVal val="90"/>
                                          </p:val>
                                        </p:tav>
                                        <p:tav tm="100000">
                                          <p:val>
                                            <p:fltVal val="0"/>
                                          </p:val>
                                        </p:tav>
                                      </p:tavLst>
                                    </p:anim>
                                    <p:animEffect transition="in" filter="fade">
                                      <p:cBhvr>
                                        <p:cTn id="38" dur="10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3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p:cTn id="43" dur="1000" fill="hold"/>
                                        <p:tgtEl>
                                          <p:spTgt spid="48"/>
                                        </p:tgtEl>
                                        <p:attrNameLst>
                                          <p:attrName>ppt_w</p:attrName>
                                        </p:attrNameLst>
                                      </p:cBhvr>
                                      <p:tavLst>
                                        <p:tav tm="0">
                                          <p:val>
                                            <p:fltVal val="0"/>
                                          </p:val>
                                        </p:tav>
                                        <p:tav tm="100000">
                                          <p:val>
                                            <p:strVal val="#ppt_w"/>
                                          </p:val>
                                        </p:tav>
                                      </p:tavLst>
                                    </p:anim>
                                    <p:anim calcmode="lin" valueType="num">
                                      <p:cBhvr>
                                        <p:cTn id="44" dur="1000" fill="hold"/>
                                        <p:tgtEl>
                                          <p:spTgt spid="48"/>
                                        </p:tgtEl>
                                        <p:attrNameLst>
                                          <p:attrName>ppt_h</p:attrName>
                                        </p:attrNameLst>
                                      </p:cBhvr>
                                      <p:tavLst>
                                        <p:tav tm="0">
                                          <p:val>
                                            <p:fltVal val="0"/>
                                          </p:val>
                                        </p:tav>
                                        <p:tav tm="100000">
                                          <p:val>
                                            <p:strVal val="#ppt_h"/>
                                          </p:val>
                                        </p:tav>
                                      </p:tavLst>
                                    </p:anim>
                                    <p:anim calcmode="lin" valueType="num">
                                      <p:cBhvr>
                                        <p:cTn id="45" dur="1000" fill="hold"/>
                                        <p:tgtEl>
                                          <p:spTgt spid="48"/>
                                        </p:tgtEl>
                                        <p:attrNameLst>
                                          <p:attrName>style.rotation</p:attrName>
                                        </p:attrNameLst>
                                      </p:cBhvr>
                                      <p:tavLst>
                                        <p:tav tm="0">
                                          <p:val>
                                            <p:fltVal val="90"/>
                                          </p:val>
                                        </p:tav>
                                        <p:tav tm="100000">
                                          <p:val>
                                            <p:fltVal val="0"/>
                                          </p:val>
                                        </p:tav>
                                      </p:tavLst>
                                    </p:anim>
                                    <p:animEffect transition="in" filter="fade">
                                      <p:cBhvr>
                                        <p:cTn id="46" dur="10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31" presetClass="entr" presetSubtype="0" fill="hold" grpId="0" nodeType="clickEffect">
                                  <p:stCondLst>
                                    <p:cond delay="0"/>
                                  </p:stCondLst>
                                  <p:childTnLst>
                                    <p:set>
                                      <p:cBhvr>
                                        <p:cTn id="50" dur="1" fill="hold">
                                          <p:stCondLst>
                                            <p:cond delay="0"/>
                                          </p:stCondLst>
                                        </p:cTn>
                                        <p:tgtEl>
                                          <p:spTgt spid="49"/>
                                        </p:tgtEl>
                                        <p:attrNameLst>
                                          <p:attrName>style.visibility</p:attrName>
                                        </p:attrNameLst>
                                      </p:cBhvr>
                                      <p:to>
                                        <p:strVal val="visible"/>
                                      </p:to>
                                    </p:set>
                                    <p:anim calcmode="lin" valueType="num">
                                      <p:cBhvr>
                                        <p:cTn id="51" dur="1000" fill="hold"/>
                                        <p:tgtEl>
                                          <p:spTgt spid="49"/>
                                        </p:tgtEl>
                                        <p:attrNameLst>
                                          <p:attrName>ppt_w</p:attrName>
                                        </p:attrNameLst>
                                      </p:cBhvr>
                                      <p:tavLst>
                                        <p:tav tm="0">
                                          <p:val>
                                            <p:fltVal val="0"/>
                                          </p:val>
                                        </p:tav>
                                        <p:tav tm="100000">
                                          <p:val>
                                            <p:strVal val="#ppt_w"/>
                                          </p:val>
                                        </p:tav>
                                      </p:tavLst>
                                    </p:anim>
                                    <p:anim calcmode="lin" valueType="num">
                                      <p:cBhvr>
                                        <p:cTn id="52" dur="1000" fill="hold"/>
                                        <p:tgtEl>
                                          <p:spTgt spid="49"/>
                                        </p:tgtEl>
                                        <p:attrNameLst>
                                          <p:attrName>ppt_h</p:attrName>
                                        </p:attrNameLst>
                                      </p:cBhvr>
                                      <p:tavLst>
                                        <p:tav tm="0">
                                          <p:val>
                                            <p:fltVal val="0"/>
                                          </p:val>
                                        </p:tav>
                                        <p:tav tm="100000">
                                          <p:val>
                                            <p:strVal val="#ppt_h"/>
                                          </p:val>
                                        </p:tav>
                                      </p:tavLst>
                                    </p:anim>
                                    <p:anim calcmode="lin" valueType="num">
                                      <p:cBhvr>
                                        <p:cTn id="53" dur="1000" fill="hold"/>
                                        <p:tgtEl>
                                          <p:spTgt spid="49"/>
                                        </p:tgtEl>
                                        <p:attrNameLst>
                                          <p:attrName>style.rotation</p:attrName>
                                        </p:attrNameLst>
                                      </p:cBhvr>
                                      <p:tavLst>
                                        <p:tav tm="0">
                                          <p:val>
                                            <p:fltVal val="90"/>
                                          </p:val>
                                        </p:tav>
                                        <p:tav tm="100000">
                                          <p:val>
                                            <p:fltVal val="0"/>
                                          </p:val>
                                        </p:tav>
                                      </p:tavLst>
                                    </p:anim>
                                    <p:animEffect transition="in" filter="fade">
                                      <p:cBhvr>
                                        <p:cTn id="54" dur="1000"/>
                                        <p:tgtEl>
                                          <p:spTgt spid="49"/>
                                        </p:tgtEl>
                                      </p:cBhvr>
                                    </p:animEffect>
                                  </p:childTnLst>
                                </p:cTn>
                              </p:par>
                            </p:childTnLst>
                          </p:cTn>
                        </p:par>
                      </p:childTnLst>
                    </p:cTn>
                  </p:par>
                  <p:par>
                    <p:cTn id="55" fill="hold">
                      <p:stCondLst>
                        <p:cond delay="indefinite"/>
                      </p:stCondLst>
                      <p:childTnLst>
                        <p:par>
                          <p:cTn id="56" fill="hold">
                            <p:stCondLst>
                              <p:cond delay="0"/>
                            </p:stCondLst>
                            <p:childTnLst>
                              <p:par>
                                <p:cTn id="57" presetID="3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anim calcmode="lin" valueType="num">
                                      <p:cBhvr>
                                        <p:cTn id="59" dur="1000" fill="hold"/>
                                        <p:tgtEl>
                                          <p:spTgt spid="50"/>
                                        </p:tgtEl>
                                        <p:attrNameLst>
                                          <p:attrName>ppt_w</p:attrName>
                                        </p:attrNameLst>
                                      </p:cBhvr>
                                      <p:tavLst>
                                        <p:tav tm="0">
                                          <p:val>
                                            <p:fltVal val="0"/>
                                          </p:val>
                                        </p:tav>
                                        <p:tav tm="100000">
                                          <p:val>
                                            <p:strVal val="#ppt_w"/>
                                          </p:val>
                                        </p:tav>
                                      </p:tavLst>
                                    </p:anim>
                                    <p:anim calcmode="lin" valueType="num">
                                      <p:cBhvr>
                                        <p:cTn id="60" dur="1000" fill="hold"/>
                                        <p:tgtEl>
                                          <p:spTgt spid="50"/>
                                        </p:tgtEl>
                                        <p:attrNameLst>
                                          <p:attrName>ppt_h</p:attrName>
                                        </p:attrNameLst>
                                      </p:cBhvr>
                                      <p:tavLst>
                                        <p:tav tm="0">
                                          <p:val>
                                            <p:fltVal val="0"/>
                                          </p:val>
                                        </p:tav>
                                        <p:tav tm="100000">
                                          <p:val>
                                            <p:strVal val="#ppt_h"/>
                                          </p:val>
                                        </p:tav>
                                      </p:tavLst>
                                    </p:anim>
                                    <p:anim calcmode="lin" valueType="num">
                                      <p:cBhvr>
                                        <p:cTn id="61" dur="1000" fill="hold"/>
                                        <p:tgtEl>
                                          <p:spTgt spid="50"/>
                                        </p:tgtEl>
                                        <p:attrNameLst>
                                          <p:attrName>style.rotation</p:attrName>
                                        </p:attrNameLst>
                                      </p:cBhvr>
                                      <p:tavLst>
                                        <p:tav tm="0">
                                          <p:val>
                                            <p:fltVal val="90"/>
                                          </p:val>
                                        </p:tav>
                                        <p:tav tm="100000">
                                          <p:val>
                                            <p:fltVal val="0"/>
                                          </p:val>
                                        </p:tav>
                                      </p:tavLst>
                                    </p:anim>
                                    <p:animEffect transition="in" filter="fade">
                                      <p:cBhvr>
                                        <p:cTn id="62"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BASES </a:t>
            </a:r>
            <a:r>
              <a:rPr lang="fr-FR" dirty="0" err="1"/>
              <a:t>ORIENTées</a:t>
            </a:r>
            <a:r>
              <a:rPr lang="fr-FR" dirty="0"/>
              <a:t> document </a:t>
            </a:r>
            <a:r>
              <a:rPr lang="fr-FR" dirty="0" smtClean="0"/>
              <a:t>(3/3</a:t>
            </a:r>
            <a:r>
              <a:rPr lang="fr-FR" dirty="0"/>
              <a:t>)</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12" name="Grouper 52"/>
          <p:cNvGrpSpPr/>
          <p:nvPr/>
        </p:nvGrpSpPr>
        <p:grpSpPr>
          <a:xfrm>
            <a:off x="1295469" y="1484784"/>
            <a:ext cx="4128459" cy="3960440"/>
            <a:chOff x="971600" y="1484784"/>
            <a:chExt cx="3096344" cy="3960440"/>
          </a:xfrm>
        </p:grpSpPr>
        <p:sp>
          <p:nvSpPr>
            <p:cNvPr id="13" name="Cylindre 12"/>
            <p:cNvSpPr/>
            <p:nvPr/>
          </p:nvSpPr>
          <p:spPr bwMode="gray">
            <a:xfrm>
              <a:off x="1115616" y="2060848"/>
              <a:ext cx="2808312" cy="3384376"/>
            </a:xfrm>
            <a:prstGeom prst="can">
              <a:avLst/>
            </a:prstGeom>
            <a:gradFill flip="none" rotWithShape="1">
              <a:gsLst>
                <a:gs pos="0">
                  <a:srgbClr val="C00000"/>
                </a:gs>
                <a:gs pos="100000">
                  <a:srgbClr val="FFFFFF"/>
                </a:gs>
              </a:gsLst>
              <a:lin ang="0" scaled="1"/>
              <a:tileRect/>
            </a:gradFill>
            <a:ln w="25400" cap="flat" cmpd="sng" algn="ctr">
              <a:solidFill>
                <a:srgbClr val="C00000">
                  <a:shade val="50000"/>
                </a:srgbClr>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14" name="ZoneTexte 13"/>
            <p:cNvSpPr txBox="1"/>
            <p:nvPr/>
          </p:nvSpPr>
          <p:spPr>
            <a:xfrm>
              <a:off x="971600" y="1484784"/>
              <a:ext cx="3096344" cy="400110"/>
            </a:xfrm>
            <a:prstGeom prst="rect">
              <a:avLst/>
            </a:prstGeom>
            <a:noFill/>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2000" b="1" i="0" u="none" strike="noStrike" kern="0" cap="none" spc="0" normalizeH="0" baseline="0" noProof="0" dirty="0" smtClean="0">
                  <a:ln>
                    <a:noFill/>
                  </a:ln>
                  <a:solidFill>
                    <a:srgbClr val="FF0000"/>
                  </a:solidFill>
                  <a:effectLst/>
                  <a:uLnTx/>
                  <a:uFillTx/>
                  <a:ea typeface="ＭＳ Ｐゴシック" charset="0"/>
                  <a:cs typeface="ＭＳ Ｐゴシック" charset="0"/>
                </a:rPr>
                <a:t>BDD RELATIONNELLE</a:t>
              </a:r>
            </a:p>
          </p:txBody>
        </p:sp>
      </p:grpSp>
      <p:grpSp>
        <p:nvGrpSpPr>
          <p:cNvPr id="15" name="Grouper 55"/>
          <p:cNvGrpSpPr/>
          <p:nvPr/>
        </p:nvGrpSpPr>
        <p:grpSpPr>
          <a:xfrm>
            <a:off x="6960098" y="1556792"/>
            <a:ext cx="4128459" cy="3960440"/>
            <a:chOff x="971600" y="1484784"/>
            <a:chExt cx="3096344" cy="3960440"/>
          </a:xfrm>
        </p:grpSpPr>
        <p:sp>
          <p:nvSpPr>
            <p:cNvPr id="16" name="Cylindre 15"/>
            <p:cNvSpPr/>
            <p:nvPr/>
          </p:nvSpPr>
          <p:spPr bwMode="gray">
            <a:xfrm>
              <a:off x="1115616" y="2060848"/>
              <a:ext cx="2808312" cy="3384376"/>
            </a:xfrm>
            <a:prstGeom prst="can">
              <a:avLst/>
            </a:prstGeom>
            <a:gradFill flip="none" rotWithShape="1">
              <a:gsLst>
                <a:gs pos="0">
                  <a:srgbClr val="C00000"/>
                </a:gs>
                <a:gs pos="100000">
                  <a:srgbClr val="FFFFFF"/>
                </a:gs>
              </a:gsLst>
              <a:lin ang="0" scaled="1"/>
              <a:tileRect/>
            </a:gradFill>
            <a:ln w="25400" cap="flat" cmpd="sng" algn="ctr">
              <a:solidFill>
                <a:srgbClr val="C00000">
                  <a:shade val="50000"/>
                </a:srgbClr>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17" name="ZoneTexte 16"/>
            <p:cNvSpPr txBox="1"/>
            <p:nvPr/>
          </p:nvSpPr>
          <p:spPr>
            <a:xfrm>
              <a:off x="971600" y="1484784"/>
              <a:ext cx="3096344" cy="400110"/>
            </a:xfrm>
            <a:prstGeom prst="rect">
              <a:avLst/>
            </a:prstGeom>
            <a:noFill/>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2000" b="1" i="0" u="none" strike="noStrike" kern="0" cap="none" spc="0" normalizeH="0" baseline="0" noProof="0" dirty="0" smtClean="0">
                  <a:ln>
                    <a:noFill/>
                  </a:ln>
                  <a:solidFill>
                    <a:srgbClr val="FF0000"/>
                  </a:solidFill>
                  <a:effectLst/>
                  <a:uLnTx/>
                  <a:uFillTx/>
                  <a:ea typeface="ＭＳ Ｐゴシック" charset="0"/>
                  <a:cs typeface="ＭＳ Ｐゴシック" charset="0"/>
                </a:rPr>
                <a:t>MONGO DB</a:t>
              </a:r>
            </a:p>
          </p:txBody>
        </p:sp>
      </p:grpSp>
      <p:grpSp>
        <p:nvGrpSpPr>
          <p:cNvPr id="18" name="Grouper 58"/>
          <p:cNvGrpSpPr/>
          <p:nvPr/>
        </p:nvGrpSpPr>
        <p:grpSpPr>
          <a:xfrm>
            <a:off x="7968210" y="3212979"/>
            <a:ext cx="2112235" cy="545587"/>
            <a:chOff x="6300192" y="620688"/>
            <a:chExt cx="1584176" cy="545587"/>
          </a:xfrm>
        </p:grpSpPr>
        <p:sp>
          <p:nvSpPr>
            <p:cNvPr id="19" name="ZoneTexte 18"/>
            <p:cNvSpPr txBox="1"/>
            <p:nvPr/>
          </p:nvSpPr>
          <p:spPr>
            <a:xfrm>
              <a:off x="6300192" y="620688"/>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rPr>
                <a:t>COLLECTION</a:t>
              </a:r>
            </a:p>
          </p:txBody>
        </p:sp>
        <p:sp>
          <p:nvSpPr>
            <p:cNvPr id="20" name="Rectangle 19"/>
            <p:cNvSpPr/>
            <p:nvPr/>
          </p:nvSpPr>
          <p:spPr bwMode="gray">
            <a:xfrm>
              <a:off x="6300192" y="889276"/>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grpSp>
        <p:nvGrpSpPr>
          <p:cNvPr id="21" name="Grouper 61"/>
          <p:cNvGrpSpPr/>
          <p:nvPr/>
        </p:nvGrpSpPr>
        <p:grpSpPr>
          <a:xfrm>
            <a:off x="2299078" y="3293372"/>
            <a:ext cx="2124101" cy="1960819"/>
            <a:chOff x="1724308" y="3293368"/>
            <a:chExt cx="1593076" cy="1960819"/>
          </a:xfrm>
        </p:grpSpPr>
        <p:grpSp>
          <p:nvGrpSpPr>
            <p:cNvPr id="22" name="Grouper 62"/>
            <p:cNvGrpSpPr/>
            <p:nvPr/>
          </p:nvGrpSpPr>
          <p:grpSpPr>
            <a:xfrm>
              <a:off x="1727684" y="3293368"/>
              <a:ext cx="1584176" cy="545591"/>
              <a:chOff x="6300192" y="620688"/>
              <a:chExt cx="1584176" cy="545591"/>
            </a:xfrm>
          </p:grpSpPr>
          <p:sp>
            <p:nvSpPr>
              <p:cNvPr id="40" name="ZoneTexte 39"/>
              <p:cNvSpPr txBox="1"/>
              <p:nvPr/>
            </p:nvSpPr>
            <p:spPr>
              <a:xfrm>
                <a:off x="6300192" y="620688"/>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rPr>
                  <a:t>TABLE</a:t>
                </a:r>
              </a:p>
            </p:txBody>
          </p:sp>
          <p:sp>
            <p:nvSpPr>
              <p:cNvPr id="41" name="Rectangle 40"/>
              <p:cNvSpPr/>
              <p:nvPr/>
            </p:nvSpPr>
            <p:spPr bwMode="gray">
              <a:xfrm>
                <a:off x="6300192" y="889280"/>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grpSp>
          <p:nvGrpSpPr>
            <p:cNvPr id="23" name="Grouper 63"/>
            <p:cNvGrpSpPr/>
            <p:nvPr/>
          </p:nvGrpSpPr>
          <p:grpSpPr>
            <a:xfrm>
              <a:off x="1724308" y="3717032"/>
              <a:ext cx="1584176" cy="581799"/>
              <a:chOff x="1724308" y="3717032"/>
              <a:chExt cx="1584176" cy="581799"/>
            </a:xfrm>
          </p:grpSpPr>
          <p:grpSp>
            <p:nvGrpSpPr>
              <p:cNvPr id="34" name="Grouper 74"/>
              <p:cNvGrpSpPr/>
              <p:nvPr/>
            </p:nvGrpSpPr>
            <p:grpSpPr>
              <a:xfrm>
                <a:off x="1724308" y="3717032"/>
                <a:ext cx="1584176" cy="581799"/>
                <a:chOff x="4860032" y="620689"/>
                <a:chExt cx="1584176" cy="581799"/>
              </a:xfrm>
            </p:grpSpPr>
            <p:sp>
              <p:nvSpPr>
                <p:cNvPr id="36" name="Rectangle 35"/>
                <p:cNvSpPr/>
                <p:nvPr/>
              </p:nvSpPr>
              <p:spPr bwMode="gray">
                <a:xfrm>
                  <a:off x="4860032" y="6206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37" name="Rectangle 36"/>
                <p:cNvSpPr/>
                <p:nvPr/>
              </p:nvSpPr>
              <p:spPr bwMode="gray">
                <a:xfrm>
                  <a:off x="4860032" y="7222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38" name="Rectangle 37"/>
                <p:cNvSpPr/>
                <p:nvPr/>
              </p:nvSpPr>
              <p:spPr bwMode="gray">
                <a:xfrm>
                  <a:off x="4860032" y="9254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39" name="Rectangle 38"/>
                <p:cNvSpPr/>
                <p:nvPr/>
              </p:nvSpPr>
              <p:spPr bwMode="gray">
                <a:xfrm>
                  <a:off x="4860032" y="8238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sp>
            <p:nvSpPr>
              <p:cNvPr id="35" name="ZoneTexte 34"/>
              <p:cNvSpPr txBox="1"/>
              <p:nvPr/>
            </p:nvSpPr>
            <p:spPr>
              <a:xfrm>
                <a:off x="2366910" y="3717032"/>
                <a:ext cx="448455" cy="246221"/>
              </a:xfrm>
              <a:prstGeom prst="rect">
                <a:avLst/>
              </a:prstGeom>
              <a:solidFill>
                <a:srgbClr val="FFFFFF"/>
              </a:solid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00000"/>
                    </a:solidFill>
                    <a:effectLst/>
                    <a:uLnTx/>
                    <a:uFillTx/>
                    <a:ea typeface="ＭＳ Ｐゴシック" charset="0"/>
                    <a:cs typeface="ＭＳ Ｐゴシック" charset="0"/>
                  </a:rPr>
                  <a:t>Lignes</a:t>
                </a:r>
              </a:p>
            </p:txBody>
          </p:sp>
        </p:grpSp>
        <p:grpSp>
          <p:nvGrpSpPr>
            <p:cNvPr id="24" name="Grouper 64"/>
            <p:cNvGrpSpPr/>
            <p:nvPr/>
          </p:nvGrpSpPr>
          <p:grpSpPr>
            <a:xfrm>
              <a:off x="1727684" y="4293096"/>
              <a:ext cx="1584176" cy="545591"/>
              <a:chOff x="6300192" y="620688"/>
              <a:chExt cx="1584176" cy="545591"/>
            </a:xfrm>
          </p:grpSpPr>
          <p:sp>
            <p:nvSpPr>
              <p:cNvPr id="32" name="ZoneTexte 31"/>
              <p:cNvSpPr txBox="1"/>
              <p:nvPr/>
            </p:nvSpPr>
            <p:spPr>
              <a:xfrm>
                <a:off x="6300192" y="620688"/>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rPr>
                  <a:t>VUE</a:t>
                </a:r>
              </a:p>
            </p:txBody>
          </p:sp>
          <p:sp>
            <p:nvSpPr>
              <p:cNvPr id="33" name="Rectangle 32"/>
              <p:cNvSpPr/>
              <p:nvPr/>
            </p:nvSpPr>
            <p:spPr bwMode="gray">
              <a:xfrm>
                <a:off x="6300192" y="889280"/>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grpSp>
          <p:nvGrpSpPr>
            <p:cNvPr id="25" name="Grouper 65"/>
            <p:cNvGrpSpPr/>
            <p:nvPr/>
          </p:nvGrpSpPr>
          <p:grpSpPr>
            <a:xfrm>
              <a:off x="1733208" y="4672388"/>
              <a:ext cx="1584176" cy="581799"/>
              <a:chOff x="1733208" y="4672388"/>
              <a:chExt cx="1584176" cy="581799"/>
            </a:xfrm>
          </p:grpSpPr>
          <p:grpSp>
            <p:nvGrpSpPr>
              <p:cNvPr id="26" name="Grouper 66"/>
              <p:cNvGrpSpPr/>
              <p:nvPr/>
            </p:nvGrpSpPr>
            <p:grpSpPr>
              <a:xfrm>
                <a:off x="1733208" y="4672388"/>
                <a:ext cx="1584176" cy="581799"/>
                <a:chOff x="4860032" y="620689"/>
                <a:chExt cx="1584176" cy="581799"/>
              </a:xfrm>
            </p:grpSpPr>
            <p:sp>
              <p:nvSpPr>
                <p:cNvPr id="28" name="Rectangle 27"/>
                <p:cNvSpPr/>
                <p:nvPr/>
              </p:nvSpPr>
              <p:spPr bwMode="gray">
                <a:xfrm>
                  <a:off x="4860032" y="6206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29" name="Rectangle 28"/>
                <p:cNvSpPr/>
                <p:nvPr/>
              </p:nvSpPr>
              <p:spPr bwMode="gray">
                <a:xfrm>
                  <a:off x="4860032" y="7222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30" name="Rectangle 29"/>
                <p:cNvSpPr/>
                <p:nvPr/>
              </p:nvSpPr>
              <p:spPr bwMode="gray">
                <a:xfrm>
                  <a:off x="4860032" y="9254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sp>
              <p:nvSpPr>
                <p:cNvPr id="31" name="Rectangle 30"/>
                <p:cNvSpPr/>
                <p:nvPr/>
              </p:nvSpPr>
              <p:spPr bwMode="gray">
                <a:xfrm>
                  <a:off x="4860032" y="823889"/>
                  <a:ext cx="1584176" cy="276999"/>
                </a:xfrm>
                <a:prstGeom prst="rect">
                  <a:avLst/>
                </a:prstGeom>
                <a:solidFill>
                  <a:srgbClr val="FFFFFF"/>
                </a:solidFill>
                <a:ln>
                  <a:solidFill>
                    <a:srgbClr val="000000"/>
                  </a:solidFill>
                </a:ln>
              </p:spPr>
              <p:txBody>
                <a:bodyPr wrap="square" rtlCol="0">
                  <a:sp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endParaRPr kumimoji="0" lang="fr-FR" sz="1200" b="1" i="0" u="none" strike="noStrike" kern="0" cap="none" spc="0" normalizeH="0" baseline="0" noProof="0" dirty="0" smtClean="0">
                    <a:ln>
                      <a:noFill/>
                    </a:ln>
                    <a:solidFill>
                      <a:srgbClr val="0000FF"/>
                    </a:solidFill>
                    <a:effectLst/>
                    <a:uLnTx/>
                    <a:uFillTx/>
                    <a:ea typeface="ＭＳ Ｐゴシック" charset="0"/>
                    <a:cs typeface="ＭＳ Ｐゴシック" charset="0"/>
                  </a:endParaRPr>
                </a:p>
              </p:txBody>
            </p:sp>
          </p:grpSp>
          <p:sp>
            <p:nvSpPr>
              <p:cNvPr id="27" name="ZoneTexte 26"/>
              <p:cNvSpPr txBox="1"/>
              <p:nvPr/>
            </p:nvSpPr>
            <p:spPr>
              <a:xfrm>
                <a:off x="2370287" y="4725144"/>
                <a:ext cx="448455" cy="246221"/>
              </a:xfrm>
              <a:prstGeom prst="rect">
                <a:avLst/>
              </a:prstGeom>
              <a:solidFill>
                <a:srgbClr val="FFFFFF"/>
              </a:solid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00000"/>
                    </a:solidFill>
                    <a:effectLst/>
                    <a:uLnTx/>
                    <a:uFillTx/>
                    <a:ea typeface="ＭＳ Ｐゴシック" charset="0"/>
                    <a:cs typeface="ＭＳ Ｐゴシック" charset="0"/>
                  </a:rPr>
                  <a:t>Lignes</a:t>
                </a:r>
              </a:p>
            </p:txBody>
          </p:sp>
        </p:grpSp>
      </p:grpSp>
      <p:sp>
        <p:nvSpPr>
          <p:cNvPr id="42" name="ZoneTexte 41"/>
          <p:cNvSpPr txBox="1"/>
          <p:nvPr/>
        </p:nvSpPr>
        <p:spPr>
          <a:xfrm>
            <a:off x="8749020" y="3717033"/>
            <a:ext cx="811653" cy="246221"/>
          </a:xfrm>
          <a:prstGeom prst="rect">
            <a:avLst/>
          </a:prstGeom>
          <a:solidFill>
            <a:srgbClr val="FFFFFF"/>
          </a:solidFill>
          <a:ln>
            <a:solidFill>
              <a:srgbClr val="000000"/>
            </a:solidFill>
          </a:ln>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00000"/>
                </a:solidFill>
                <a:effectLst/>
                <a:uLnTx/>
                <a:uFillTx/>
                <a:ea typeface="ＭＳ Ｐゴシック" charset="0"/>
                <a:cs typeface="ＭＳ Ｐゴシック" charset="0"/>
              </a:rPr>
              <a:t>Document</a:t>
            </a:r>
          </a:p>
        </p:txBody>
      </p:sp>
      <p:sp>
        <p:nvSpPr>
          <p:cNvPr id="43" name="ZoneTexte 42"/>
          <p:cNvSpPr txBox="1"/>
          <p:nvPr/>
        </p:nvSpPr>
        <p:spPr>
          <a:xfrm rot="16200000">
            <a:off x="4559828" y="3500591"/>
            <a:ext cx="618709" cy="246221"/>
          </a:xfrm>
          <a:prstGeom prst="rect">
            <a:avLst/>
          </a:prstGeom>
          <a:solidFill>
            <a:srgbClr val="FFFFFF"/>
          </a:solidFill>
          <a:ln>
            <a:solidFill>
              <a:srgbClr val="000000"/>
            </a:solidFill>
          </a:ln>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39B2B"/>
                </a:solidFill>
                <a:effectLst/>
                <a:uLnTx/>
                <a:uFillTx/>
                <a:ea typeface="ＭＳ Ｐゴシック" charset="0"/>
                <a:cs typeface="ＭＳ Ｐゴシック" charset="0"/>
              </a:rPr>
              <a:t>INDEX</a:t>
            </a:r>
          </a:p>
        </p:txBody>
      </p:sp>
      <p:sp>
        <p:nvSpPr>
          <p:cNvPr id="44" name="ZoneTexte 43"/>
          <p:cNvSpPr txBox="1"/>
          <p:nvPr/>
        </p:nvSpPr>
        <p:spPr>
          <a:xfrm rot="16200000">
            <a:off x="10224458" y="3377899"/>
            <a:ext cx="576067" cy="246221"/>
          </a:xfrm>
          <a:prstGeom prst="rect">
            <a:avLst/>
          </a:prstGeom>
          <a:solidFill>
            <a:srgbClr val="FFFFFF"/>
          </a:solidFill>
          <a:ln>
            <a:solidFill>
              <a:srgbClr val="000000"/>
            </a:solidFill>
          </a:ln>
        </p:spPr>
        <p:txBody>
          <a:bodyPr wrap="squar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1000" b="1" i="0" u="none" strike="noStrike" kern="0" cap="none" spc="0" normalizeH="0" baseline="0" noProof="0" dirty="0" smtClean="0">
                <a:ln>
                  <a:noFill/>
                </a:ln>
                <a:solidFill>
                  <a:srgbClr val="039B2B"/>
                </a:solidFill>
                <a:effectLst/>
                <a:uLnTx/>
                <a:uFillTx/>
                <a:ea typeface="ＭＳ Ｐゴシック" charset="0"/>
                <a:cs typeface="ＭＳ Ｐゴシック" charset="0"/>
              </a:rPr>
              <a:t>INDEX</a:t>
            </a:r>
          </a:p>
        </p:txBody>
      </p:sp>
      <p:grpSp>
        <p:nvGrpSpPr>
          <p:cNvPr id="45" name="Grouper 85"/>
          <p:cNvGrpSpPr/>
          <p:nvPr/>
        </p:nvGrpSpPr>
        <p:grpSpPr>
          <a:xfrm>
            <a:off x="1583499" y="2781001"/>
            <a:ext cx="3018976" cy="2520134"/>
            <a:chOff x="1187624" y="2781001"/>
            <a:chExt cx="2264232" cy="2520134"/>
          </a:xfrm>
        </p:grpSpPr>
        <p:pic>
          <p:nvPicPr>
            <p:cNvPr id="46" name="Image 45"/>
            <p:cNvPicPr>
              <a:picLocks noChangeAspect="1"/>
            </p:cNvPicPr>
            <p:nvPr/>
          </p:nvPicPr>
          <p:blipFill>
            <a:blip r:embed="rId2">
              <a:duotone>
                <a:prstClr val="black"/>
                <a:srgbClr val="DAEDEF">
                  <a:tint val="45000"/>
                  <a:satMod val="400000"/>
                </a:srgbClr>
              </a:duotone>
            </a:blip>
            <a:stretch>
              <a:fillRect/>
            </a:stretch>
          </p:blipFill>
          <p:spPr>
            <a:xfrm>
              <a:off x="2267744" y="3436744"/>
              <a:ext cx="1116000" cy="650268"/>
            </a:xfrm>
            <a:prstGeom prst="rect">
              <a:avLst/>
            </a:prstGeom>
          </p:spPr>
        </p:pic>
        <p:pic>
          <p:nvPicPr>
            <p:cNvPr id="47" name="Image 46"/>
            <p:cNvPicPr>
              <a:picLocks noChangeAspect="1"/>
            </p:cNvPicPr>
            <p:nvPr/>
          </p:nvPicPr>
          <p:blipFill>
            <a:blip r:embed="rId3">
              <a:duotone>
                <a:prstClr val="black"/>
                <a:srgbClr val="000000">
                  <a:tint val="45000"/>
                  <a:satMod val="400000"/>
                </a:srgbClr>
              </a:duotone>
            </a:blip>
            <a:stretch>
              <a:fillRect/>
            </a:stretch>
          </p:blipFill>
          <p:spPr>
            <a:xfrm>
              <a:off x="1187624" y="4149080"/>
              <a:ext cx="1116000" cy="650268"/>
            </a:xfrm>
            <a:prstGeom prst="rect">
              <a:avLst/>
            </a:prstGeom>
          </p:spPr>
        </p:pic>
        <p:pic>
          <p:nvPicPr>
            <p:cNvPr id="48" name="Image 47"/>
            <p:cNvPicPr>
              <a:picLocks noChangeAspect="1"/>
            </p:cNvPicPr>
            <p:nvPr/>
          </p:nvPicPr>
          <p:blipFill>
            <a:blip r:embed="rId4">
              <a:duotone>
                <a:prstClr val="black"/>
                <a:srgbClr val="FF0000">
                  <a:tint val="45000"/>
                  <a:satMod val="400000"/>
                </a:srgbClr>
              </a:duotone>
            </a:blip>
            <a:stretch>
              <a:fillRect/>
            </a:stretch>
          </p:blipFill>
          <p:spPr>
            <a:xfrm>
              <a:off x="2339752" y="4653136"/>
              <a:ext cx="1112104" cy="647999"/>
            </a:xfrm>
            <a:prstGeom prst="rect">
              <a:avLst/>
            </a:prstGeom>
          </p:spPr>
        </p:pic>
        <p:pic>
          <p:nvPicPr>
            <p:cNvPr id="49" name="Image 48"/>
            <p:cNvPicPr>
              <a:picLocks noChangeAspect="1"/>
            </p:cNvPicPr>
            <p:nvPr/>
          </p:nvPicPr>
          <p:blipFill>
            <a:blip r:embed="rId5">
              <a:duotone>
                <a:prstClr val="black"/>
                <a:srgbClr val="D9C3A5">
                  <a:tint val="50000"/>
                  <a:satMod val="180000"/>
                </a:srgbClr>
              </a:duotone>
            </a:blip>
            <a:stretch>
              <a:fillRect/>
            </a:stretch>
          </p:blipFill>
          <p:spPr>
            <a:xfrm>
              <a:off x="1331640" y="2781001"/>
              <a:ext cx="1112104" cy="647999"/>
            </a:xfrm>
            <a:prstGeom prst="rect">
              <a:avLst/>
            </a:prstGeom>
            <a:solidFill>
              <a:srgbClr val="FFFF00"/>
            </a:solidFill>
          </p:spPr>
        </p:pic>
        <p:cxnSp>
          <p:nvCxnSpPr>
            <p:cNvPr id="50" name="Connecteur droit 49"/>
            <p:cNvCxnSpPr>
              <a:stCxn id="49" idx="3"/>
              <a:endCxn id="46" idx="0"/>
            </p:cNvCxnSpPr>
            <p:nvPr/>
          </p:nvCxnSpPr>
          <p:spPr bwMode="auto">
            <a:xfrm>
              <a:off x="2443744" y="3105001"/>
              <a:ext cx="382000" cy="331743"/>
            </a:xfrm>
            <a:prstGeom prst="line">
              <a:avLst/>
            </a:prstGeom>
            <a:solidFill>
              <a:srgbClr val="C0C0C0">
                <a:alpha val="30000"/>
              </a:srgbClr>
            </a:solidFill>
            <a:ln w="9525" cap="flat" cmpd="sng" algn="ctr">
              <a:solidFill>
                <a:srgbClr val="000000"/>
              </a:solidFill>
              <a:prstDash val="solid"/>
              <a:round/>
              <a:headEnd type="none" w="med" len="med"/>
              <a:tailEnd type="none" w="med" len="med"/>
            </a:ln>
            <a:effectLst/>
          </p:spPr>
        </p:cxnSp>
        <p:cxnSp>
          <p:nvCxnSpPr>
            <p:cNvPr id="51" name="Connecteur en angle 50"/>
            <p:cNvCxnSpPr>
              <a:stCxn id="46" idx="1"/>
              <a:endCxn id="47" idx="0"/>
            </p:cNvCxnSpPr>
            <p:nvPr/>
          </p:nvCxnSpPr>
          <p:spPr bwMode="auto">
            <a:xfrm rot="10800000" flipV="1">
              <a:off x="1745624" y="3761878"/>
              <a:ext cx="522120" cy="387202"/>
            </a:xfrm>
            <a:prstGeom prst="bentConnector2">
              <a:avLst/>
            </a:prstGeom>
            <a:solidFill>
              <a:srgbClr val="C0C0C0">
                <a:alpha val="30000"/>
              </a:srgbClr>
            </a:solidFill>
            <a:ln w="9525" cap="flat" cmpd="sng" algn="ctr">
              <a:solidFill>
                <a:srgbClr val="000000"/>
              </a:solidFill>
              <a:prstDash val="solid"/>
              <a:round/>
              <a:headEnd type="none" w="med" len="med"/>
              <a:tailEnd type="none" w="med" len="med"/>
            </a:ln>
            <a:effectLst/>
          </p:spPr>
        </p:cxnSp>
        <p:cxnSp>
          <p:nvCxnSpPr>
            <p:cNvPr id="52" name="Connecteur en angle 51"/>
            <p:cNvCxnSpPr>
              <a:stCxn id="47" idx="3"/>
              <a:endCxn id="48" idx="0"/>
            </p:cNvCxnSpPr>
            <p:nvPr/>
          </p:nvCxnSpPr>
          <p:spPr bwMode="auto">
            <a:xfrm>
              <a:off x="2303624" y="4474214"/>
              <a:ext cx="592180" cy="178922"/>
            </a:xfrm>
            <a:prstGeom prst="bentConnector2">
              <a:avLst/>
            </a:prstGeom>
            <a:solidFill>
              <a:srgbClr val="C0C0C0">
                <a:alpha val="30000"/>
              </a:srgbClr>
            </a:solidFill>
            <a:ln w="9525" cap="flat" cmpd="sng" algn="ctr">
              <a:solidFill>
                <a:srgbClr val="000000"/>
              </a:solidFill>
              <a:prstDash val="solid"/>
              <a:round/>
              <a:headEnd type="none" w="med" len="med"/>
              <a:tailEnd type="none" w="med" len="med"/>
            </a:ln>
            <a:effectLst/>
          </p:spPr>
        </p:cxnSp>
      </p:grpSp>
      <p:grpSp>
        <p:nvGrpSpPr>
          <p:cNvPr id="53" name="Grouper 93"/>
          <p:cNvGrpSpPr/>
          <p:nvPr/>
        </p:nvGrpSpPr>
        <p:grpSpPr>
          <a:xfrm>
            <a:off x="8304248" y="3573016"/>
            <a:ext cx="1344149" cy="1152128"/>
            <a:chOff x="4139952" y="764704"/>
            <a:chExt cx="1008112" cy="1152128"/>
          </a:xfrm>
        </p:grpSpPr>
        <p:sp>
          <p:nvSpPr>
            <p:cNvPr id="54" name="Rectangle 53"/>
            <p:cNvSpPr/>
            <p:nvPr/>
          </p:nvSpPr>
          <p:spPr bwMode="gray">
            <a:xfrm>
              <a:off x="4139952" y="764704"/>
              <a:ext cx="1008112" cy="1152128"/>
            </a:xfrm>
            <a:prstGeom prst="rect">
              <a:avLst/>
            </a:prstGeom>
            <a:solidFill>
              <a:srgbClr val="DAEDEF">
                <a:lumMod val="90000"/>
              </a:srgbClr>
            </a:solidFill>
            <a:ln w="3175" cap="flat" cmpd="sng" algn="ctr">
              <a:solidFill>
                <a:srgbClr val="000000"/>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55" name="Rectangle 54"/>
            <p:cNvSpPr/>
            <p:nvPr/>
          </p:nvSpPr>
          <p:spPr bwMode="gray">
            <a:xfrm>
              <a:off x="4283968" y="1052736"/>
              <a:ext cx="864096" cy="360040"/>
            </a:xfrm>
            <a:prstGeom prst="rect">
              <a:avLst/>
            </a:prstGeom>
            <a:solidFill>
              <a:srgbClr val="FFEFDB"/>
            </a:solidFill>
            <a:ln w="3175" cap="flat" cmpd="sng" algn="ctr">
              <a:solidFill>
                <a:srgbClr val="000000"/>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56" name="Rectangle 55"/>
            <p:cNvSpPr/>
            <p:nvPr/>
          </p:nvSpPr>
          <p:spPr bwMode="gray">
            <a:xfrm>
              <a:off x="4283968" y="1412776"/>
              <a:ext cx="864096" cy="504056"/>
            </a:xfrm>
            <a:prstGeom prst="rect">
              <a:avLst/>
            </a:prstGeom>
            <a:solidFill>
              <a:srgbClr val="FFFFFF">
                <a:lumMod val="65000"/>
              </a:srgbClr>
            </a:solidFill>
            <a:ln w="3175" cap="flat" cmpd="sng" algn="ctr">
              <a:solidFill>
                <a:srgbClr val="000000"/>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57" name="Rectangle 56"/>
            <p:cNvSpPr/>
            <p:nvPr/>
          </p:nvSpPr>
          <p:spPr bwMode="gray">
            <a:xfrm>
              <a:off x="4427984" y="1628800"/>
              <a:ext cx="720080" cy="288032"/>
            </a:xfrm>
            <a:prstGeom prst="rect">
              <a:avLst/>
            </a:prstGeom>
            <a:solidFill>
              <a:srgbClr val="8A0000">
                <a:lumMod val="40000"/>
                <a:lumOff val="60000"/>
              </a:srgbClr>
            </a:solidFill>
            <a:ln w="3175" cap="flat" cmpd="sng" algn="ctr">
              <a:solidFill>
                <a:srgbClr val="000000"/>
              </a:solidFill>
              <a:prstDash val="solid"/>
              <a:headEnd type="none" w="med" len="med"/>
              <a:tailEnd type="none" w="med" len="med"/>
            </a:ln>
            <a:effectLst/>
          </p:spPr>
          <p:txBody>
            <a:bodyPr vert="horz" wrap="none" lIns="72000" tIns="72000" rIns="72000" bIns="72000" numCol="1" rtlCol="0" anchor="ctr" anchorCtr="1"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600" b="1" i="0" u="none" strike="noStrike" kern="0" cap="none" spc="0" normalizeH="0" baseline="0" noProof="0" dirty="0" smtClean="0">
                <a:ln>
                  <a:noFill/>
                </a:ln>
                <a:solidFill>
                  <a:srgbClr val="FFFFFF"/>
                </a:solidFill>
                <a:effectLst/>
                <a:uLnTx/>
                <a:uFillTx/>
                <a:latin typeface="Arial" charset="0"/>
                <a:ea typeface="MS PGothic" pitchFamily="34" charset="-128"/>
                <a:cs typeface="+mn-cs"/>
              </a:endParaRPr>
            </a:p>
          </p:txBody>
        </p:sp>
        <p:sp>
          <p:nvSpPr>
            <p:cNvPr id="58" name="ZoneTexte 57"/>
            <p:cNvSpPr txBox="1"/>
            <p:nvPr/>
          </p:nvSpPr>
          <p:spPr>
            <a:xfrm>
              <a:off x="4443141" y="764704"/>
              <a:ext cx="386577" cy="215444"/>
            </a:xfrm>
            <a:prstGeom prst="rect">
              <a:avLst/>
            </a:prstGeom>
            <a:no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800" b="0" i="0" u="none" strike="noStrike" kern="0" cap="none" spc="0" normalizeH="0" baseline="0" noProof="0" dirty="0" smtClean="0">
                  <a:ln>
                    <a:noFill/>
                  </a:ln>
                  <a:solidFill>
                    <a:srgbClr val="000000"/>
                  </a:solidFill>
                  <a:effectLst/>
                  <a:uLnTx/>
                  <a:uFillTx/>
                  <a:ea typeface="ＭＳ Ｐゴシック" charset="0"/>
                  <a:cs typeface="ＭＳ Ｐゴシック" charset="0"/>
                </a:rPr>
                <a:t>Objet 1</a:t>
              </a:r>
            </a:p>
          </p:txBody>
        </p:sp>
        <p:sp>
          <p:nvSpPr>
            <p:cNvPr id="59" name="ZoneTexte 58"/>
            <p:cNvSpPr txBox="1"/>
            <p:nvPr/>
          </p:nvSpPr>
          <p:spPr>
            <a:xfrm>
              <a:off x="4673147" y="1412776"/>
              <a:ext cx="386577" cy="215444"/>
            </a:xfrm>
            <a:prstGeom prst="rect">
              <a:avLst/>
            </a:prstGeom>
            <a:no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800" b="0" i="0" u="none" strike="noStrike" kern="0" cap="none" spc="0" normalizeH="0" baseline="0" noProof="0" dirty="0" smtClean="0">
                  <a:ln>
                    <a:noFill/>
                  </a:ln>
                  <a:solidFill>
                    <a:srgbClr val="000000"/>
                  </a:solidFill>
                  <a:effectLst/>
                  <a:uLnTx/>
                  <a:uFillTx/>
                  <a:ea typeface="ＭＳ Ｐゴシック" charset="0"/>
                  <a:cs typeface="ＭＳ Ｐゴシック" charset="0"/>
                </a:rPr>
                <a:t>Objet 3</a:t>
              </a:r>
            </a:p>
          </p:txBody>
        </p:sp>
        <p:sp>
          <p:nvSpPr>
            <p:cNvPr id="60" name="ZoneTexte 59"/>
            <p:cNvSpPr txBox="1"/>
            <p:nvPr/>
          </p:nvSpPr>
          <p:spPr>
            <a:xfrm>
              <a:off x="4556843" y="1124744"/>
              <a:ext cx="386577" cy="215444"/>
            </a:xfrm>
            <a:prstGeom prst="rect">
              <a:avLst/>
            </a:prstGeom>
            <a:no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800" b="0" i="0" u="none" strike="noStrike" kern="0" cap="none" spc="0" normalizeH="0" baseline="0" noProof="0" dirty="0" smtClean="0">
                  <a:ln>
                    <a:noFill/>
                  </a:ln>
                  <a:solidFill>
                    <a:srgbClr val="000000"/>
                  </a:solidFill>
                  <a:effectLst/>
                  <a:uLnTx/>
                  <a:uFillTx/>
                  <a:ea typeface="ＭＳ Ｐゴシック" charset="0"/>
                  <a:cs typeface="ＭＳ Ｐゴシック" charset="0"/>
                </a:rPr>
                <a:t>Objet 2</a:t>
              </a:r>
            </a:p>
          </p:txBody>
        </p:sp>
        <p:sp>
          <p:nvSpPr>
            <p:cNvPr id="61" name="ZoneTexte 60"/>
            <p:cNvSpPr txBox="1"/>
            <p:nvPr/>
          </p:nvSpPr>
          <p:spPr>
            <a:xfrm>
              <a:off x="4724835" y="1700808"/>
              <a:ext cx="386577" cy="215444"/>
            </a:xfrm>
            <a:prstGeom prst="rect">
              <a:avLst/>
            </a:prstGeom>
            <a:noFill/>
          </p:spPr>
          <p:txBody>
            <a:bodyPr wrap="none" rtlCol="0">
              <a:sp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fr-FR" sz="800" b="0" i="0" u="none" strike="noStrike" kern="0" cap="none" spc="0" normalizeH="0" baseline="0" noProof="0" dirty="0" smtClean="0">
                  <a:ln>
                    <a:noFill/>
                  </a:ln>
                  <a:solidFill>
                    <a:srgbClr val="000000"/>
                  </a:solidFill>
                  <a:effectLst/>
                  <a:uLnTx/>
                  <a:uFillTx/>
                  <a:ea typeface="ＭＳ Ｐゴシック" charset="0"/>
                  <a:cs typeface="ＭＳ Ｐゴシック" charset="0"/>
                </a:rPr>
                <a:t>Objet 4</a:t>
              </a:r>
            </a:p>
          </p:txBody>
        </p:sp>
      </p:grpSp>
      <p:grpSp>
        <p:nvGrpSpPr>
          <p:cNvPr id="62" name="Groupe 61"/>
          <p:cNvGrpSpPr/>
          <p:nvPr/>
        </p:nvGrpSpPr>
        <p:grpSpPr>
          <a:xfrm>
            <a:off x="-1" y="1264514"/>
            <a:ext cx="215445" cy="4828783"/>
            <a:chOff x="-1" y="1264514"/>
            <a:chExt cx="215445" cy="4828783"/>
          </a:xfrm>
        </p:grpSpPr>
        <p:sp>
          <p:nvSpPr>
            <p:cNvPr id="63" name="ZoneTexte 62"/>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64" name="ZoneTexte 63"/>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65" name="ZoneTexte 64"/>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66" name="ZoneTexte 65"/>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14468549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nodeType="clickEffect">
                                  <p:stCondLst>
                                    <p:cond delay="0"/>
                                  </p:stCondLst>
                                  <p:childTnLst>
                                    <p:animEffect transition="out" filter="wheel(1)">
                                      <p:cBhvr>
                                        <p:cTn id="6" dur="2000"/>
                                        <p:tgtEl>
                                          <p:spTgt spid="21"/>
                                        </p:tgtEl>
                                      </p:cBhvr>
                                    </p:animEffect>
                                    <p:set>
                                      <p:cBhvr>
                                        <p:cTn id="7" dur="1" fill="hold">
                                          <p:stCondLst>
                                            <p:cond delay="19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heel(1)">
                                      <p:cBhvr>
                                        <p:cTn id="12" dur="20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xit" presetSubtype="1" fill="hold" grpId="0" nodeType="clickEffect">
                                  <p:stCondLst>
                                    <p:cond delay="0"/>
                                  </p:stCondLst>
                                  <p:childTnLst>
                                    <p:animEffect transition="out" filter="wheel(1)">
                                      <p:cBhvr>
                                        <p:cTn id="16" dur="2000"/>
                                        <p:tgtEl>
                                          <p:spTgt spid="42"/>
                                        </p:tgtEl>
                                      </p:cBhvr>
                                    </p:animEffect>
                                    <p:set>
                                      <p:cBhvr>
                                        <p:cTn id="17" dur="1" fill="hold">
                                          <p:stCondLst>
                                            <p:cond delay="1999"/>
                                          </p:stCondLst>
                                        </p:cTn>
                                        <p:tgtEl>
                                          <p:spTgt spid="4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heel(1)">
                                      <p:cBhvr>
                                        <p:cTn id="22" dur="20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ESSAYONS DE RECAPITULER ….</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53</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aphicFrame>
        <p:nvGraphicFramePr>
          <p:cNvPr id="6" name="Tableau 5"/>
          <p:cNvGraphicFramePr>
            <a:graphicFrameLocks noGrp="1"/>
          </p:cNvGraphicFramePr>
          <p:nvPr>
            <p:extLst/>
          </p:nvPr>
        </p:nvGraphicFramePr>
        <p:xfrm>
          <a:off x="2032000" y="1397003"/>
          <a:ext cx="8128000" cy="3134360"/>
        </p:xfrm>
        <a:graphic>
          <a:graphicData uri="http://schemas.openxmlformats.org/drawingml/2006/table">
            <a:tbl>
              <a:tblPr firstRow="1" bandRow="1"/>
              <a:tblGrid>
                <a:gridCol w="4064000"/>
                <a:gridCol w="4064000"/>
              </a:tblGrid>
              <a:tr h="370840">
                <a:tc>
                  <a:txBody>
                    <a:bodyPr/>
                    <a:lstStyle>
                      <a:lvl1pPr marL="0" algn="l" defTabSz="914400" rtl="0" eaLnBrk="1" latinLnBrk="0" hangingPunct="1">
                        <a:defRPr sz="1800" b="1" kern="1200">
                          <a:solidFill>
                            <a:schemeClr val="bg1"/>
                          </a:solidFill>
                          <a:latin typeface="Calibri"/>
                          <a:ea typeface="MS PGothic"/>
                        </a:defRPr>
                      </a:lvl1pPr>
                      <a:lvl2pPr marL="457200" algn="l" defTabSz="914400" rtl="0" eaLnBrk="1" latinLnBrk="0" hangingPunct="1">
                        <a:defRPr sz="1800" b="1" kern="1200">
                          <a:solidFill>
                            <a:schemeClr val="bg1"/>
                          </a:solidFill>
                          <a:latin typeface="Calibri"/>
                          <a:ea typeface="MS PGothic"/>
                        </a:defRPr>
                      </a:lvl2pPr>
                      <a:lvl3pPr marL="914400" algn="l" defTabSz="914400" rtl="0" eaLnBrk="1" latinLnBrk="0" hangingPunct="1">
                        <a:defRPr sz="1800" b="1" kern="1200">
                          <a:solidFill>
                            <a:schemeClr val="bg1"/>
                          </a:solidFill>
                          <a:latin typeface="Calibri"/>
                          <a:ea typeface="MS PGothic"/>
                        </a:defRPr>
                      </a:lvl3pPr>
                      <a:lvl4pPr marL="1371600" algn="l" defTabSz="914400" rtl="0" eaLnBrk="1" latinLnBrk="0" hangingPunct="1">
                        <a:defRPr sz="1800" b="1" kern="1200">
                          <a:solidFill>
                            <a:schemeClr val="bg1"/>
                          </a:solidFill>
                          <a:latin typeface="Calibri"/>
                          <a:ea typeface="MS PGothic"/>
                        </a:defRPr>
                      </a:lvl4pPr>
                      <a:lvl5pPr marL="1828800" algn="l" defTabSz="914400" rtl="0" eaLnBrk="1" latinLnBrk="0" hangingPunct="1">
                        <a:defRPr sz="1800" b="1" kern="1200">
                          <a:solidFill>
                            <a:schemeClr val="bg1"/>
                          </a:solidFill>
                          <a:latin typeface="Calibri"/>
                          <a:ea typeface="MS PGothic"/>
                        </a:defRPr>
                      </a:lvl5pPr>
                      <a:lvl6pPr marL="2286000" algn="l" defTabSz="914400" rtl="0" eaLnBrk="1" latinLnBrk="0" hangingPunct="1">
                        <a:defRPr sz="1800" b="1" kern="1200">
                          <a:solidFill>
                            <a:schemeClr val="bg1"/>
                          </a:solidFill>
                          <a:latin typeface="Calibri"/>
                          <a:ea typeface="MS PGothic"/>
                        </a:defRPr>
                      </a:lvl6pPr>
                      <a:lvl7pPr marL="2743200" algn="l" defTabSz="914400" rtl="0" eaLnBrk="1" latinLnBrk="0" hangingPunct="1">
                        <a:defRPr sz="1800" b="1" kern="1200">
                          <a:solidFill>
                            <a:schemeClr val="bg1"/>
                          </a:solidFill>
                          <a:latin typeface="Calibri"/>
                          <a:ea typeface="MS PGothic"/>
                        </a:defRPr>
                      </a:lvl7pPr>
                      <a:lvl8pPr marL="3200400" algn="l" defTabSz="914400" rtl="0" eaLnBrk="1" latinLnBrk="0" hangingPunct="1">
                        <a:defRPr sz="1800" b="1" kern="1200">
                          <a:solidFill>
                            <a:schemeClr val="bg1"/>
                          </a:solidFill>
                          <a:latin typeface="Calibri"/>
                          <a:ea typeface="MS PGothic"/>
                        </a:defRPr>
                      </a:lvl8pPr>
                      <a:lvl9pPr marL="3657600" algn="l" defTabSz="914400" rtl="0" eaLnBrk="1" latinLnBrk="0" hangingPunct="1">
                        <a:defRPr sz="1800" b="1" kern="1200">
                          <a:solidFill>
                            <a:schemeClr val="bg1"/>
                          </a:solidFill>
                          <a:latin typeface="Calibri"/>
                          <a:ea typeface="MS PGothic"/>
                        </a:defRPr>
                      </a:lvl9pPr>
                    </a:lstStyle>
                    <a:p>
                      <a:pPr algn="ctr"/>
                      <a:r>
                        <a:rPr lang="fr-FR" dirty="0" smtClean="0"/>
                        <a:t>Bases Relationnelles</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b="1" kern="1200">
                          <a:solidFill>
                            <a:schemeClr val="bg1"/>
                          </a:solidFill>
                          <a:latin typeface="Calibri"/>
                          <a:ea typeface="MS PGothic"/>
                        </a:defRPr>
                      </a:lvl1pPr>
                      <a:lvl2pPr marL="457200" algn="l" defTabSz="914400" rtl="0" eaLnBrk="1" latinLnBrk="0" hangingPunct="1">
                        <a:defRPr sz="1800" b="1" kern="1200">
                          <a:solidFill>
                            <a:schemeClr val="bg1"/>
                          </a:solidFill>
                          <a:latin typeface="Calibri"/>
                          <a:ea typeface="MS PGothic"/>
                        </a:defRPr>
                      </a:lvl2pPr>
                      <a:lvl3pPr marL="914400" algn="l" defTabSz="914400" rtl="0" eaLnBrk="1" latinLnBrk="0" hangingPunct="1">
                        <a:defRPr sz="1800" b="1" kern="1200">
                          <a:solidFill>
                            <a:schemeClr val="bg1"/>
                          </a:solidFill>
                          <a:latin typeface="Calibri"/>
                          <a:ea typeface="MS PGothic"/>
                        </a:defRPr>
                      </a:lvl3pPr>
                      <a:lvl4pPr marL="1371600" algn="l" defTabSz="914400" rtl="0" eaLnBrk="1" latinLnBrk="0" hangingPunct="1">
                        <a:defRPr sz="1800" b="1" kern="1200">
                          <a:solidFill>
                            <a:schemeClr val="bg1"/>
                          </a:solidFill>
                          <a:latin typeface="Calibri"/>
                          <a:ea typeface="MS PGothic"/>
                        </a:defRPr>
                      </a:lvl4pPr>
                      <a:lvl5pPr marL="1828800" algn="l" defTabSz="914400" rtl="0" eaLnBrk="1" latinLnBrk="0" hangingPunct="1">
                        <a:defRPr sz="1800" b="1" kern="1200">
                          <a:solidFill>
                            <a:schemeClr val="bg1"/>
                          </a:solidFill>
                          <a:latin typeface="Calibri"/>
                          <a:ea typeface="MS PGothic"/>
                        </a:defRPr>
                      </a:lvl5pPr>
                      <a:lvl6pPr marL="2286000" algn="l" defTabSz="914400" rtl="0" eaLnBrk="1" latinLnBrk="0" hangingPunct="1">
                        <a:defRPr sz="1800" b="1" kern="1200">
                          <a:solidFill>
                            <a:schemeClr val="bg1"/>
                          </a:solidFill>
                          <a:latin typeface="Calibri"/>
                          <a:ea typeface="MS PGothic"/>
                        </a:defRPr>
                      </a:lvl6pPr>
                      <a:lvl7pPr marL="2743200" algn="l" defTabSz="914400" rtl="0" eaLnBrk="1" latinLnBrk="0" hangingPunct="1">
                        <a:defRPr sz="1800" b="1" kern="1200">
                          <a:solidFill>
                            <a:schemeClr val="bg1"/>
                          </a:solidFill>
                          <a:latin typeface="Calibri"/>
                          <a:ea typeface="MS PGothic"/>
                        </a:defRPr>
                      </a:lvl7pPr>
                      <a:lvl8pPr marL="3200400" algn="l" defTabSz="914400" rtl="0" eaLnBrk="1" latinLnBrk="0" hangingPunct="1">
                        <a:defRPr sz="1800" b="1" kern="1200">
                          <a:solidFill>
                            <a:schemeClr val="bg1"/>
                          </a:solidFill>
                          <a:latin typeface="Calibri"/>
                          <a:ea typeface="MS PGothic"/>
                        </a:defRPr>
                      </a:lvl8pPr>
                      <a:lvl9pPr marL="3657600" algn="l" defTabSz="914400" rtl="0" eaLnBrk="1" latinLnBrk="0" hangingPunct="1">
                        <a:defRPr sz="1800" b="1" kern="1200">
                          <a:solidFill>
                            <a:schemeClr val="bg1"/>
                          </a:solidFill>
                          <a:latin typeface="Calibri"/>
                          <a:ea typeface="MS PGothic"/>
                        </a:defRPr>
                      </a:lvl9pPr>
                    </a:lstStyle>
                    <a:p>
                      <a:pPr algn="ctr"/>
                      <a:r>
                        <a:rPr lang="fr-FR" dirty="0" smtClean="0"/>
                        <a:t>Mongo DB</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solidFill>
                      <a:srgbClr val="FF0000"/>
                    </a:solidFill>
                  </a:tcPr>
                </a:tc>
              </a:tr>
              <a:tr h="370840">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Table / Vue</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Collection</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Ligne</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Document</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Index</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Index</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Jointure</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Gérée dans l’application</a:t>
                      </a:r>
                      <a:r>
                        <a:rPr lang="fr-FR" baseline="0" dirty="0" smtClean="0"/>
                        <a:t> utilisatrice et non par le moteur</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Clé Etrangère</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Référence à ajouter dans le document mais pas de gestion au niveau du moteur</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r>
              <a:tr h="370840">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smtClean="0"/>
                        <a:t>Partition</a:t>
                      </a:r>
                      <a:endParaRPr lang="fr-FR" dirty="0"/>
                    </a:p>
                  </a:txBody>
                  <a:tcPr marL="121920" marR="121920">
                    <a:lnL w="9525" cap="flat" cmpd="sng" algn="ctr">
                      <a:solidFill>
                        <a:srgbClr val="FF0000">
                          <a:shade val="95000"/>
                          <a:satMod val="105000"/>
                        </a:srgbClr>
                      </a:solidFill>
                      <a:prstDash val="solid"/>
                    </a:lnL>
                    <a:lnR>
                      <a:noFill/>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ea typeface="MS PGothic"/>
                        </a:defRPr>
                      </a:lvl1pPr>
                      <a:lvl2pPr marL="457200" algn="l" defTabSz="914400" rtl="0" eaLnBrk="1" latinLnBrk="0" hangingPunct="1">
                        <a:defRPr sz="1800" kern="1200">
                          <a:solidFill>
                            <a:schemeClr val="tx1"/>
                          </a:solidFill>
                          <a:latin typeface="Calibri"/>
                          <a:ea typeface="MS PGothic"/>
                        </a:defRPr>
                      </a:lvl2pPr>
                      <a:lvl3pPr marL="914400" algn="l" defTabSz="914400" rtl="0" eaLnBrk="1" latinLnBrk="0" hangingPunct="1">
                        <a:defRPr sz="1800" kern="1200">
                          <a:solidFill>
                            <a:schemeClr val="tx1"/>
                          </a:solidFill>
                          <a:latin typeface="Calibri"/>
                          <a:ea typeface="MS PGothic"/>
                        </a:defRPr>
                      </a:lvl3pPr>
                      <a:lvl4pPr marL="1371600" algn="l" defTabSz="914400" rtl="0" eaLnBrk="1" latinLnBrk="0" hangingPunct="1">
                        <a:defRPr sz="1800" kern="1200">
                          <a:solidFill>
                            <a:schemeClr val="tx1"/>
                          </a:solidFill>
                          <a:latin typeface="Calibri"/>
                          <a:ea typeface="MS PGothic"/>
                        </a:defRPr>
                      </a:lvl4pPr>
                      <a:lvl5pPr marL="1828800" algn="l" defTabSz="914400" rtl="0" eaLnBrk="1" latinLnBrk="0" hangingPunct="1">
                        <a:defRPr sz="1800" kern="1200">
                          <a:solidFill>
                            <a:schemeClr val="tx1"/>
                          </a:solidFill>
                          <a:latin typeface="Calibri"/>
                          <a:ea typeface="MS PGothic"/>
                        </a:defRPr>
                      </a:lvl5pPr>
                      <a:lvl6pPr marL="2286000" algn="l" defTabSz="914400" rtl="0" eaLnBrk="1" latinLnBrk="0" hangingPunct="1">
                        <a:defRPr sz="1800" kern="1200">
                          <a:solidFill>
                            <a:schemeClr val="tx1"/>
                          </a:solidFill>
                          <a:latin typeface="Calibri"/>
                          <a:ea typeface="MS PGothic"/>
                        </a:defRPr>
                      </a:lvl6pPr>
                      <a:lvl7pPr marL="2743200" algn="l" defTabSz="914400" rtl="0" eaLnBrk="1" latinLnBrk="0" hangingPunct="1">
                        <a:defRPr sz="1800" kern="1200">
                          <a:solidFill>
                            <a:schemeClr val="tx1"/>
                          </a:solidFill>
                          <a:latin typeface="Calibri"/>
                          <a:ea typeface="MS PGothic"/>
                        </a:defRPr>
                      </a:lvl7pPr>
                      <a:lvl8pPr marL="3200400" algn="l" defTabSz="914400" rtl="0" eaLnBrk="1" latinLnBrk="0" hangingPunct="1">
                        <a:defRPr sz="1800" kern="1200">
                          <a:solidFill>
                            <a:schemeClr val="tx1"/>
                          </a:solidFill>
                          <a:latin typeface="Calibri"/>
                          <a:ea typeface="MS PGothic"/>
                        </a:defRPr>
                      </a:lvl8pPr>
                      <a:lvl9pPr marL="3657600" algn="l" defTabSz="914400" rtl="0" eaLnBrk="1" latinLnBrk="0" hangingPunct="1">
                        <a:defRPr sz="1800" kern="1200">
                          <a:solidFill>
                            <a:schemeClr val="tx1"/>
                          </a:solidFill>
                          <a:latin typeface="Calibri"/>
                          <a:ea typeface="MS PGothic"/>
                        </a:defRPr>
                      </a:lvl9pPr>
                    </a:lstStyle>
                    <a:p>
                      <a:pPr algn="ctr"/>
                      <a:r>
                        <a:rPr lang="fr-FR" dirty="0" err="1" smtClean="0"/>
                        <a:t>Shard</a:t>
                      </a:r>
                      <a:endParaRPr lang="fr-FR" dirty="0"/>
                    </a:p>
                  </a:txBody>
                  <a:tcPr marL="121920" marR="121920">
                    <a:lnL>
                      <a:noFill/>
                    </a:lnL>
                    <a:lnR w="9525" cap="flat" cmpd="sng" algn="ctr">
                      <a:solidFill>
                        <a:srgbClr val="FF0000">
                          <a:shade val="95000"/>
                          <a:satMod val="105000"/>
                        </a:srgbClr>
                      </a:solidFill>
                      <a:prstDash val="solid"/>
                    </a:lnR>
                    <a:lnT w="9525" cap="flat" cmpd="sng" algn="ctr">
                      <a:solidFill>
                        <a:srgbClr val="FF0000">
                          <a:shade val="95000"/>
                          <a:satMod val="105000"/>
                        </a:srgbClr>
                      </a:solidFill>
                      <a:prstDash val="solid"/>
                    </a:lnT>
                    <a:lnB w="9525" cap="flat" cmpd="sng" algn="ctr">
                      <a:solidFill>
                        <a:srgbClr val="FF0000">
                          <a:shade val="95000"/>
                          <a:satMod val="105000"/>
                        </a:srgbClr>
                      </a:solidFill>
                      <a:prstDash val="solid"/>
                    </a:lnB>
                    <a:lnTlToBr w="12700" cmpd="sng">
                      <a:noFill/>
                      <a:prstDash val="solid"/>
                    </a:lnTlToBr>
                    <a:lnBlToTr w="12700" cmpd="sng">
                      <a:noFill/>
                      <a:prstDash val="solid"/>
                    </a:lnBlToTr>
                    <a:noFill/>
                  </a:tcPr>
                </a:tc>
              </a:tr>
            </a:tbl>
          </a:graphicData>
        </a:graphic>
      </p:graphicFrame>
      <p:grpSp>
        <p:nvGrpSpPr>
          <p:cNvPr id="7" name="Groupe 6"/>
          <p:cNvGrpSpPr/>
          <p:nvPr/>
        </p:nvGrpSpPr>
        <p:grpSpPr>
          <a:xfrm>
            <a:off x="-1" y="1264514"/>
            <a:ext cx="215445" cy="4828783"/>
            <a:chOff x="-1" y="1264514"/>
            <a:chExt cx="215445" cy="4828783"/>
          </a:xfrm>
        </p:grpSpPr>
        <p:sp>
          <p:nvSpPr>
            <p:cNvPr id="8" name="ZoneTexte 7"/>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9" name="ZoneTexte 8"/>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0" name="ZoneTexte 9"/>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1" name="ZoneTexte 10"/>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
        <p:nvSpPr>
          <p:cNvPr id="12" name="Rectangle 11"/>
          <p:cNvSpPr/>
          <p:nvPr/>
        </p:nvSpPr>
        <p:spPr>
          <a:xfrm>
            <a:off x="6112778" y="1772816"/>
            <a:ext cx="4032448" cy="362198"/>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6112778" y="2129504"/>
            <a:ext cx="4032448" cy="362198"/>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6112778" y="2517404"/>
            <a:ext cx="4032448" cy="362198"/>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6112776" y="2879602"/>
            <a:ext cx="4032448" cy="62140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6112778" y="3501008"/>
            <a:ext cx="4032448" cy="64807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6120578" y="4164136"/>
            <a:ext cx="4032448" cy="362198"/>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6216108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2"/>
                                        </p:tgtEl>
                                        <p:attrNameLst>
                                          <p:attrName>ppt_x</p:attrName>
                                        </p:attrNameLst>
                                      </p:cBhvr>
                                      <p:tavLst>
                                        <p:tav tm="0">
                                          <p:val>
                                            <p:strVal val="ppt_x"/>
                                          </p:val>
                                        </p:tav>
                                        <p:tav tm="100000">
                                          <p:val>
                                            <p:strVal val="ppt_x"/>
                                          </p:val>
                                        </p:tav>
                                      </p:tavLst>
                                    </p:anim>
                                    <p:anim calcmode="lin" valueType="num">
                                      <p:cBhvr additive="base">
                                        <p:cTn id="7" dur="500"/>
                                        <p:tgtEl>
                                          <p:spTgt spid="12"/>
                                        </p:tgtEl>
                                        <p:attrNameLst>
                                          <p:attrName>ppt_y</p:attrName>
                                        </p:attrNameLst>
                                      </p:cBhvr>
                                      <p:tavLst>
                                        <p:tav tm="0">
                                          <p:val>
                                            <p:strVal val="ppt_y"/>
                                          </p:val>
                                        </p:tav>
                                        <p:tav tm="100000">
                                          <p:val>
                                            <p:strVal val="1+ppt_h/2"/>
                                          </p:val>
                                        </p:tav>
                                      </p:tavLst>
                                    </p:anim>
                                    <p:set>
                                      <p:cBhvr>
                                        <p:cTn id="8" dur="1" fill="hold">
                                          <p:stCondLst>
                                            <p:cond delay="499"/>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
                                          </p:val>
                                        </p:tav>
                                      </p:tavLst>
                                    </p:anim>
                                    <p:anim calcmode="lin" valueType="num">
                                      <p:cBhvr additive="base">
                                        <p:cTn id="13" dur="500"/>
                                        <p:tgtEl>
                                          <p:spTgt spid="13"/>
                                        </p:tgtEl>
                                        <p:attrNameLst>
                                          <p:attrName>ppt_y</p:attrName>
                                        </p:attrNameLst>
                                      </p:cBhvr>
                                      <p:tavLst>
                                        <p:tav tm="0">
                                          <p:val>
                                            <p:strVal val="ppt_y"/>
                                          </p:val>
                                        </p:tav>
                                        <p:tav tm="100000">
                                          <p:val>
                                            <p:strVal val="1+ppt_h/2"/>
                                          </p:val>
                                        </p:tav>
                                      </p:tavLst>
                                    </p:anim>
                                    <p:set>
                                      <p:cBhvr>
                                        <p:cTn id="14" dur="1" fill="hold">
                                          <p:stCondLst>
                                            <p:cond delay="499"/>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
                                          </p:val>
                                        </p:tav>
                                      </p:tavLst>
                                    </p:anim>
                                    <p:anim calcmode="lin" valueType="num">
                                      <p:cBhvr additive="base">
                                        <p:cTn id="25" dur="500"/>
                                        <p:tgtEl>
                                          <p:spTgt spid="15"/>
                                        </p:tgtEl>
                                        <p:attrNameLst>
                                          <p:attrName>ppt_y</p:attrName>
                                        </p:attrNameLst>
                                      </p:cBhvr>
                                      <p:tavLst>
                                        <p:tav tm="0">
                                          <p:val>
                                            <p:strVal val="ppt_y"/>
                                          </p:val>
                                        </p:tav>
                                        <p:tav tm="100000">
                                          <p:val>
                                            <p:strVal val="1+ppt_h/2"/>
                                          </p:val>
                                        </p:tav>
                                      </p:tavLst>
                                    </p:anim>
                                    <p:set>
                                      <p:cBhvr>
                                        <p:cTn id="26" dur="1" fill="hold">
                                          <p:stCondLst>
                                            <p:cond delay="499"/>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0" nodeType="clickEffect">
                                  <p:stCondLst>
                                    <p:cond delay="0"/>
                                  </p:stCondLst>
                                  <p:childTnLst>
                                    <p:anim calcmode="lin" valueType="num">
                                      <p:cBhvr additive="base">
                                        <p:cTn id="30" dur="500"/>
                                        <p:tgtEl>
                                          <p:spTgt spid="16"/>
                                        </p:tgtEl>
                                        <p:attrNameLst>
                                          <p:attrName>ppt_x</p:attrName>
                                        </p:attrNameLst>
                                      </p:cBhvr>
                                      <p:tavLst>
                                        <p:tav tm="0">
                                          <p:val>
                                            <p:strVal val="ppt_x"/>
                                          </p:val>
                                        </p:tav>
                                        <p:tav tm="100000">
                                          <p:val>
                                            <p:strVal val="ppt_x"/>
                                          </p:val>
                                        </p:tav>
                                      </p:tavLst>
                                    </p:anim>
                                    <p:anim calcmode="lin" valueType="num">
                                      <p:cBhvr additive="base">
                                        <p:cTn id="31" dur="500"/>
                                        <p:tgtEl>
                                          <p:spTgt spid="16"/>
                                        </p:tgtEl>
                                        <p:attrNameLst>
                                          <p:attrName>ppt_y</p:attrName>
                                        </p:attrNameLst>
                                      </p:cBhvr>
                                      <p:tavLst>
                                        <p:tav tm="0">
                                          <p:val>
                                            <p:strVal val="ppt_y"/>
                                          </p:val>
                                        </p:tav>
                                        <p:tav tm="100000">
                                          <p:val>
                                            <p:strVal val="1+ppt_h/2"/>
                                          </p:val>
                                        </p:tav>
                                      </p:tavLst>
                                    </p:anim>
                                    <p:set>
                                      <p:cBhvr>
                                        <p:cTn id="32" dur="1" fill="hold">
                                          <p:stCondLst>
                                            <p:cond delay="499"/>
                                          </p:stCondLst>
                                        </p:cTn>
                                        <p:tgtEl>
                                          <p:spTgt spid="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grpId="0" nodeType="clickEffect">
                                  <p:stCondLst>
                                    <p:cond delay="0"/>
                                  </p:stCondLst>
                                  <p:childTnLst>
                                    <p:anim calcmode="lin" valueType="num">
                                      <p:cBhvr additive="base">
                                        <p:cTn id="36" dur="500"/>
                                        <p:tgtEl>
                                          <p:spTgt spid="17"/>
                                        </p:tgtEl>
                                        <p:attrNameLst>
                                          <p:attrName>ppt_x</p:attrName>
                                        </p:attrNameLst>
                                      </p:cBhvr>
                                      <p:tavLst>
                                        <p:tav tm="0">
                                          <p:val>
                                            <p:strVal val="ppt_x"/>
                                          </p:val>
                                        </p:tav>
                                        <p:tav tm="100000">
                                          <p:val>
                                            <p:strVal val="ppt_x"/>
                                          </p:val>
                                        </p:tav>
                                      </p:tavLst>
                                    </p:anim>
                                    <p:anim calcmode="lin" valueType="num">
                                      <p:cBhvr additive="base">
                                        <p:cTn id="37" dur="500"/>
                                        <p:tgtEl>
                                          <p:spTgt spid="17"/>
                                        </p:tgtEl>
                                        <p:attrNameLst>
                                          <p:attrName>ppt_y</p:attrName>
                                        </p:attrNameLst>
                                      </p:cBhvr>
                                      <p:tavLst>
                                        <p:tav tm="0">
                                          <p:val>
                                            <p:strVal val="ppt_y"/>
                                          </p:val>
                                        </p:tav>
                                        <p:tav tm="100000">
                                          <p:val>
                                            <p:strVal val="1+ppt_h/2"/>
                                          </p:val>
                                        </p:tav>
                                      </p:tavLst>
                                    </p:anim>
                                    <p:set>
                                      <p:cBhvr>
                                        <p:cTn id="38"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HADOOP</a:t>
            </a:r>
            <a:endParaRPr lang="fr-FR" dirty="0"/>
          </a:p>
        </p:txBody>
      </p:sp>
      <p:sp>
        <p:nvSpPr>
          <p:cNvPr id="3" name="Espace réservé du contenu 2"/>
          <p:cNvSpPr>
            <a:spLocks noGrp="1"/>
          </p:cNvSpPr>
          <p:nvPr>
            <p:ph idx="1"/>
          </p:nvPr>
        </p:nvSpPr>
        <p:spPr>
          <a:xfrm>
            <a:off x="335360" y="1268761"/>
            <a:ext cx="8640960" cy="4824536"/>
          </a:xfrm>
        </p:spPr>
        <p:txBody>
          <a:bodyPr/>
          <a:lstStyle/>
          <a:p>
            <a:pPr>
              <a:buSzPct val="100000"/>
            </a:pPr>
            <a:r>
              <a:rPr lang="fr-FR" dirty="0" smtClean="0"/>
              <a:t> </a:t>
            </a:r>
            <a:r>
              <a:rPr lang="fr-FR" dirty="0"/>
              <a:t> 2004 : Publication </a:t>
            </a:r>
            <a:r>
              <a:rPr lang="fr-FR" dirty="0" smtClean="0"/>
              <a:t>par Google de </a:t>
            </a:r>
            <a:r>
              <a:rPr lang="fr-FR" dirty="0"/>
              <a:t>son algorithme </a:t>
            </a:r>
            <a:r>
              <a:rPr lang="fr-FR" dirty="0" err="1"/>
              <a:t>MapReduce</a:t>
            </a:r>
            <a:r>
              <a:rPr lang="fr-FR" dirty="0"/>
              <a:t> basé sur des opérations analytiques à grande échelle sur un grand cluster de serveur</a:t>
            </a:r>
          </a:p>
          <a:p>
            <a:pPr>
              <a:buSzPct val="100000"/>
            </a:pPr>
            <a:r>
              <a:rPr lang="fr-FR" dirty="0"/>
              <a:t> </a:t>
            </a:r>
            <a:r>
              <a:rPr lang="fr-FR" dirty="0" smtClean="0"/>
              <a:t>Création par Doug </a:t>
            </a:r>
            <a:r>
              <a:rPr lang="fr-FR" dirty="0" err="1" smtClean="0"/>
              <a:t>Cutting</a:t>
            </a:r>
            <a:r>
              <a:rPr lang="fr-FR" dirty="0" smtClean="0"/>
              <a:t> d’une implémentation </a:t>
            </a:r>
            <a:r>
              <a:rPr lang="fr-FR" dirty="0" err="1" smtClean="0"/>
              <a:t>opensource</a:t>
            </a:r>
            <a:r>
              <a:rPr lang="fr-FR" dirty="0" smtClean="0"/>
              <a:t> de l’algorithme de Google</a:t>
            </a:r>
            <a:endParaRPr lang="fr-FR" dirty="0"/>
          </a:p>
          <a:p>
            <a:pPr>
              <a:buSzPct val="100000"/>
            </a:pPr>
            <a:r>
              <a:rPr lang="fr-FR" dirty="0" smtClean="0"/>
              <a:t>Le </a:t>
            </a:r>
            <a:r>
              <a:rPr lang="fr-FR" dirty="0"/>
              <a:t>logo et le nom viennent du doudou de son fils de 5 ans</a:t>
            </a:r>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Picture 2" descr="http://www.silicon.fr/wp-content/uploads/2012/03/Doug-Cutt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2344" y="1412776"/>
            <a:ext cx="2381250" cy="3056931"/>
          </a:xfrm>
          <a:prstGeom prst="roundRect">
            <a:avLst/>
          </a:prstGeom>
          <a:noFill/>
          <a:effectLst>
            <a:glow rad="228600">
              <a:schemeClr val="accent2">
                <a:satMod val="175000"/>
                <a:alpha val="40000"/>
              </a:schemeClr>
            </a:glow>
          </a:effectLst>
          <a:scene3d>
            <a:camera prst="perspectiveLeft"/>
            <a:lightRig rig="threePt" dir="t"/>
          </a:scene3d>
          <a:extLst>
            <a:ext uri="{909E8E84-426E-40DD-AFC4-6F175D3DCCD1}">
              <a14:hiddenFill xmlns:a14="http://schemas.microsoft.com/office/drawing/2010/main">
                <a:solidFill>
                  <a:srgbClr val="FFFFFF"/>
                </a:solidFill>
              </a14:hiddenFill>
            </a:ext>
          </a:extLst>
        </p:spPr>
      </p:pic>
      <p:pic>
        <p:nvPicPr>
          <p:cNvPr id="7" name="Picture 4" descr="http://gblogs.cisco.com/fr-datacenter/wp-content/uploads/sites/14/2013/09/hadoop-elephant_logo.png"/>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72753" y="4773665"/>
            <a:ext cx="3839182" cy="10448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eur droit avec flèche 8"/>
          <p:cNvCxnSpPr/>
          <p:nvPr/>
        </p:nvCxnSpPr>
        <p:spPr>
          <a:xfrm flipV="1">
            <a:off x="8328248" y="3732959"/>
            <a:ext cx="2335808" cy="12775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e 11"/>
          <p:cNvGrpSpPr/>
          <p:nvPr/>
        </p:nvGrpSpPr>
        <p:grpSpPr>
          <a:xfrm>
            <a:off x="-1" y="1264514"/>
            <a:ext cx="215445" cy="4828783"/>
            <a:chOff x="-1" y="1264514"/>
            <a:chExt cx="215445" cy="4828783"/>
          </a:xfrm>
        </p:grpSpPr>
        <p:sp>
          <p:nvSpPr>
            <p:cNvPr id="13" name="ZoneTexte 12"/>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14" name="ZoneTexte 13"/>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5" name="ZoneTexte 14"/>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6" name="ZoneTexte 15"/>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547818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6397" y="302135"/>
            <a:ext cx="11521280" cy="866254"/>
          </a:xfrm>
        </p:spPr>
        <p:txBody>
          <a:bodyPr/>
          <a:lstStyle/>
          <a:p>
            <a:r>
              <a:rPr lang="fr-FR" dirty="0" smtClean="0"/>
              <a:t>HDFS</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1027" name="Groupe 1026"/>
          <p:cNvGrpSpPr/>
          <p:nvPr/>
        </p:nvGrpSpPr>
        <p:grpSpPr>
          <a:xfrm>
            <a:off x="2855640" y="4221088"/>
            <a:ext cx="7370869" cy="1872208"/>
            <a:chOff x="2009864" y="4207692"/>
            <a:chExt cx="7370869" cy="1872208"/>
          </a:xfrm>
        </p:grpSpPr>
        <p:sp>
          <p:nvSpPr>
            <p:cNvPr id="1025" name="Rectangle 1024"/>
            <p:cNvSpPr/>
            <p:nvPr/>
          </p:nvSpPr>
          <p:spPr>
            <a:xfrm>
              <a:off x="2009864" y="4207692"/>
              <a:ext cx="7370869" cy="187220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smtClean="0">
                  <a:solidFill>
                    <a:schemeClr val="accent2"/>
                  </a:solidFill>
                  <a:latin typeface="+mj-lt"/>
                </a:rPr>
                <a:t>HDFS</a:t>
              </a:r>
              <a:endParaRPr lang="fr-FR" b="1" dirty="0">
                <a:solidFill>
                  <a:schemeClr val="accent2"/>
                </a:solidFill>
                <a:latin typeface="+mj-lt"/>
              </a:endParaRPr>
            </a:p>
          </p:txBody>
        </p:sp>
        <p:grpSp>
          <p:nvGrpSpPr>
            <p:cNvPr id="1024" name="Groupe 1023"/>
            <p:cNvGrpSpPr/>
            <p:nvPr/>
          </p:nvGrpSpPr>
          <p:grpSpPr>
            <a:xfrm>
              <a:off x="2135560" y="4581128"/>
              <a:ext cx="7049624" cy="1440160"/>
              <a:chOff x="623392" y="4365104"/>
              <a:chExt cx="7049624" cy="1440160"/>
            </a:xfrm>
          </p:grpSpPr>
          <p:sp>
            <p:nvSpPr>
              <p:cNvPr id="7" name="Rectangle à coins arrondis 6"/>
              <p:cNvSpPr/>
              <p:nvPr/>
            </p:nvSpPr>
            <p:spPr>
              <a:xfrm>
                <a:off x="623392"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Name </a:t>
                </a:r>
                <a:r>
                  <a:rPr lang="fr-FR" sz="1000" dirty="0" err="1" smtClean="0"/>
                  <a:t>Node</a:t>
                </a:r>
                <a:endParaRPr lang="fr-FR" sz="1000" dirty="0"/>
              </a:p>
            </p:txBody>
          </p:sp>
          <p:grpSp>
            <p:nvGrpSpPr>
              <p:cNvPr id="29" name="Groupe 28"/>
              <p:cNvGrpSpPr/>
              <p:nvPr/>
            </p:nvGrpSpPr>
            <p:grpSpPr>
              <a:xfrm>
                <a:off x="1847528" y="4365104"/>
                <a:ext cx="2901237" cy="1440160"/>
                <a:chOff x="1847528" y="4365104"/>
                <a:chExt cx="2901237" cy="1440160"/>
              </a:xfrm>
            </p:grpSpPr>
            <p:grpSp>
              <p:nvGrpSpPr>
                <p:cNvPr id="8" name="Groupe 7"/>
                <p:cNvGrpSpPr/>
                <p:nvPr/>
              </p:nvGrpSpPr>
              <p:grpSpPr>
                <a:xfrm>
                  <a:off x="1847528" y="4365104"/>
                  <a:ext cx="866298" cy="1440160"/>
                  <a:chOff x="1847528" y="4365104"/>
                  <a:chExt cx="866298" cy="1440160"/>
                </a:xfrm>
              </p:grpSpPr>
              <p:sp>
                <p:nvSpPr>
                  <p:cNvPr id="9" name="Rectangle à coins arrondis 8"/>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0" name="Rectangle à coins arrondis 9"/>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1" name="Rectangle à coins arrondis 10"/>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13" name="Groupe 12"/>
                <p:cNvGrpSpPr/>
                <p:nvPr/>
              </p:nvGrpSpPr>
              <p:grpSpPr>
                <a:xfrm>
                  <a:off x="2864997" y="4365104"/>
                  <a:ext cx="866298" cy="1440160"/>
                  <a:chOff x="1847528" y="4365104"/>
                  <a:chExt cx="866298" cy="1440160"/>
                </a:xfrm>
              </p:grpSpPr>
              <p:sp>
                <p:nvSpPr>
                  <p:cNvPr id="14" name="Rectangle à coins arrondis 13"/>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5" name="Rectangle à coins arrondis 14"/>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6" name="Rectangle à coins arrondis 15"/>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17" name="Groupe 16"/>
                <p:cNvGrpSpPr/>
                <p:nvPr/>
              </p:nvGrpSpPr>
              <p:grpSpPr>
                <a:xfrm>
                  <a:off x="3882467" y="4365104"/>
                  <a:ext cx="866298" cy="1440160"/>
                  <a:chOff x="1847528" y="4365104"/>
                  <a:chExt cx="866298" cy="1440160"/>
                </a:xfrm>
              </p:grpSpPr>
              <p:sp>
                <p:nvSpPr>
                  <p:cNvPr id="18" name="Rectangle à coins arrondis 17"/>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9" name="Rectangle à coins arrondis 18"/>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0" name="Rectangle à coins arrondis 19"/>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grpSp>
            <p:nvGrpSpPr>
              <p:cNvPr id="12" name="Groupe 11"/>
              <p:cNvGrpSpPr/>
              <p:nvPr/>
            </p:nvGrpSpPr>
            <p:grpSpPr>
              <a:xfrm>
                <a:off x="5807968" y="4365104"/>
                <a:ext cx="1865048" cy="1440160"/>
                <a:chOff x="8049578" y="4365104"/>
                <a:chExt cx="1865048" cy="1440160"/>
              </a:xfrm>
            </p:grpSpPr>
            <p:grpSp>
              <p:nvGrpSpPr>
                <p:cNvPr id="21" name="Groupe 20"/>
                <p:cNvGrpSpPr/>
                <p:nvPr/>
              </p:nvGrpSpPr>
              <p:grpSpPr>
                <a:xfrm>
                  <a:off x="8049578" y="4365104"/>
                  <a:ext cx="866298" cy="1440160"/>
                  <a:chOff x="1847528" y="4365104"/>
                  <a:chExt cx="866298" cy="1440160"/>
                </a:xfrm>
              </p:grpSpPr>
              <p:sp>
                <p:nvSpPr>
                  <p:cNvPr id="22" name="Rectangle à coins arrondis 21"/>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3" name="Rectangle à coins arrondis 22"/>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4" name="Rectangle à coins arrondis 23"/>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25" name="Groupe 24"/>
                <p:cNvGrpSpPr/>
                <p:nvPr/>
              </p:nvGrpSpPr>
              <p:grpSpPr>
                <a:xfrm>
                  <a:off x="9048328" y="4365104"/>
                  <a:ext cx="866298" cy="1440160"/>
                  <a:chOff x="1847528" y="4365104"/>
                  <a:chExt cx="866298" cy="1440160"/>
                </a:xfrm>
              </p:grpSpPr>
              <p:sp>
                <p:nvSpPr>
                  <p:cNvPr id="26" name="Rectangle à coins arrondis 25"/>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7" name="Rectangle à coins arrondis 26"/>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8" name="Rectangle à coins arrondis 27"/>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cxnSp>
            <p:nvCxnSpPr>
              <p:cNvPr id="31" name="Connecteur droit 30"/>
              <p:cNvCxnSpPr/>
              <p:nvPr/>
            </p:nvCxnSpPr>
            <p:spPr>
              <a:xfrm>
                <a:off x="4943872" y="5085184"/>
                <a:ext cx="57606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028" name="Rectangle à coins arrondis 1027"/>
          <p:cNvSpPr/>
          <p:nvPr/>
        </p:nvSpPr>
        <p:spPr>
          <a:xfrm>
            <a:off x="2855640" y="3789040"/>
            <a:ext cx="324036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MAP REDUCE</a:t>
            </a:r>
            <a:endParaRPr lang="fr-FR" dirty="0"/>
          </a:p>
        </p:txBody>
      </p:sp>
      <p:sp>
        <p:nvSpPr>
          <p:cNvPr id="37" name="Rectangle à coins arrondis 36"/>
          <p:cNvSpPr/>
          <p:nvPr/>
        </p:nvSpPr>
        <p:spPr>
          <a:xfrm>
            <a:off x="6167916" y="3789040"/>
            <a:ext cx="1260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 IMPALA</a:t>
            </a:r>
            <a:endParaRPr lang="fr-FR" dirty="0"/>
          </a:p>
        </p:txBody>
      </p:sp>
      <p:sp>
        <p:nvSpPr>
          <p:cNvPr id="38" name="Rectangle à coins arrondis 37"/>
          <p:cNvSpPr/>
          <p:nvPr/>
        </p:nvSpPr>
        <p:spPr>
          <a:xfrm>
            <a:off x="7499832" y="3789040"/>
            <a:ext cx="1260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HBASE</a:t>
            </a:r>
            <a:endParaRPr lang="fr-FR" dirty="0"/>
          </a:p>
        </p:txBody>
      </p:sp>
      <p:sp>
        <p:nvSpPr>
          <p:cNvPr id="39" name="Rectangle à coins arrondis 38"/>
          <p:cNvSpPr/>
          <p:nvPr/>
        </p:nvSpPr>
        <p:spPr>
          <a:xfrm>
            <a:off x="2860327" y="3336317"/>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PIG</a:t>
            </a:r>
            <a:endParaRPr lang="fr-FR" dirty="0"/>
          </a:p>
        </p:txBody>
      </p:sp>
      <p:sp>
        <p:nvSpPr>
          <p:cNvPr id="40" name="Rectangle à coins arrondis 39"/>
          <p:cNvSpPr/>
          <p:nvPr/>
        </p:nvSpPr>
        <p:spPr>
          <a:xfrm>
            <a:off x="3981130" y="3343596"/>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HIVE</a:t>
            </a:r>
            <a:endParaRPr lang="fr-FR" dirty="0"/>
          </a:p>
        </p:txBody>
      </p:sp>
      <p:sp>
        <p:nvSpPr>
          <p:cNvPr id="41" name="Rectangle à coins arrondis 40"/>
          <p:cNvSpPr/>
          <p:nvPr/>
        </p:nvSpPr>
        <p:spPr>
          <a:xfrm>
            <a:off x="5101932" y="3343596"/>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Java, Ruby, Python…</a:t>
            </a:r>
          </a:p>
        </p:txBody>
      </p:sp>
      <p:sp>
        <p:nvSpPr>
          <p:cNvPr id="43" name="Rectangle à coins arrondis 42"/>
          <p:cNvSpPr/>
          <p:nvPr/>
        </p:nvSpPr>
        <p:spPr>
          <a:xfrm>
            <a:off x="10028758" y="3054515"/>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SQOOP</a:t>
            </a:r>
            <a:endParaRPr lang="fr-FR" dirty="0"/>
          </a:p>
        </p:txBody>
      </p:sp>
      <p:sp>
        <p:nvSpPr>
          <p:cNvPr id="44" name="Rectangle à coins arrondis 43"/>
          <p:cNvSpPr/>
          <p:nvPr/>
        </p:nvSpPr>
        <p:spPr>
          <a:xfrm>
            <a:off x="10028758" y="2568449"/>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FLUME</a:t>
            </a:r>
            <a:endParaRPr lang="fr-FR" dirty="0"/>
          </a:p>
        </p:txBody>
      </p:sp>
      <p:sp>
        <p:nvSpPr>
          <p:cNvPr id="45" name="Rectangle à coins arrondis 44"/>
          <p:cNvSpPr/>
          <p:nvPr/>
        </p:nvSpPr>
        <p:spPr>
          <a:xfrm>
            <a:off x="10028757" y="2082208"/>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SPARK</a:t>
            </a:r>
            <a:endParaRPr lang="fr-FR" dirty="0"/>
          </a:p>
        </p:txBody>
      </p:sp>
      <p:sp>
        <p:nvSpPr>
          <p:cNvPr id="46" name="Rectangle à coins arrondis 45"/>
          <p:cNvSpPr/>
          <p:nvPr/>
        </p:nvSpPr>
        <p:spPr>
          <a:xfrm>
            <a:off x="10028756" y="1604068"/>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STORM</a:t>
            </a:r>
            <a:endParaRPr lang="fr-FR" dirty="0"/>
          </a:p>
        </p:txBody>
      </p:sp>
      <p:cxnSp>
        <p:nvCxnSpPr>
          <p:cNvPr id="1031" name="Connecteur droit avec flèche 1030"/>
          <p:cNvCxnSpPr>
            <a:stCxn id="46" idx="1"/>
          </p:cNvCxnSpPr>
          <p:nvPr/>
        </p:nvCxnSpPr>
        <p:spPr>
          <a:xfrm rot="10800000" flipV="1">
            <a:off x="9480376" y="1790785"/>
            <a:ext cx="548380" cy="2438267"/>
          </a:xfrm>
          <a:prstGeom prst="bentConnector2">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Connecteur droit 1032"/>
          <p:cNvCxnSpPr>
            <a:stCxn id="45" idx="1"/>
          </p:cNvCxnSpPr>
          <p:nvPr/>
        </p:nvCxnSpPr>
        <p:spPr>
          <a:xfrm flipH="1">
            <a:off x="9480376" y="2268926"/>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9480375" y="2755167"/>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9480375" y="3241233"/>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3" name="Rectangle à coins arrondis 52"/>
          <p:cNvSpPr/>
          <p:nvPr/>
        </p:nvSpPr>
        <p:spPr>
          <a:xfrm>
            <a:off x="4561452" y="1227001"/>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HUE</a:t>
            </a:r>
            <a:endParaRPr lang="fr-FR" dirty="0"/>
          </a:p>
        </p:txBody>
      </p:sp>
      <p:sp>
        <p:nvSpPr>
          <p:cNvPr id="54" name="Rectangle à coins arrondis 53"/>
          <p:cNvSpPr/>
          <p:nvPr/>
        </p:nvSpPr>
        <p:spPr>
          <a:xfrm>
            <a:off x="5922666" y="1227001"/>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OOZIE</a:t>
            </a:r>
            <a:endParaRPr lang="fr-FR" dirty="0"/>
          </a:p>
        </p:txBody>
      </p:sp>
      <p:sp>
        <p:nvSpPr>
          <p:cNvPr id="55" name="Rectangle à coins arrondis 54"/>
          <p:cNvSpPr/>
          <p:nvPr/>
        </p:nvSpPr>
        <p:spPr>
          <a:xfrm>
            <a:off x="7283880" y="1221313"/>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MAHOUT</a:t>
            </a:r>
            <a:endParaRPr lang="fr-FR" dirty="0"/>
          </a:p>
        </p:txBody>
      </p:sp>
      <p:sp>
        <p:nvSpPr>
          <p:cNvPr id="49" name="Espace réservé du contenu 2"/>
          <p:cNvSpPr>
            <a:spLocks noGrp="1"/>
          </p:cNvSpPr>
          <p:nvPr>
            <p:ph idx="1"/>
          </p:nvPr>
        </p:nvSpPr>
        <p:spPr>
          <a:xfrm>
            <a:off x="335360" y="1268761"/>
            <a:ext cx="11233248" cy="2830978"/>
          </a:xfrm>
        </p:spPr>
        <p:txBody>
          <a:bodyPr/>
          <a:lstStyle/>
          <a:p>
            <a:r>
              <a:rPr lang="fr-FR" dirty="0" smtClean="0"/>
              <a:t> Système de fichier distribué et sécurisé contre les pertes de données</a:t>
            </a:r>
          </a:p>
          <a:p>
            <a:r>
              <a:rPr lang="fr-FR" dirty="0"/>
              <a:t> </a:t>
            </a:r>
            <a:r>
              <a:rPr lang="fr-FR" dirty="0" smtClean="0"/>
              <a:t>Permet de stocker de très gros volumes de fichiers sur des serveurs banalisés</a:t>
            </a:r>
          </a:p>
          <a:p>
            <a:r>
              <a:rPr lang="fr-FR" dirty="0"/>
              <a:t> </a:t>
            </a:r>
            <a:r>
              <a:rPr lang="fr-FR" dirty="0" smtClean="0"/>
              <a:t>Chaque fichier stocké sur HDFS est décomposé en blocs et stocké sur des serveurs différents</a:t>
            </a:r>
          </a:p>
          <a:p>
            <a:r>
              <a:rPr lang="fr-FR" dirty="0"/>
              <a:t> </a:t>
            </a:r>
            <a:r>
              <a:rPr lang="fr-FR" dirty="0" smtClean="0"/>
              <a:t>Chaque bloc de données est stocké 3 fois </a:t>
            </a:r>
          </a:p>
        </p:txBody>
      </p:sp>
      <p:grpSp>
        <p:nvGrpSpPr>
          <p:cNvPr id="50" name="Groupe 49"/>
          <p:cNvGrpSpPr/>
          <p:nvPr/>
        </p:nvGrpSpPr>
        <p:grpSpPr>
          <a:xfrm>
            <a:off x="-1" y="1264514"/>
            <a:ext cx="215445" cy="4828783"/>
            <a:chOff x="-1" y="1264514"/>
            <a:chExt cx="215445" cy="4828783"/>
          </a:xfrm>
        </p:grpSpPr>
        <p:sp>
          <p:nvSpPr>
            <p:cNvPr id="56" name="ZoneTexte 55"/>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57" name="ZoneTexte 56"/>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58" name="ZoneTexte 5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59" name="ZoneTexte 58"/>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
        <p:nvSpPr>
          <p:cNvPr id="3" name="Rectangle 2"/>
          <p:cNvSpPr/>
          <p:nvPr/>
        </p:nvSpPr>
        <p:spPr>
          <a:xfrm>
            <a:off x="10664056" y="4594524"/>
            <a:ext cx="1183621" cy="504056"/>
          </a:xfrm>
          <a:prstGeom prst="wedgeRectCallout">
            <a:avLst>
              <a:gd name="adj1" fmla="val -102428"/>
              <a:gd name="adj2" fmla="val 9715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lvl="1" indent="-92075" algn="ctr"/>
            <a:r>
              <a:rPr lang="fr-FR" sz="1100" dirty="0">
                <a:solidFill>
                  <a:schemeClr val="tx1"/>
                </a:solidFill>
              </a:rPr>
              <a:t>Nœud de stockage</a:t>
            </a:r>
          </a:p>
        </p:txBody>
      </p:sp>
      <p:sp>
        <p:nvSpPr>
          <p:cNvPr id="60" name="Rectangle 59"/>
          <p:cNvSpPr/>
          <p:nvPr/>
        </p:nvSpPr>
        <p:spPr>
          <a:xfrm>
            <a:off x="861399" y="4725464"/>
            <a:ext cx="1183621" cy="504056"/>
          </a:xfrm>
          <a:prstGeom prst="wedgeRectCallout">
            <a:avLst>
              <a:gd name="adj1" fmla="val 135412"/>
              <a:gd name="adj2" fmla="val 15626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lvl="1" indent="-92075" algn="ctr"/>
            <a:r>
              <a:rPr lang="fr-FR" sz="1100" dirty="0">
                <a:solidFill>
                  <a:schemeClr val="tx1"/>
                </a:solidFill>
              </a:rPr>
              <a:t>Point d’entrée dans le file système</a:t>
            </a:r>
          </a:p>
        </p:txBody>
      </p:sp>
      <p:sp>
        <p:nvSpPr>
          <p:cNvPr id="62" name="Rectangle à coins arrondis 61"/>
          <p:cNvSpPr/>
          <p:nvPr/>
        </p:nvSpPr>
        <p:spPr>
          <a:xfrm>
            <a:off x="10028759" y="3559620"/>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DMX</a:t>
            </a:r>
          </a:p>
        </p:txBody>
      </p:sp>
      <p:cxnSp>
        <p:nvCxnSpPr>
          <p:cNvPr id="63" name="Connecteur droit 62"/>
          <p:cNvCxnSpPr/>
          <p:nvPr/>
        </p:nvCxnSpPr>
        <p:spPr>
          <a:xfrm flipH="1">
            <a:off x="9480376" y="3746338"/>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8329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Un PETIT </a:t>
            </a:r>
            <a:r>
              <a:rPr lang="fr-FR" dirty="0" err="1" smtClean="0"/>
              <a:t>SCHéMA</a:t>
            </a:r>
            <a:r>
              <a:rPr lang="fr-FR" dirty="0" smtClean="0"/>
              <a:t> POUR COMPRENDRE LE STOCKAGE HDFS</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grpSp>
        <p:nvGrpSpPr>
          <p:cNvPr id="11" name="Groupe 10"/>
          <p:cNvGrpSpPr/>
          <p:nvPr/>
        </p:nvGrpSpPr>
        <p:grpSpPr>
          <a:xfrm>
            <a:off x="5952938" y="2410851"/>
            <a:ext cx="4392489" cy="2614781"/>
            <a:chOff x="5952938" y="2175892"/>
            <a:chExt cx="4392488" cy="3218192"/>
          </a:xfrm>
        </p:grpSpPr>
        <p:sp>
          <p:nvSpPr>
            <p:cNvPr id="12" name="Rectangle 11"/>
            <p:cNvSpPr/>
            <p:nvPr/>
          </p:nvSpPr>
          <p:spPr>
            <a:xfrm>
              <a:off x="8420100" y="2686059"/>
              <a:ext cx="1851025" cy="1171565"/>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p:cNvSpPr/>
            <p:nvPr/>
          </p:nvSpPr>
          <p:spPr>
            <a:xfrm>
              <a:off x="8420100" y="3995981"/>
              <a:ext cx="1851025" cy="1171565"/>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p:cNvSpPr/>
            <p:nvPr/>
          </p:nvSpPr>
          <p:spPr>
            <a:xfrm>
              <a:off x="6436990" y="2686059"/>
              <a:ext cx="1851025" cy="1171565"/>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6436990" y="3995981"/>
              <a:ext cx="1851025" cy="1171565"/>
            </a:xfrm>
            <a:prstGeom prst="rect">
              <a:avLst/>
            </a:prstGeom>
            <a:solidFill>
              <a:srgbClr val="C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Picture 10" descr="http://blogs.infosupport.com/wp-content/uploads/2014/03/Block-Replication-in-HDFS.png"/>
            <p:cNvPicPr>
              <a:picLocks noChangeAspect="1" noChangeArrowheads="1"/>
            </p:cNvPicPr>
            <p:nvPr/>
          </p:nvPicPr>
          <p:blipFill rotWithShape="1">
            <a:blip r:embed="rId2">
              <a:clrChange>
                <a:clrFrom>
                  <a:srgbClr val="5B9BD5"/>
                </a:clrFrom>
                <a:clrTo>
                  <a:srgbClr val="5B9BD5">
                    <a:alpha val="0"/>
                  </a:srgbClr>
                </a:clrTo>
              </a:clrChange>
              <a:extLst>
                <a:ext uri="{28A0092B-C50C-407E-A947-70E740481C1C}">
                  <a14:useLocalDpi xmlns:a14="http://schemas.microsoft.com/office/drawing/2010/main" val="0"/>
                </a:ext>
              </a:extLst>
            </a:blip>
            <a:srcRect l="29528"/>
            <a:stretch/>
          </p:blipFill>
          <p:spPr bwMode="auto">
            <a:xfrm>
              <a:off x="5952938" y="2175892"/>
              <a:ext cx="4392488" cy="32181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e 16"/>
          <p:cNvGrpSpPr/>
          <p:nvPr/>
        </p:nvGrpSpPr>
        <p:grpSpPr>
          <a:xfrm>
            <a:off x="2264073" y="2200365"/>
            <a:ext cx="2372716" cy="3376033"/>
            <a:chOff x="2264073" y="1916832"/>
            <a:chExt cx="2372716" cy="4155117"/>
          </a:xfrm>
        </p:grpSpPr>
        <p:pic>
          <p:nvPicPr>
            <p:cNvPr id="18" name="Picture 10" descr="http://blogs.infosupport.com/wp-content/uploads/2014/03/Block-Replication-in-HDFS.png"/>
            <p:cNvPicPr>
              <a:picLocks noChangeAspect="1" noChangeArrowheads="1"/>
            </p:cNvPicPr>
            <p:nvPr/>
          </p:nvPicPr>
          <p:blipFill rotWithShape="1">
            <a:blip r:embed="rId2">
              <a:extLst>
                <a:ext uri="{28A0092B-C50C-407E-A947-70E740481C1C}">
                  <a14:useLocalDpi xmlns:a14="http://schemas.microsoft.com/office/drawing/2010/main" val="0"/>
                </a:ext>
              </a:extLst>
            </a:blip>
            <a:srcRect l="19373" r="70472"/>
            <a:stretch/>
          </p:blipFill>
          <p:spPr bwMode="auto">
            <a:xfrm>
              <a:off x="3819524" y="1916832"/>
              <a:ext cx="817265" cy="41551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blogs.infosupport.com/wp-content/uploads/2014/03/Block-Replication-in-HDFS.png"/>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r="80529"/>
            <a:stretch/>
          </p:blipFill>
          <p:spPr bwMode="auto">
            <a:xfrm>
              <a:off x="2264073" y="1916832"/>
              <a:ext cx="1566961" cy="4155117"/>
            </a:xfrm>
            <a:prstGeom prst="rect">
              <a:avLst/>
            </a:prstGeom>
            <a:noFill/>
            <a:extLst>
              <a:ext uri="{909E8E84-426E-40DD-AFC4-6F175D3DCCD1}">
                <a14:hiddenFill xmlns:a14="http://schemas.microsoft.com/office/drawing/2010/main">
                  <a:solidFill>
                    <a:srgbClr val="FFFFFF"/>
                  </a:solidFill>
                </a14:hiddenFill>
              </a:ext>
            </a:extLst>
          </p:spPr>
        </p:pic>
      </p:grpSp>
      <p:pic>
        <p:nvPicPr>
          <p:cNvPr id="20" name="Picture 2" descr="http://www.myperfectcream.com/wp-content/uploads/2013/12/tete-de-mort.jpg"/>
          <p:cNvPicPr>
            <a:picLocks noChangeAspect="1" noChangeArrowheads="1"/>
          </p:cNvPicPr>
          <p:nvPr/>
        </p:nvPicPr>
        <p:blipFill>
          <a:blip r:embed="rId3" cstate="print">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8803" y="2867679"/>
            <a:ext cx="1067398" cy="867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1881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repeatCount="500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6397" y="302135"/>
            <a:ext cx="11521280" cy="866254"/>
          </a:xfrm>
        </p:spPr>
        <p:txBody>
          <a:bodyPr/>
          <a:lstStyle/>
          <a:p>
            <a:r>
              <a:rPr lang="fr-FR" dirty="0" smtClean="0"/>
              <a:t>LES OUTILS de L’ECOSYSTEME HADOOP</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1027" name="Groupe 1026"/>
          <p:cNvGrpSpPr/>
          <p:nvPr/>
        </p:nvGrpSpPr>
        <p:grpSpPr>
          <a:xfrm>
            <a:off x="2855640" y="4221088"/>
            <a:ext cx="7370869" cy="1872208"/>
            <a:chOff x="2009864" y="4207692"/>
            <a:chExt cx="7370869" cy="1872208"/>
          </a:xfrm>
        </p:grpSpPr>
        <p:sp>
          <p:nvSpPr>
            <p:cNvPr id="1025" name="Rectangle 1024"/>
            <p:cNvSpPr/>
            <p:nvPr/>
          </p:nvSpPr>
          <p:spPr>
            <a:xfrm>
              <a:off x="2009864" y="4207692"/>
              <a:ext cx="7370869" cy="187220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smtClean="0">
                  <a:solidFill>
                    <a:schemeClr val="accent2"/>
                  </a:solidFill>
                  <a:latin typeface="+mj-lt"/>
                </a:rPr>
                <a:t>HDFS</a:t>
              </a:r>
              <a:endParaRPr lang="fr-FR" b="1" dirty="0">
                <a:solidFill>
                  <a:schemeClr val="accent2"/>
                </a:solidFill>
                <a:latin typeface="+mj-lt"/>
              </a:endParaRPr>
            </a:p>
          </p:txBody>
        </p:sp>
        <p:grpSp>
          <p:nvGrpSpPr>
            <p:cNvPr id="1024" name="Groupe 1023"/>
            <p:cNvGrpSpPr/>
            <p:nvPr/>
          </p:nvGrpSpPr>
          <p:grpSpPr>
            <a:xfrm>
              <a:off x="2135560" y="4581128"/>
              <a:ext cx="7049624" cy="1440160"/>
              <a:chOff x="623392" y="4365104"/>
              <a:chExt cx="7049624" cy="1440160"/>
            </a:xfrm>
          </p:grpSpPr>
          <p:sp>
            <p:nvSpPr>
              <p:cNvPr id="7" name="Rectangle à coins arrondis 6"/>
              <p:cNvSpPr/>
              <p:nvPr/>
            </p:nvSpPr>
            <p:spPr>
              <a:xfrm>
                <a:off x="623392"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Name </a:t>
                </a:r>
                <a:r>
                  <a:rPr lang="fr-FR" sz="1000" dirty="0" err="1" smtClean="0"/>
                  <a:t>Node</a:t>
                </a:r>
                <a:endParaRPr lang="fr-FR" sz="1000" dirty="0"/>
              </a:p>
            </p:txBody>
          </p:sp>
          <p:grpSp>
            <p:nvGrpSpPr>
              <p:cNvPr id="29" name="Groupe 28"/>
              <p:cNvGrpSpPr/>
              <p:nvPr/>
            </p:nvGrpSpPr>
            <p:grpSpPr>
              <a:xfrm>
                <a:off x="1847528" y="4365104"/>
                <a:ext cx="2901237" cy="1440160"/>
                <a:chOff x="1847528" y="4365104"/>
                <a:chExt cx="2901237" cy="1440160"/>
              </a:xfrm>
            </p:grpSpPr>
            <p:grpSp>
              <p:nvGrpSpPr>
                <p:cNvPr id="8" name="Groupe 7"/>
                <p:cNvGrpSpPr/>
                <p:nvPr/>
              </p:nvGrpSpPr>
              <p:grpSpPr>
                <a:xfrm>
                  <a:off x="1847528" y="4365104"/>
                  <a:ext cx="866298" cy="1440160"/>
                  <a:chOff x="1847528" y="4365104"/>
                  <a:chExt cx="866298" cy="1440160"/>
                </a:xfrm>
              </p:grpSpPr>
              <p:sp>
                <p:nvSpPr>
                  <p:cNvPr id="9" name="Rectangle à coins arrondis 8"/>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0" name="Rectangle à coins arrondis 9"/>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1" name="Rectangle à coins arrondis 10"/>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13" name="Groupe 12"/>
                <p:cNvGrpSpPr/>
                <p:nvPr/>
              </p:nvGrpSpPr>
              <p:grpSpPr>
                <a:xfrm>
                  <a:off x="2864997" y="4365104"/>
                  <a:ext cx="866298" cy="1440160"/>
                  <a:chOff x="1847528" y="4365104"/>
                  <a:chExt cx="866298" cy="1440160"/>
                </a:xfrm>
              </p:grpSpPr>
              <p:sp>
                <p:nvSpPr>
                  <p:cNvPr id="14" name="Rectangle à coins arrondis 13"/>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5" name="Rectangle à coins arrondis 14"/>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6" name="Rectangle à coins arrondis 15"/>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17" name="Groupe 16"/>
                <p:cNvGrpSpPr/>
                <p:nvPr/>
              </p:nvGrpSpPr>
              <p:grpSpPr>
                <a:xfrm>
                  <a:off x="3882467" y="4365104"/>
                  <a:ext cx="866298" cy="1440160"/>
                  <a:chOff x="1847528" y="4365104"/>
                  <a:chExt cx="866298" cy="1440160"/>
                </a:xfrm>
              </p:grpSpPr>
              <p:sp>
                <p:nvSpPr>
                  <p:cNvPr id="18" name="Rectangle à coins arrondis 17"/>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9" name="Rectangle à coins arrondis 18"/>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0" name="Rectangle à coins arrondis 19"/>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grpSp>
            <p:nvGrpSpPr>
              <p:cNvPr id="12" name="Groupe 11"/>
              <p:cNvGrpSpPr/>
              <p:nvPr/>
            </p:nvGrpSpPr>
            <p:grpSpPr>
              <a:xfrm>
                <a:off x="5807968" y="4365104"/>
                <a:ext cx="1865048" cy="1440160"/>
                <a:chOff x="8049578" y="4365104"/>
                <a:chExt cx="1865048" cy="1440160"/>
              </a:xfrm>
            </p:grpSpPr>
            <p:grpSp>
              <p:nvGrpSpPr>
                <p:cNvPr id="21" name="Groupe 20"/>
                <p:cNvGrpSpPr/>
                <p:nvPr/>
              </p:nvGrpSpPr>
              <p:grpSpPr>
                <a:xfrm>
                  <a:off x="8049578" y="4365104"/>
                  <a:ext cx="866298" cy="1440160"/>
                  <a:chOff x="1847528" y="4365104"/>
                  <a:chExt cx="866298" cy="1440160"/>
                </a:xfrm>
              </p:grpSpPr>
              <p:sp>
                <p:nvSpPr>
                  <p:cNvPr id="22" name="Rectangle à coins arrondis 21"/>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3" name="Rectangle à coins arrondis 22"/>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4" name="Rectangle à coins arrondis 23"/>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25" name="Groupe 24"/>
                <p:cNvGrpSpPr/>
                <p:nvPr/>
              </p:nvGrpSpPr>
              <p:grpSpPr>
                <a:xfrm>
                  <a:off x="9048328" y="4365104"/>
                  <a:ext cx="866298" cy="1440160"/>
                  <a:chOff x="1847528" y="4365104"/>
                  <a:chExt cx="866298" cy="1440160"/>
                </a:xfrm>
              </p:grpSpPr>
              <p:sp>
                <p:nvSpPr>
                  <p:cNvPr id="26" name="Rectangle à coins arrondis 25"/>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7" name="Rectangle à coins arrondis 26"/>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8" name="Rectangle à coins arrondis 27"/>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cxnSp>
            <p:nvCxnSpPr>
              <p:cNvPr id="31" name="Connecteur droit 30"/>
              <p:cNvCxnSpPr/>
              <p:nvPr/>
            </p:nvCxnSpPr>
            <p:spPr>
              <a:xfrm>
                <a:off x="4943872" y="5085184"/>
                <a:ext cx="57606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028" name="Rectangle à coins arrondis 1027"/>
          <p:cNvSpPr/>
          <p:nvPr/>
        </p:nvSpPr>
        <p:spPr>
          <a:xfrm>
            <a:off x="2855640" y="3789040"/>
            <a:ext cx="324036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MAP REDUCE</a:t>
            </a:r>
            <a:endParaRPr lang="fr-FR" dirty="0"/>
          </a:p>
        </p:txBody>
      </p:sp>
      <p:sp>
        <p:nvSpPr>
          <p:cNvPr id="37" name="Rectangle à coins arrondis 36"/>
          <p:cNvSpPr/>
          <p:nvPr/>
        </p:nvSpPr>
        <p:spPr>
          <a:xfrm>
            <a:off x="6167916" y="3789040"/>
            <a:ext cx="1260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 IMPALA</a:t>
            </a:r>
            <a:endParaRPr lang="fr-FR" dirty="0"/>
          </a:p>
        </p:txBody>
      </p:sp>
      <p:sp>
        <p:nvSpPr>
          <p:cNvPr id="38" name="Rectangle à coins arrondis 37"/>
          <p:cNvSpPr/>
          <p:nvPr/>
        </p:nvSpPr>
        <p:spPr>
          <a:xfrm>
            <a:off x="7499832" y="3789040"/>
            <a:ext cx="1260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HBASE</a:t>
            </a:r>
            <a:endParaRPr lang="fr-FR" dirty="0"/>
          </a:p>
        </p:txBody>
      </p:sp>
      <p:sp>
        <p:nvSpPr>
          <p:cNvPr id="39" name="Rectangle à coins arrondis 38"/>
          <p:cNvSpPr/>
          <p:nvPr/>
        </p:nvSpPr>
        <p:spPr>
          <a:xfrm>
            <a:off x="2860327" y="3336317"/>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PIG</a:t>
            </a:r>
            <a:endParaRPr lang="fr-FR" dirty="0"/>
          </a:p>
        </p:txBody>
      </p:sp>
      <p:sp>
        <p:nvSpPr>
          <p:cNvPr id="40" name="Rectangle à coins arrondis 39"/>
          <p:cNvSpPr/>
          <p:nvPr/>
        </p:nvSpPr>
        <p:spPr>
          <a:xfrm>
            <a:off x="3981130" y="3343596"/>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HIVE</a:t>
            </a:r>
            <a:endParaRPr lang="fr-FR" dirty="0"/>
          </a:p>
        </p:txBody>
      </p:sp>
      <p:sp>
        <p:nvSpPr>
          <p:cNvPr id="41" name="Rectangle à coins arrondis 40"/>
          <p:cNvSpPr/>
          <p:nvPr/>
        </p:nvSpPr>
        <p:spPr>
          <a:xfrm>
            <a:off x="5101932" y="3343596"/>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Java, Ruby, Python…</a:t>
            </a:r>
          </a:p>
        </p:txBody>
      </p:sp>
      <p:sp>
        <p:nvSpPr>
          <p:cNvPr id="43" name="Rectangle à coins arrondis 42"/>
          <p:cNvSpPr/>
          <p:nvPr/>
        </p:nvSpPr>
        <p:spPr>
          <a:xfrm>
            <a:off x="10028758" y="3054515"/>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SQOOP</a:t>
            </a:r>
            <a:endParaRPr lang="fr-FR" dirty="0"/>
          </a:p>
        </p:txBody>
      </p:sp>
      <p:sp>
        <p:nvSpPr>
          <p:cNvPr id="44" name="Rectangle à coins arrondis 43"/>
          <p:cNvSpPr/>
          <p:nvPr/>
        </p:nvSpPr>
        <p:spPr>
          <a:xfrm>
            <a:off x="10028758" y="2568449"/>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FLUME</a:t>
            </a:r>
            <a:endParaRPr lang="fr-FR" dirty="0"/>
          </a:p>
        </p:txBody>
      </p:sp>
      <p:sp>
        <p:nvSpPr>
          <p:cNvPr id="45" name="Rectangle à coins arrondis 44"/>
          <p:cNvSpPr/>
          <p:nvPr/>
        </p:nvSpPr>
        <p:spPr>
          <a:xfrm>
            <a:off x="10028757" y="2082208"/>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SPARK</a:t>
            </a:r>
            <a:endParaRPr lang="fr-FR" dirty="0"/>
          </a:p>
        </p:txBody>
      </p:sp>
      <p:sp>
        <p:nvSpPr>
          <p:cNvPr id="46" name="Rectangle à coins arrondis 45"/>
          <p:cNvSpPr/>
          <p:nvPr/>
        </p:nvSpPr>
        <p:spPr>
          <a:xfrm>
            <a:off x="10028756" y="1604068"/>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STORM</a:t>
            </a:r>
            <a:endParaRPr lang="fr-FR" dirty="0"/>
          </a:p>
        </p:txBody>
      </p:sp>
      <p:cxnSp>
        <p:nvCxnSpPr>
          <p:cNvPr id="1031" name="Connecteur droit avec flèche 1030"/>
          <p:cNvCxnSpPr>
            <a:stCxn id="46" idx="1"/>
          </p:cNvCxnSpPr>
          <p:nvPr/>
        </p:nvCxnSpPr>
        <p:spPr>
          <a:xfrm rot="10800000" flipV="1">
            <a:off x="9480376" y="1790785"/>
            <a:ext cx="548380" cy="2438267"/>
          </a:xfrm>
          <a:prstGeom prst="bentConnector2">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Connecteur droit 1032"/>
          <p:cNvCxnSpPr>
            <a:stCxn id="45" idx="1"/>
          </p:cNvCxnSpPr>
          <p:nvPr/>
        </p:nvCxnSpPr>
        <p:spPr>
          <a:xfrm flipH="1">
            <a:off x="9480376" y="2268926"/>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9480375" y="2755167"/>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9480375" y="3241233"/>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3" name="Rectangle à coins arrondis 52"/>
          <p:cNvSpPr/>
          <p:nvPr/>
        </p:nvSpPr>
        <p:spPr>
          <a:xfrm>
            <a:off x="4561452" y="1227001"/>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HUE</a:t>
            </a:r>
            <a:endParaRPr lang="fr-FR" dirty="0"/>
          </a:p>
        </p:txBody>
      </p:sp>
      <p:sp>
        <p:nvSpPr>
          <p:cNvPr id="54" name="Rectangle à coins arrondis 53"/>
          <p:cNvSpPr/>
          <p:nvPr/>
        </p:nvSpPr>
        <p:spPr>
          <a:xfrm>
            <a:off x="5922666" y="1227001"/>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OOZIE</a:t>
            </a:r>
            <a:endParaRPr lang="fr-FR" dirty="0"/>
          </a:p>
        </p:txBody>
      </p:sp>
      <p:sp>
        <p:nvSpPr>
          <p:cNvPr id="55" name="Rectangle à coins arrondis 54"/>
          <p:cNvSpPr/>
          <p:nvPr/>
        </p:nvSpPr>
        <p:spPr>
          <a:xfrm>
            <a:off x="7283880" y="1221313"/>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MAHOUT</a:t>
            </a:r>
            <a:endParaRPr lang="fr-FR" dirty="0"/>
          </a:p>
        </p:txBody>
      </p:sp>
      <p:sp>
        <p:nvSpPr>
          <p:cNvPr id="56" name="Rectangle à coins arrondis 55"/>
          <p:cNvSpPr/>
          <p:nvPr/>
        </p:nvSpPr>
        <p:spPr>
          <a:xfrm>
            <a:off x="2860327" y="3775644"/>
            <a:ext cx="3240360"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MAP REDUCE</a:t>
            </a:r>
          </a:p>
        </p:txBody>
      </p:sp>
      <p:grpSp>
        <p:nvGrpSpPr>
          <p:cNvPr id="50" name="Groupe 49"/>
          <p:cNvGrpSpPr/>
          <p:nvPr/>
        </p:nvGrpSpPr>
        <p:grpSpPr>
          <a:xfrm>
            <a:off x="-1" y="1264514"/>
            <a:ext cx="215445" cy="4828783"/>
            <a:chOff x="-1" y="1264514"/>
            <a:chExt cx="215445" cy="4828783"/>
          </a:xfrm>
        </p:grpSpPr>
        <p:sp>
          <p:nvSpPr>
            <p:cNvPr id="57" name="ZoneTexte 5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58" name="ZoneTexte 5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59" name="ZoneTexte 5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60" name="ZoneTexte 5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31130599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HADOOP </a:t>
            </a:r>
            <a:r>
              <a:rPr lang="fr-FR" dirty="0" err="1"/>
              <a:t>MapReduce</a:t>
            </a:r>
            <a:r>
              <a:rPr lang="fr-FR" dirty="0"/>
              <a:t>, c’est quoi ???</a:t>
            </a:r>
            <a:br>
              <a:rPr lang="fr-FR" dirty="0"/>
            </a:br>
            <a:r>
              <a:rPr lang="fr-FR" dirty="0"/>
              <a:t>La vision Historique (ou pas…)</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pic>
        <p:nvPicPr>
          <p:cNvPr id="11" name="Picture 4" descr="http://www.asterix.com/les-produits-derives/papeterie-edition/images/jnf3.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3" y="2780691"/>
            <a:ext cx="1781175" cy="193476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www.asterix.com/asterix-de-a-a-z/les-personnages/perso/r38b.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807" y="1750291"/>
            <a:ext cx="1352550" cy="19347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ttp://img849.imageshack.us/img849/6279/11diocletien.jpg"/>
          <p:cNvPicPr>
            <a:picLocks noChangeAspect="1" noChangeArrowheads="1"/>
          </p:cNvPicPr>
          <p:nvPr/>
        </p:nvPicPr>
        <p:blipFill rotWithShape="1">
          <a:blip r:embed="rId4">
            <a:extLst>
              <a:ext uri="{28A0092B-C50C-407E-A947-70E740481C1C}">
                <a14:useLocalDpi xmlns:a14="http://schemas.microsoft.com/office/drawing/2010/main" val="0"/>
              </a:ext>
            </a:extLst>
          </a:blip>
          <a:srcRect l="1011" t="1949" r="19258" b="7384"/>
          <a:stretch/>
        </p:blipFill>
        <p:spPr bwMode="auto">
          <a:xfrm>
            <a:off x="3431704" y="2399184"/>
            <a:ext cx="5313628" cy="2810741"/>
          </a:xfrm>
          <a:prstGeom prst="round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1681" y="4237475"/>
            <a:ext cx="2857031" cy="1364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4912" y="2640917"/>
            <a:ext cx="2996537" cy="2074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30218" y="2703168"/>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7350" y="3068429"/>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79539" y="3393550"/>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3826" y="3869437"/>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5800" y="4365105"/>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5964" y="4499248"/>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9839" y="4953393"/>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84577" y="3869437"/>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69119" y="3298069"/>
            <a:ext cx="195262" cy="136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e 24"/>
          <p:cNvGrpSpPr/>
          <p:nvPr/>
        </p:nvGrpSpPr>
        <p:grpSpPr>
          <a:xfrm>
            <a:off x="3293581" y="2826864"/>
            <a:ext cx="4109118" cy="3266432"/>
            <a:chOff x="3287688" y="2691408"/>
            <a:chExt cx="4109118" cy="4020225"/>
          </a:xfrm>
        </p:grpSpPr>
        <p:pic>
          <p:nvPicPr>
            <p:cNvPr id="26"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4793" y="2691408"/>
              <a:ext cx="3402013" cy="262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Arrondir un rectangle avec un coin diagonal 26"/>
            <p:cNvSpPr/>
            <p:nvPr/>
          </p:nvSpPr>
          <p:spPr>
            <a:xfrm>
              <a:off x="3287688" y="6423601"/>
              <a:ext cx="506138" cy="288032"/>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a:t>
              </a:r>
            </a:p>
          </p:txBody>
        </p:sp>
      </p:grpSp>
      <p:grpSp>
        <p:nvGrpSpPr>
          <p:cNvPr id="28" name="Groupe 27"/>
          <p:cNvGrpSpPr/>
          <p:nvPr/>
        </p:nvGrpSpPr>
        <p:grpSpPr>
          <a:xfrm>
            <a:off x="2639616" y="2734059"/>
            <a:ext cx="4881809" cy="3363737"/>
            <a:chOff x="2639616" y="2573687"/>
            <a:chExt cx="4881809" cy="4139986"/>
          </a:xfrm>
        </p:grpSpPr>
        <p:pic>
          <p:nvPicPr>
            <p:cNvPr id="29"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0175" y="2573687"/>
              <a:ext cx="3651250" cy="285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Arrondir un rectangle avec un coin diagonal 29"/>
            <p:cNvSpPr/>
            <p:nvPr/>
          </p:nvSpPr>
          <p:spPr>
            <a:xfrm>
              <a:off x="2639616" y="6353633"/>
              <a:ext cx="576064" cy="360040"/>
            </a:xfrm>
            <a:prstGeom prst="round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t>
              </a:r>
              <a:endParaRPr lang="fr-FR" dirty="0"/>
            </a:p>
          </p:txBody>
        </p:sp>
      </p:grpSp>
      <p:sp>
        <p:nvSpPr>
          <p:cNvPr id="31" name="ZoneTexte 30"/>
          <p:cNvSpPr txBox="1"/>
          <p:nvPr/>
        </p:nvSpPr>
        <p:spPr>
          <a:xfrm>
            <a:off x="9246064" y="3647943"/>
            <a:ext cx="1855839" cy="242374"/>
          </a:xfrm>
          <a:prstGeom prst="rect">
            <a:avLst/>
          </a:prstGeom>
          <a:noFill/>
        </p:spPr>
        <p:txBody>
          <a:bodyPr wrap="none" rtlCol="0">
            <a:spAutoFit/>
          </a:bodyPr>
          <a:lstStyle/>
          <a:p>
            <a:r>
              <a:rPr lang="fr-FR" sz="975" b="1" dirty="0" err="1"/>
              <a:t>Mapredus</a:t>
            </a:r>
            <a:r>
              <a:rPr lang="fr-FR" sz="975" b="1" dirty="0"/>
              <a:t>, </a:t>
            </a:r>
            <a:r>
              <a:rPr lang="fr-FR" sz="975" b="1" i="1" dirty="0"/>
              <a:t>légionnaire agile</a:t>
            </a:r>
          </a:p>
        </p:txBody>
      </p:sp>
      <p:sp>
        <p:nvSpPr>
          <p:cNvPr id="32" name="Bulle ronde 31"/>
          <p:cNvSpPr/>
          <p:nvPr/>
        </p:nvSpPr>
        <p:spPr>
          <a:xfrm>
            <a:off x="7896201" y="1147246"/>
            <a:ext cx="2079936" cy="885674"/>
          </a:xfrm>
          <a:prstGeom prst="wedgeEllipseCallout">
            <a:avLst>
              <a:gd name="adj1" fmla="val 41000"/>
              <a:gd name="adj2" fmla="val 66689"/>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29250" rIns="29250" rtlCol="0" anchor="ctr"/>
          <a:lstStyle/>
          <a:p>
            <a:pPr algn="ctr"/>
            <a:r>
              <a:rPr lang="fr-FR" sz="1056" b="1" dirty="0">
                <a:solidFill>
                  <a:schemeClr val="tx1">
                    <a:lumMod val="75000"/>
                    <a:lumOff val="25000"/>
                  </a:schemeClr>
                </a:solidFill>
              </a:rPr>
              <a:t>On est MMMCIII de plus</a:t>
            </a:r>
            <a:br>
              <a:rPr lang="fr-FR" sz="1056" b="1" dirty="0">
                <a:solidFill>
                  <a:schemeClr val="tx1">
                    <a:lumMod val="75000"/>
                    <a:lumOff val="25000"/>
                  </a:schemeClr>
                </a:solidFill>
              </a:rPr>
            </a:br>
            <a:r>
              <a:rPr lang="fr-FR" sz="1056" b="1" dirty="0">
                <a:solidFill>
                  <a:schemeClr val="tx1">
                    <a:lumMod val="75000"/>
                    <a:lumOff val="25000"/>
                  </a:schemeClr>
                </a:solidFill>
              </a:rPr>
              <a:t>que l’an dernier…</a:t>
            </a:r>
          </a:p>
        </p:txBody>
      </p:sp>
      <p:pic>
        <p:nvPicPr>
          <p:cNvPr id="33" name="Picture 9" descr="http://chtimipicard.free.fr/IMG/gif/romain.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55026" y="1875718"/>
            <a:ext cx="1681535" cy="1841905"/>
          </a:xfrm>
          <a:prstGeom prst="rect">
            <a:avLst/>
          </a:prstGeom>
          <a:noFill/>
          <a:extLst>
            <a:ext uri="{909E8E84-426E-40DD-AFC4-6F175D3DCCD1}">
              <a14:hiddenFill xmlns:a14="http://schemas.microsoft.com/office/drawing/2010/main">
                <a:solidFill>
                  <a:srgbClr val="FFFFFF"/>
                </a:solidFill>
              </a14:hiddenFill>
            </a:ext>
          </a:extLst>
        </p:spPr>
      </p:pic>
      <p:sp>
        <p:nvSpPr>
          <p:cNvPr id="34" name="ZoneTexte 33"/>
          <p:cNvSpPr txBox="1"/>
          <p:nvPr/>
        </p:nvSpPr>
        <p:spPr>
          <a:xfrm>
            <a:off x="9048329" y="3642620"/>
            <a:ext cx="2161587" cy="242374"/>
          </a:xfrm>
          <a:prstGeom prst="rect">
            <a:avLst/>
          </a:prstGeom>
          <a:noFill/>
        </p:spPr>
        <p:txBody>
          <a:bodyPr wrap="none" rtlCol="0">
            <a:spAutoFit/>
          </a:bodyPr>
          <a:lstStyle/>
          <a:p>
            <a:r>
              <a:rPr lang="fr-FR" sz="975" b="1" dirty="0" err="1"/>
              <a:t>Comptelégus</a:t>
            </a:r>
            <a:r>
              <a:rPr lang="fr-FR" sz="975" b="1" dirty="0"/>
              <a:t>, </a:t>
            </a:r>
            <a:r>
              <a:rPr lang="fr-FR" sz="975" b="1" i="1" dirty="0"/>
              <a:t>légionnaire </a:t>
            </a:r>
            <a:r>
              <a:rPr lang="fr-FR" sz="975" b="1" i="1" dirty="0" err="1"/>
              <a:t>legacy</a:t>
            </a:r>
            <a:endParaRPr lang="fr-FR" sz="975" b="1" i="1" dirty="0"/>
          </a:p>
        </p:txBody>
      </p:sp>
    </p:spTree>
    <p:extLst>
      <p:ext uri="{BB962C8B-B14F-4D97-AF65-F5344CB8AC3E}">
        <p14:creationId xmlns:p14="http://schemas.microsoft.com/office/powerpoint/2010/main" val="3062811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xit" presetSubtype="0" fill="hold" nodeType="withEffect">
                                  <p:stCondLst>
                                    <p:cond delay="0"/>
                                  </p:stCondLst>
                                  <p:childTnLst>
                                    <p:animEffect transition="out" filter="fade">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34"/>
                                        </p:tgtEl>
                                      </p:cBhvr>
                                    </p:animEffect>
                                    <p:set>
                                      <p:cBhvr>
                                        <p:cTn id="34" dur="1" fill="hold">
                                          <p:stCondLst>
                                            <p:cond delay="499"/>
                                          </p:stCondLst>
                                        </p:cTn>
                                        <p:tgtEl>
                                          <p:spTgt spid="3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6" presetClass="entr" presetSubtype="32"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circle(out)">
                                      <p:cBhvr>
                                        <p:cTn id="39" dur="20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28"/>
                                        </p:tgtEl>
                                      </p:cBhvr>
                                    </p:animEffect>
                                    <p:set>
                                      <p:cBhvr>
                                        <p:cTn id="78" dur="1" fill="hold">
                                          <p:stCondLst>
                                            <p:cond delay="499"/>
                                          </p:stCondLst>
                                        </p:cTn>
                                        <p:tgtEl>
                                          <p:spTgt spid="28"/>
                                        </p:tgtEl>
                                        <p:attrNameLst>
                                          <p:attrName>style.visibility</p:attrName>
                                        </p:attrNameLst>
                                      </p:cBhvr>
                                      <p:to>
                                        <p:strVal val="hidden"/>
                                      </p:to>
                                    </p:set>
                                  </p:childTnLst>
                                </p:cTn>
                              </p:par>
                            </p:childTnLst>
                          </p:cTn>
                        </p:par>
                        <p:par>
                          <p:cTn id="79" fill="hold">
                            <p:stCondLst>
                              <p:cond delay="500"/>
                            </p:stCondLst>
                            <p:childTnLst>
                              <p:par>
                                <p:cTn id="80" presetID="6" presetClass="entr" presetSubtype="16" fill="hold"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circle(in)">
                                      <p:cBhvr>
                                        <p:cTn id="82" dur="2000"/>
                                        <p:tgtEl>
                                          <p:spTgt spid="2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500"/>
                                        <p:tgtEl>
                                          <p:spTgt spid="16"/>
                                        </p:tgtEl>
                                      </p:cBhvr>
                                    </p:animEffect>
                                    <p:set>
                                      <p:cBhvr>
                                        <p:cTn id="87" dur="1" fill="hold">
                                          <p:stCondLst>
                                            <p:cond delay="499"/>
                                          </p:stCondLst>
                                        </p:cTn>
                                        <p:tgtEl>
                                          <p:spTgt spid="16"/>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18"/>
                                        </p:tgtEl>
                                      </p:cBhvr>
                                    </p:animEffect>
                                    <p:set>
                                      <p:cBhvr>
                                        <p:cTn id="93" dur="1" fill="hold">
                                          <p:stCondLst>
                                            <p:cond delay="499"/>
                                          </p:stCondLst>
                                        </p:cTn>
                                        <p:tgtEl>
                                          <p:spTgt spid="18"/>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19"/>
                                        </p:tgtEl>
                                      </p:cBhvr>
                                    </p:animEffect>
                                    <p:set>
                                      <p:cBhvr>
                                        <p:cTn id="96" dur="1" fill="hold">
                                          <p:stCondLst>
                                            <p:cond delay="499"/>
                                          </p:stCondLst>
                                        </p:cTn>
                                        <p:tgtEl>
                                          <p:spTgt spid="19"/>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20"/>
                                        </p:tgtEl>
                                      </p:cBhvr>
                                    </p:animEffect>
                                    <p:set>
                                      <p:cBhvr>
                                        <p:cTn id="99" dur="1" fill="hold">
                                          <p:stCondLst>
                                            <p:cond delay="499"/>
                                          </p:stCondLst>
                                        </p:cTn>
                                        <p:tgtEl>
                                          <p:spTgt spid="20"/>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21"/>
                                        </p:tgtEl>
                                      </p:cBhvr>
                                    </p:animEffect>
                                    <p:set>
                                      <p:cBhvr>
                                        <p:cTn id="102" dur="1" fill="hold">
                                          <p:stCondLst>
                                            <p:cond delay="499"/>
                                          </p:stCondLst>
                                        </p:cTn>
                                        <p:tgtEl>
                                          <p:spTgt spid="21"/>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22"/>
                                        </p:tgtEl>
                                      </p:cBhvr>
                                    </p:animEffect>
                                    <p:set>
                                      <p:cBhvr>
                                        <p:cTn id="105" dur="1" fill="hold">
                                          <p:stCondLst>
                                            <p:cond delay="499"/>
                                          </p:stCondLst>
                                        </p:cTn>
                                        <p:tgtEl>
                                          <p:spTgt spid="22"/>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500"/>
                                        <p:tgtEl>
                                          <p:spTgt spid="23"/>
                                        </p:tgtEl>
                                      </p:cBhvr>
                                    </p:animEffect>
                                    <p:set>
                                      <p:cBhvr>
                                        <p:cTn id="108" dur="1" fill="hold">
                                          <p:stCondLst>
                                            <p:cond delay="499"/>
                                          </p:stCondLst>
                                        </p:cTn>
                                        <p:tgtEl>
                                          <p:spTgt spid="23"/>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childTnLst>
                          </p:cTn>
                        </p:par>
                        <p:par>
                          <p:cTn id="112" fill="hold">
                            <p:stCondLst>
                              <p:cond delay="500"/>
                            </p:stCondLst>
                            <p:childTnLst>
                              <p:par>
                                <p:cTn id="113" presetID="10" presetClass="exit" presetSubtype="0" fill="hold" nodeType="afterEffect">
                                  <p:stCondLst>
                                    <p:cond delay="0"/>
                                  </p:stCondLst>
                                  <p:childTnLst>
                                    <p:animEffect transition="out" filter="fade">
                                      <p:cBhvr>
                                        <p:cTn id="114" dur="500"/>
                                        <p:tgtEl>
                                          <p:spTgt spid="25"/>
                                        </p:tgtEl>
                                      </p:cBhvr>
                                    </p:animEffect>
                                    <p:set>
                                      <p:cBhvr>
                                        <p:cTn id="115" dur="1" fill="hold">
                                          <p:stCondLst>
                                            <p:cond delay="499"/>
                                          </p:stCondLst>
                                        </p:cTn>
                                        <p:tgtEl>
                                          <p:spTgt spid="25"/>
                                        </p:tgtEl>
                                        <p:attrNameLst>
                                          <p:attrName>style.visibility</p:attrName>
                                        </p:attrNameLst>
                                      </p:cBhvr>
                                      <p:to>
                                        <p:strVal val="hidden"/>
                                      </p:to>
                                    </p:set>
                                  </p:childTnLst>
                                </p:cTn>
                              </p:par>
                            </p:childTnLst>
                          </p:cTn>
                        </p:par>
                        <p:par>
                          <p:cTn id="116" fill="hold">
                            <p:stCondLst>
                              <p:cond delay="100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5"/>
                                        </p:tgtEl>
                                        <p:attrNameLst>
                                          <p:attrName>style.visibility</p:attrName>
                                        </p:attrNameLst>
                                      </p:cBhvr>
                                      <p:to>
                                        <p:strVal val="visible"/>
                                      </p:to>
                                    </p:set>
                                    <p:animEffect transition="in" filter="fade">
                                      <p:cBhvr>
                                        <p:cTn id="124" dur="500"/>
                                        <p:tgtEl>
                                          <p:spTgt spid="15"/>
                                        </p:tgtEl>
                                      </p:cBhvr>
                                    </p:animEffect>
                                  </p:childTnLst>
                                </p:cTn>
                              </p:par>
                              <p:par>
                                <p:cTn id="125" presetID="10" presetClass="exit" presetSubtype="0" fill="hold" nodeType="withEffect">
                                  <p:stCondLst>
                                    <p:cond delay="0"/>
                                  </p:stCondLst>
                                  <p:childTnLst>
                                    <p:animEffect transition="out" filter="fade">
                                      <p:cBhvr>
                                        <p:cTn id="126" dur="500"/>
                                        <p:tgtEl>
                                          <p:spTgt spid="11"/>
                                        </p:tgtEl>
                                      </p:cBhvr>
                                    </p:animEffect>
                                    <p:set>
                                      <p:cBhvr>
                                        <p:cTn id="127"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P spid="34" grpId="0"/>
      <p:bldP spid="3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HADOOP </a:t>
            </a:r>
            <a:r>
              <a:rPr lang="fr-FR" dirty="0" err="1"/>
              <a:t>MAPREDUce</a:t>
            </a:r>
            <a:r>
              <a:rPr lang="fr-FR" dirty="0"/>
              <a:t>, c’est quoi ???</a:t>
            </a:r>
            <a:br>
              <a:rPr lang="fr-FR" dirty="0"/>
            </a:br>
            <a:r>
              <a:rPr lang="fr-FR" dirty="0"/>
              <a:t>La vision WORDCOUNT</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59</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Rectangle 5"/>
          <p:cNvSpPr/>
          <p:nvPr/>
        </p:nvSpPr>
        <p:spPr>
          <a:xfrm>
            <a:off x="341092" y="1976867"/>
            <a:ext cx="1786522" cy="3616875"/>
          </a:xfrm>
          <a:prstGeom prst="rect">
            <a:avLst/>
          </a:prstGeom>
          <a:gradFill>
            <a:gsLst>
              <a:gs pos="0">
                <a:srgbClr val="C00000"/>
              </a:gs>
              <a:gs pos="20000">
                <a:schemeClr val="accent1">
                  <a:lumMod val="40000"/>
                  <a:lumOff val="60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smtClean="0"/>
              <a:t>Input</a:t>
            </a:r>
            <a:endParaRPr lang="fr-FR" dirty="0"/>
          </a:p>
        </p:txBody>
      </p:sp>
      <p:sp>
        <p:nvSpPr>
          <p:cNvPr id="7" name="Rectangle 6"/>
          <p:cNvSpPr/>
          <p:nvPr/>
        </p:nvSpPr>
        <p:spPr>
          <a:xfrm>
            <a:off x="2290468" y="1976867"/>
            <a:ext cx="1786522" cy="3616875"/>
          </a:xfrm>
          <a:prstGeom prst="rect">
            <a:avLst/>
          </a:prstGeom>
          <a:gradFill>
            <a:gsLst>
              <a:gs pos="0">
                <a:srgbClr val="C00000"/>
              </a:gs>
              <a:gs pos="20000">
                <a:schemeClr val="accent1">
                  <a:lumMod val="40000"/>
                  <a:lumOff val="60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fr-FR" dirty="0" smtClean="0"/>
              <a:t>Split</a:t>
            </a:r>
            <a:endParaRPr lang="fr-FR" dirty="0"/>
          </a:p>
        </p:txBody>
      </p:sp>
      <p:sp>
        <p:nvSpPr>
          <p:cNvPr id="8" name="Rectangle 7"/>
          <p:cNvSpPr/>
          <p:nvPr/>
        </p:nvSpPr>
        <p:spPr>
          <a:xfrm>
            <a:off x="4239845" y="1976867"/>
            <a:ext cx="1786522" cy="3616875"/>
          </a:xfrm>
          <a:prstGeom prst="rect">
            <a:avLst/>
          </a:prstGeom>
          <a:gradFill>
            <a:gsLst>
              <a:gs pos="0">
                <a:srgbClr val="C00000"/>
              </a:gs>
              <a:gs pos="20000">
                <a:schemeClr val="accent1">
                  <a:lumMod val="40000"/>
                  <a:lumOff val="60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fr-FR" dirty="0" err="1" smtClean="0"/>
              <a:t>Map</a:t>
            </a:r>
            <a:endParaRPr lang="fr-FR" dirty="0"/>
          </a:p>
        </p:txBody>
      </p:sp>
      <p:sp>
        <p:nvSpPr>
          <p:cNvPr id="9" name="Rectangle 8"/>
          <p:cNvSpPr/>
          <p:nvPr/>
        </p:nvSpPr>
        <p:spPr>
          <a:xfrm>
            <a:off x="6189223" y="1976867"/>
            <a:ext cx="1786522" cy="3616875"/>
          </a:xfrm>
          <a:prstGeom prst="rect">
            <a:avLst/>
          </a:prstGeom>
          <a:gradFill>
            <a:gsLst>
              <a:gs pos="0">
                <a:srgbClr val="C00000"/>
              </a:gs>
              <a:gs pos="20000">
                <a:schemeClr val="accent1">
                  <a:lumMod val="40000"/>
                  <a:lumOff val="60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fr-FR" dirty="0" err="1" smtClean="0"/>
              <a:t>Shuffle</a:t>
            </a:r>
            <a:endParaRPr lang="fr-FR" dirty="0"/>
          </a:p>
        </p:txBody>
      </p:sp>
      <p:sp>
        <p:nvSpPr>
          <p:cNvPr id="10" name="Rectangle 9"/>
          <p:cNvSpPr/>
          <p:nvPr/>
        </p:nvSpPr>
        <p:spPr>
          <a:xfrm>
            <a:off x="8138600" y="1976867"/>
            <a:ext cx="1786522" cy="3616875"/>
          </a:xfrm>
          <a:prstGeom prst="rect">
            <a:avLst/>
          </a:prstGeom>
          <a:gradFill>
            <a:gsLst>
              <a:gs pos="0">
                <a:srgbClr val="C00000"/>
              </a:gs>
              <a:gs pos="20000">
                <a:schemeClr val="accent1">
                  <a:lumMod val="40000"/>
                  <a:lumOff val="60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fr-FR" dirty="0" err="1" smtClean="0"/>
              <a:t>Reduce</a:t>
            </a:r>
            <a:endParaRPr lang="fr-FR" dirty="0"/>
          </a:p>
        </p:txBody>
      </p:sp>
      <p:sp>
        <p:nvSpPr>
          <p:cNvPr id="11" name="Rectangle 10"/>
          <p:cNvSpPr/>
          <p:nvPr/>
        </p:nvSpPr>
        <p:spPr>
          <a:xfrm>
            <a:off x="10087977" y="1976867"/>
            <a:ext cx="1786522" cy="3616875"/>
          </a:xfrm>
          <a:prstGeom prst="rect">
            <a:avLst/>
          </a:prstGeom>
          <a:gradFill>
            <a:gsLst>
              <a:gs pos="0">
                <a:srgbClr val="C00000"/>
              </a:gs>
              <a:gs pos="20000">
                <a:schemeClr val="accent1">
                  <a:lumMod val="40000"/>
                  <a:lumOff val="60000"/>
                </a:schemeClr>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t" anchorCtr="0" forceAA="0" compatLnSpc="1">
            <a:prstTxWarp prst="textNoShape">
              <a:avLst/>
            </a:prstTxWarp>
            <a:noAutofit/>
          </a:bodyPr>
          <a:lstStyle/>
          <a:p>
            <a:pPr algn="ctr"/>
            <a:r>
              <a:rPr lang="fr-FR" dirty="0" smtClean="0"/>
              <a:t>Résultat</a:t>
            </a:r>
            <a:endParaRPr lang="fr-FR" dirty="0"/>
          </a:p>
        </p:txBody>
      </p:sp>
      <p:sp>
        <p:nvSpPr>
          <p:cNvPr id="12" name="Carré corné 11"/>
          <p:cNvSpPr/>
          <p:nvPr/>
        </p:nvSpPr>
        <p:spPr>
          <a:xfrm>
            <a:off x="455329" y="3752904"/>
            <a:ext cx="1558049" cy="643572"/>
          </a:xfrm>
          <a:prstGeom prst="foldedCorne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Claudia Yan</a:t>
            </a:r>
          </a:p>
          <a:p>
            <a:pPr algn="ctr"/>
            <a:r>
              <a:rPr lang="fr-FR" sz="975" dirty="0"/>
              <a:t>Patrick </a:t>
            </a:r>
            <a:r>
              <a:rPr lang="fr-FR" sz="975" dirty="0" err="1"/>
              <a:t>Patrick</a:t>
            </a:r>
            <a:r>
              <a:rPr lang="fr-FR" sz="975" dirty="0"/>
              <a:t> Yan</a:t>
            </a:r>
          </a:p>
          <a:p>
            <a:pPr algn="ctr"/>
            <a:r>
              <a:rPr lang="fr-FR" sz="975" dirty="0"/>
              <a:t>Lou Patrick Claudia</a:t>
            </a:r>
          </a:p>
        </p:txBody>
      </p:sp>
      <p:sp>
        <p:nvSpPr>
          <p:cNvPr id="13" name="Arrondir un rectangle avec un coin diagonal 12"/>
          <p:cNvSpPr/>
          <p:nvPr/>
        </p:nvSpPr>
        <p:spPr>
          <a:xfrm>
            <a:off x="2372674" y="3208918"/>
            <a:ext cx="1622110" cy="292533"/>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Claudia Yan</a:t>
            </a:r>
          </a:p>
        </p:txBody>
      </p:sp>
      <p:sp>
        <p:nvSpPr>
          <p:cNvPr id="14" name="Arrondir un rectangle avec un coin diagonal 13"/>
          <p:cNvSpPr/>
          <p:nvPr/>
        </p:nvSpPr>
        <p:spPr>
          <a:xfrm>
            <a:off x="4558019" y="3033398"/>
            <a:ext cx="1150174"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1</a:t>
            </a:r>
          </a:p>
          <a:p>
            <a:pPr algn="ctr"/>
            <a:r>
              <a:rPr lang="fr-FR" sz="975" dirty="0"/>
              <a:t>Claudia, 1</a:t>
            </a:r>
          </a:p>
          <a:p>
            <a:pPr algn="ctr"/>
            <a:r>
              <a:rPr lang="fr-FR" sz="975" dirty="0"/>
              <a:t>Yan, 1</a:t>
            </a:r>
          </a:p>
        </p:txBody>
      </p:sp>
      <p:sp>
        <p:nvSpPr>
          <p:cNvPr id="15" name="Arrondir un rectangle avec un coin diagonal 14"/>
          <p:cNvSpPr/>
          <p:nvPr/>
        </p:nvSpPr>
        <p:spPr>
          <a:xfrm>
            <a:off x="10406152" y="3694398"/>
            <a:ext cx="1150172" cy="760585"/>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Claudia, 2</a:t>
            </a:r>
          </a:p>
          <a:p>
            <a:pPr algn="ctr"/>
            <a:r>
              <a:rPr lang="fr-FR" sz="975" dirty="0"/>
              <a:t>Lou, 2</a:t>
            </a:r>
          </a:p>
          <a:p>
            <a:pPr algn="ctr"/>
            <a:r>
              <a:rPr lang="fr-FR" sz="975" dirty="0"/>
              <a:t>Patrick, 3</a:t>
            </a:r>
          </a:p>
          <a:p>
            <a:pPr algn="ctr"/>
            <a:r>
              <a:rPr lang="fr-FR" sz="975" dirty="0"/>
              <a:t>Yan, 2</a:t>
            </a:r>
          </a:p>
        </p:txBody>
      </p:sp>
      <p:sp>
        <p:nvSpPr>
          <p:cNvPr id="16" name="Arrondir un rectangle avec un coin diagonal 15"/>
          <p:cNvSpPr/>
          <p:nvPr/>
        </p:nvSpPr>
        <p:spPr>
          <a:xfrm>
            <a:off x="4558020" y="4470142"/>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1</a:t>
            </a:r>
          </a:p>
          <a:p>
            <a:pPr algn="ctr"/>
            <a:r>
              <a:rPr lang="fr-FR" sz="975" dirty="0"/>
              <a:t>Patrick, 1</a:t>
            </a:r>
          </a:p>
          <a:p>
            <a:pPr algn="ctr"/>
            <a:r>
              <a:rPr lang="fr-FR" sz="975" dirty="0"/>
              <a:t>Claudia, 1</a:t>
            </a:r>
          </a:p>
        </p:txBody>
      </p:sp>
      <p:sp>
        <p:nvSpPr>
          <p:cNvPr id="17" name="Arrondir un rectangle avec un coin diagonal 16"/>
          <p:cNvSpPr/>
          <p:nvPr/>
        </p:nvSpPr>
        <p:spPr>
          <a:xfrm>
            <a:off x="2372674" y="3928424"/>
            <a:ext cx="1622110" cy="292533"/>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Patrick </a:t>
            </a:r>
            <a:r>
              <a:rPr lang="fr-FR" sz="975" dirty="0" err="1"/>
              <a:t>Patrick</a:t>
            </a:r>
            <a:r>
              <a:rPr lang="fr-FR" sz="975" dirty="0"/>
              <a:t> Yan</a:t>
            </a:r>
          </a:p>
        </p:txBody>
      </p:sp>
      <p:sp>
        <p:nvSpPr>
          <p:cNvPr id="18" name="Arrondir un rectangle avec un coin diagonal 17"/>
          <p:cNvSpPr/>
          <p:nvPr/>
        </p:nvSpPr>
        <p:spPr>
          <a:xfrm>
            <a:off x="2372674" y="4644959"/>
            <a:ext cx="1622110" cy="292533"/>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Patrick Claudia</a:t>
            </a:r>
          </a:p>
        </p:txBody>
      </p:sp>
      <p:sp>
        <p:nvSpPr>
          <p:cNvPr id="19" name="Arrondir un rectangle avec un coin diagonal 18"/>
          <p:cNvSpPr/>
          <p:nvPr/>
        </p:nvSpPr>
        <p:spPr>
          <a:xfrm>
            <a:off x="6507395" y="2668415"/>
            <a:ext cx="1150174"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Claudia, 1</a:t>
            </a:r>
          </a:p>
          <a:p>
            <a:pPr algn="ctr"/>
            <a:r>
              <a:rPr lang="fr-FR" sz="975" dirty="0"/>
              <a:t>Claudia, 1</a:t>
            </a:r>
          </a:p>
        </p:txBody>
      </p:sp>
      <p:sp>
        <p:nvSpPr>
          <p:cNvPr id="20" name="Arrondir un rectangle avec un coin diagonal 19"/>
          <p:cNvSpPr/>
          <p:nvPr/>
        </p:nvSpPr>
        <p:spPr>
          <a:xfrm>
            <a:off x="6507396" y="3388149"/>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1</a:t>
            </a:r>
          </a:p>
          <a:p>
            <a:pPr algn="ctr"/>
            <a:r>
              <a:rPr lang="fr-FR" sz="975" dirty="0"/>
              <a:t>Lou, 1</a:t>
            </a:r>
          </a:p>
        </p:txBody>
      </p:sp>
      <p:sp>
        <p:nvSpPr>
          <p:cNvPr id="21" name="Arrondir un rectangle avec un coin diagonal 20"/>
          <p:cNvSpPr/>
          <p:nvPr/>
        </p:nvSpPr>
        <p:spPr>
          <a:xfrm>
            <a:off x="6507396" y="4107883"/>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Patrick, 1</a:t>
            </a:r>
          </a:p>
          <a:p>
            <a:pPr algn="ctr"/>
            <a:r>
              <a:rPr lang="fr-FR" sz="975" dirty="0"/>
              <a:t>Patrick, 1</a:t>
            </a:r>
          </a:p>
          <a:p>
            <a:pPr algn="ctr"/>
            <a:r>
              <a:rPr lang="fr-FR" sz="975" dirty="0"/>
              <a:t>Patrick, 1</a:t>
            </a:r>
          </a:p>
        </p:txBody>
      </p:sp>
      <p:sp>
        <p:nvSpPr>
          <p:cNvPr id="22" name="Arrondir un rectangle avec un coin diagonal 21"/>
          <p:cNvSpPr/>
          <p:nvPr/>
        </p:nvSpPr>
        <p:spPr>
          <a:xfrm>
            <a:off x="6507396" y="4827617"/>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Yan, 1</a:t>
            </a:r>
          </a:p>
          <a:p>
            <a:pPr algn="ctr"/>
            <a:r>
              <a:rPr lang="fr-FR" sz="975" dirty="0"/>
              <a:t>Yan, 1</a:t>
            </a:r>
          </a:p>
        </p:txBody>
      </p:sp>
      <p:sp>
        <p:nvSpPr>
          <p:cNvPr id="23" name="Arrondir un rectangle avec un coin diagonal 22"/>
          <p:cNvSpPr/>
          <p:nvPr/>
        </p:nvSpPr>
        <p:spPr>
          <a:xfrm>
            <a:off x="8456773" y="2668415"/>
            <a:ext cx="1150174"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Claudia, 2</a:t>
            </a:r>
          </a:p>
        </p:txBody>
      </p:sp>
      <p:sp>
        <p:nvSpPr>
          <p:cNvPr id="24" name="Arrondir un rectangle avec un coin diagonal 23"/>
          <p:cNvSpPr/>
          <p:nvPr/>
        </p:nvSpPr>
        <p:spPr>
          <a:xfrm>
            <a:off x="8456774" y="3388149"/>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Lou, 2</a:t>
            </a:r>
          </a:p>
        </p:txBody>
      </p:sp>
      <p:sp>
        <p:nvSpPr>
          <p:cNvPr id="25" name="Arrondir un rectangle avec un coin diagonal 24"/>
          <p:cNvSpPr/>
          <p:nvPr/>
        </p:nvSpPr>
        <p:spPr>
          <a:xfrm>
            <a:off x="8456280" y="4107883"/>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Patrick, 3</a:t>
            </a:r>
          </a:p>
        </p:txBody>
      </p:sp>
      <p:sp>
        <p:nvSpPr>
          <p:cNvPr id="26" name="Arrondir un rectangle avec un coin diagonal 25"/>
          <p:cNvSpPr/>
          <p:nvPr/>
        </p:nvSpPr>
        <p:spPr>
          <a:xfrm>
            <a:off x="8456280" y="4827617"/>
            <a:ext cx="1150172"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Yan, 2</a:t>
            </a:r>
          </a:p>
        </p:txBody>
      </p:sp>
      <p:sp>
        <p:nvSpPr>
          <p:cNvPr id="27" name="Arrondir un rectangle avec un coin diagonal 26"/>
          <p:cNvSpPr/>
          <p:nvPr/>
        </p:nvSpPr>
        <p:spPr>
          <a:xfrm>
            <a:off x="4558019" y="3752904"/>
            <a:ext cx="1150174" cy="643572"/>
          </a:xfrm>
          <a:prstGeom prst="round2Diag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75" dirty="0"/>
              <a:t>Patrick, 1</a:t>
            </a:r>
          </a:p>
          <a:p>
            <a:pPr algn="ctr"/>
            <a:r>
              <a:rPr lang="fr-FR" sz="975" dirty="0"/>
              <a:t>Patrick, 1</a:t>
            </a:r>
          </a:p>
          <a:p>
            <a:pPr algn="ctr"/>
            <a:r>
              <a:rPr lang="fr-FR" sz="975" dirty="0"/>
              <a:t>Yan, 1</a:t>
            </a:r>
          </a:p>
        </p:txBody>
      </p:sp>
      <p:cxnSp>
        <p:nvCxnSpPr>
          <p:cNvPr id="28" name="Connecteur droit avec flèche 27"/>
          <p:cNvCxnSpPr>
            <a:stCxn id="12" idx="3"/>
            <a:endCxn id="13" idx="2"/>
          </p:cNvCxnSpPr>
          <p:nvPr/>
        </p:nvCxnSpPr>
        <p:spPr>
          <a:xfrm flipV="1">
            <a:off x="2013376" y="3355184"/>
            <a:ext cx="359298" cy="719506"/>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29" name="Connecteur droit avec flèche 28"/>
          <p:cNvCxnSpPr>
            <a:stCxn id="12" idx="3"/>
            <a:endCxn id="17" idx="2"/>
          </p:cNvCxnSpPr>
          <p:nvPr/>
        </p:nvCxnSpPr>
        <p:spPr>
          <a:xfrm>
            <a:off x="2013376" y="4074690"/>
            <a:ext cx="359298"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30" name="Connecteur droit avec flèche 29"/>
          <p:cNvCxnSpPr>
            <a:stCxn id="12" idx="3"/>
            <a:endCxn id="18" idx="2"/>
          </p:cNvCxnSpPr>
          <p:nvPr/>
        </p:nvCxnSpPr>
        <p:spPr>
          <a:xfrm>
            <a:off x="2013376" y="4074691"/>
            <a:ext cx="359298" cy="716535"/>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a:stCxn id="13" idx="0"/>
            <a:endCxn id="14" idx="2"/>
          </p:cNvCxnSpPr>
          <p:nvPr/>
        </p:nvCxnSpPr>
        <p:spPr>
          <a:xfrm>
            <a:off x="3994785" y="3355184"/>
            <a:ext cx="563234"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17" idx="0"/>
            <a:endCxn id="27" idx="2"/>
          </p:cNvCxnSpPr>
          <p:nvPr/>
        </p:nvCxnSpPr>
        <p:spPr>
          <a:xfrm>
            <a:off x="3994785" y="4074690"/>
            <a:ext cx="563234"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33" name="Connecteur droit avec flèche 32"/>
          <p:cNvCxnSpPr>
            <a:stCxn id="18" idx="0"/>
            <a:endCxn id="16" idx="2"/>
          </p:cNvCxnSpPr>
          <p:nvPr/>
        </p:nvCxnSpPr>
        <p:spPr>
          <a:xfrm>
            <a:off x="3994784" y="4791224"/>
            <a:ext cx="563236" cy="704"/>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574809" y="3135102"/>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p:cNvSpPr/>
          <p:nvPr/>
        </p:nvSpPr>
        <p:spPr>
          <a:xfrm>
            <a:off x="5574809" y="3451583"/>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p:cNvSpPr/>
          <p:nvPr/>
        </p:nvSpPr>
        <p:spPr>
          <a:xfrm>
            <a:off x="5574809" y="3861278"/>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5574809" y="4177760"/>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5574809" y="4586453"/>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p:cNvSpPr/>
          <p:nvPr/>
        </p:nvSpPr>
        <p:spPr>
          <a:xfrm>
            <a:off x="5574809" y="4902935"/>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0" name="Connecteur droit avec flèche 39"/>
          <p:cNvCxnSpPr>
            <a:stCxn id="34" idx="3"/>
            <a:endCxn id="51" idx="1"/>
          </p:cNvCxnSpPr>
          <p:nvPr/>
        </p:nvCxnSpPr>
        <p:spPr>
          <a:xfrm>
            <a:off x="5718826" y="3193608"/>
            <a:ext cx="790715" cy="433495"/>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1" name="Connecteur droit avec flèche 40"/>
          <p:cNvCxnSpPr>
            <a:stCxn id="14" idx="0"/>
            <a:endCxn id="49" idx="1"/>
          </p:cNvCxnSpPr>
          <p:nvPr/>
        </p:nvCxnSpPr>
        <p:spPr>
          <a:xfrm flipV="1">
            <a:off x="5708192" y="2919722"/>
            <a:ext cx="801348" cy="435463"/>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2" name="Connecteur droit avec flèche 41"/>
          <p:cNvCxnSpPr>
            <a:stCxn id="35" idx="3"/>
            <a:endCxn id="53" idx="1"/>
          </p:cNvCxnSpPr>
          <p:nvPr/>
        </p:nvCxnSpPr>
        <p:spPr>
          <a:xfrm>
            <a:off x="5718826" y="3510089"/>
            <a:ext cx="790715" cy="1556778"/>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36" idx="3"/>
            <a:endCxn id="55" idx="1"/>
          </p:cNvCxnSpPr>
          <p:nvPr/>
        </p:nvCxnSpPr>
        <p:spPr>
          <a:xfrm>
            <a:off x="5718826" y="3919785"/>
            <a:ext cx="792859" cy="359678"/>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a:stCxn id="27" idx="0"/>
            <a:endCxn id="21" idx="2"/>
          </p:cNvCxnSpPr>
          <p:nvPr/>
        </p:nvCxnSpPr>
        <p:spPr>
          <a:xfrm>
            <a:off x="5708192" y="4074691"/>
            <a:ext cx="799204" cy="354979"/>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5" name="Connecteur droit avec flèche 44"/>
          <p:cNvCxnSpPr>
            <a:stCxn id="37" idx="3"/>
            <a:endCxn id="54" idx="1"/>
          </p:cNvCxnSpPr>
          <p:nvPr/>
        </p:nvCxnSpPr>
        <p:spPr>
          <a:xfrm>
            <a:off x="5718826" y="4236266"/>
            <a:ext cx="790715" cy="988842"/>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6" name="Connecteur droit avec flèche 45"/>
          <p:cNvCxnSpPr>
            <a:stCxn id="38" idx="3"/>
            <a:endCxn id="52" idx="1"/>
          </p:cNvCxnSpPr>
          <p:nvPr/>
        </p:nvCxnSpPr>
        <p:spPr>
          <a:xfrm flipV="1">
            <a:off x="5718826" y="3785344"/>
            <a:ext cx="790715" cy="859615"/>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7" name="Connecteur droit avec flèche 46"/>
          <p:cNvCxnSpPr>
            <a:stCxn id="16" idx="0"/>
            <a:endCxn id="56" idx="1"/>
          </p:cNvCxnSpPr>
          <p:nvPr/>
        </p:nvCxnSpPr>
        <p:spPr>
          <a:xfrm flipV="1">
            <a:off x="5708192" y="4595945"/>
            <a:ext cx="803492" cy="195984"/>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48" name="Connecteur droit avec flèche 47"/>
          <p:cNvCxnSpPr>
            <a:stCxn id="39" idx="3"/>
            <a:endCxn id="50" idx="1"/>
          </p:cNvCxnSpPr>
          <p:nvPr/>
        </p:nvCxnSpPr>
        <p:spPr>
          <a:xfrm flipV="1">
            <a:off x="5718826" y="3077962"/>
            <a:ext cx="790715" cy="1883479"/>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509540" y="2861215"/>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p:cNvSpPr/>
          <p:nvPr/>
        </p:nvSpPr>
        <p:spPr>
          <a:xfrm>
            <a:off x="6509540" y="3019456"/>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p:cNvSpPr/>
          <p:nvPr/>
        </p:nvSpPr>
        <p:spPr>
          <a:xfrm>
            <a:off x="6509540" y="3568597"/>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51"/>
          <p:cNvSpPr/>
          <p:nvPr/>
        </p:nvSpPr>
        <p:spPr>
          <a:xfrm>
            <a:off x="6509540" y="3726838"/>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p:cNvSpPr/>
          <p:nvPr/>
        </p:nvSpPr>
        <p:spPr>
          <a:xfrm>
            <a:off x="6509540" y="5008361"/>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p:cNvSpPr/>
          <p:nvPr/>
        </p:nvSpPr>
        <p:spPr>
          <a:xfrm>
            <a:off x="6509540" y="5166602"/>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p:cNvSpPr/>
          <p:nvPr/>
        </p:nvSpPr>
        <p:spPr>
          <a:xfrm>
            <a:off x="6511684" y="4220957"/>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p:cNvSpPr/>
          <p:nvPr/>
        </p:nvSpPr>
        <p:spPr>
          <a:xfrm>
            <a:off x="6511684" y="4537439"/>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7" name="Connecteur droit avec flèche 56"/>
          <p:cNvCxnSpPr>
            <a:stCxn id="19" idx="0"/>
            <a:endCxn id="23" idx="2"/>
          </p:cNvCxnSpPr>
          <p:nvPr/>
        </p:nvCxnSpPr>
        <p:spPr>
          <a:xfrm>
            <a:off x="7657570" y="2990201"/>
            <a:ext cx="799204"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58" name="Connecteur droit avec flèche 57"/>
          <p:cNvCxnSpPr>
            <a:stCxn id="20" idx="0"/>
            <a:endCxn id="24" idx="2"/>
          </p:cNvCxnSpPr>
          <p:nvPr/>
        </p:nvCxnSpPr>
        <p:spPr>
          <a:xfrm>
            <a:off x="7657568" y="3709935"/>
            <a:ext cx="799205"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stCxn id="21" idx="0"/>
            <a:endCxn id="25" idx="2"/>
          </p:cNvCxnSpPr>
          <p:nvPr/>
        </p:nvCxnSpPr>
        <p:spPr>
          <a:xfrm>
            <a:off x="7657568" y="4429669"/>
            <a:ext cx="798713"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a:stCxn id="22" idx="0"/>
            <a:endCxn id="26" idx="2"/>
          </p:cNvCxnSpPr>
          <p:nvPr/>
        </p:nvCxnSpPr>
        <p:spPr>
          <a:xfrm>
            <a:off x="7657568" y="5149403"/>
            <a:ext cx="798713" cy="0"/>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0406153" y="3785344"/>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61"/>
          <p:cNvSpPr/>
          <p:nvPr/>
        </p:nvSpPr>
        <p:spPr>
          <a:xfrm>
            <a:off x="10406153" y="3930958"/>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62"/>
          <p:cNvSpPr/>
          <p:nvPr/>
        </p:nvSpPr>
        <p:spPr>
          <a:xfrm>
            <a:off x="10406153" y="4096590"/>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63"/>
          <p:cNvSpPr/>
          <p:nvPr/>
        </p:nvSpPr>
        <p:spPr>
          <a:xfrm>
            <a:off x="10406153" y="4244906"/>
            <a:ext cx="144016" cy="117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Connecteur droit avec flèche 64"/>
          <p:cNvCxnSpPr>
            <a:stCxn id="23" idx="0"/>
            <a:endCxn id="61" idx="1"/>
          </p:cNvCxnSpPr>
          <p:nvPr/>
        </p:nvCxnSpPr>
        <p:spPr>
          <a:xfrm>
            <a:off x="9606947" y="2990201"/>
            <a:ext cx="799206" cy="853648"/>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a:stCxn id="24" idx="0"/>
            <a:endCxn id="62" idx="1"/>
          </p:cNvCxnSpPr>
          <p:nvPr/>
        </p:nvCxnSpPr>
        <p:spPr>
          <a:xfrm>
            <a:off x="9606945" y="3709936"/>
            <a:ext cx="799207" cy="279528"/>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67" name="Connecteur droit avec flèche 66"/>
          <p:cNvCxnSpPr>
            <a:stCxn id="25" idx="0"/>
            <a:endCxn id="63" idx="1"/>
          </p:cNvCxnSpPr>
          <p:nvPr/>
        </p:nvCxnSpPr>
        <p:spPr>
          <a:xfrm flipV="1">
            <a:off x="9606452" y="4155097"/>
            <a:ext cx="799700" cy="274573"/>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cxnSp>
        <p:nvCxnSpPr>
          <p:cNvPr id="68" name="Connecteur droit avec flèche 67"/>
          <p:cNvCxnSpPr>
            <a:stCxn id="26" idx="0"/>
            <a:endCxn id="64" idx="1"/>
          </p:cNvCxnSpPr>
          <p:nvPr/>
        </p:nvCxnSpPr>
        <p:spPr>
          <a:xfrm flipV="1">
            <a:off x="9606452" y="4303413"/>
            <a:ext cx="799700" cy="845991"/>
          </a:xfrm>
          <a:prstGeom prst="straightConnector1">
            <a:avLst/>
          </a:prstGeom>
          <a:ln w="19050">
            <a:solidFill>
              <a:schemeClr val="accent1">
                <a:shade val="95000"/>
                <a:satMod val="105000"/>
              </a:schemeClr>
            </a:solidFill>
            <a:round/>
            <a:tailEnd type="stealth"/>
          </a:ln>
        </p:spPr>
        <p:style>
          <a:lnRef idx="1">
            <a:schemeClr val="accent1"/>
          </a:lnRef>
          <a:fillRef idx="0">
            <a:schemeClr val="accent1"/>
          </a:fillRef>
          <a:effectRef idx="0">
            <a:schemeClr val="accent1"/>
          </a:effectRef>
          <a:fontRef idx="minor">
            <a:schemeClr val="tx1"/>
          </a:fontRef>
        </p:style>
      </p:cxnSp>
      <p:grpSp>
        <p:nvGrpSpPr>
          <p:cNvPr id="69" name="Groupe 68"/>
          <p:cNvGrpSpPr/>
          <p:nvPr/>
        </p:nvGrpSpPr>
        <p:grpSpPr>
          <a:xfrm>
            <a:off x="-1" y="1264514"/>
            <a:ext cx="215445" cy="4828783"/>
            <a:chOff x="-1" y="1264514"/>
            <a:chExt cx="215445" cy="4828783"/>
          </a:xfrm>
        </p:grpSpPr>
        <p:sp>
          <p:nvSpPr>
            <p:cNvPr id="70" name="ZoneTexte 69"/>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71" name="ZoneTexte 70"/>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72" name="ZoneTexte 71"/>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73" name="ZoneTexte 72"/>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1434112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250"/>
                                        <p:tgtEl>
                                          <p:spTgt spid="6">
                                            <p:bg/>
                                          </p:spTgt>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250"/>
                                        <p:tgtEl>
                                          <p:spTgt spid="6">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fade">
                                      <p:cBhvr>
                                        <p:cTn id="15" dur="250"/>
                                        <p:tgtEl>
                                          <p:spTgt spid="7">
                                            <p:bg/>
                                          </p:spTgt>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250"/>
                                        <p:tgtEl>
                                          <p:spTgt spid="7">
                                            <p:txEl>
                                              <p:pRg st="0" end="0"/>
                                            </p:txEl>
                                          </p:spTgt>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8">
                                            <p:bg/>
                                          </p:spTgt>
                                        </p:tgtEl>
                                        <p:attrNameLst>
                                          <p:attrName>style.visibility</p:attrName>
                                        </p:attrNameLst>
                                      </p:cBhvr>
                                      <p:to>
                                        <p:strVal val="visible"/>
                                      </p:to>
                                    </p:set>
                                    <p:animEffect transition="in" filter="fade">
                                      <p:cBhvr>
                                        <p:cTn id="23" dur="250"/>
                                        <p:tgtEl>
                                          <p:spTgt spid="8">
                                            <p:bg/>
                                          </p:spTgt>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250"/>
                                        <p:tgtEl>
                                          <p:spTgt spid="8">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9">
                                            <p:bg/>
                                          </p:spTgt>
                                        </p:tgtEl>
                                        <p:attrNameLst>
                                          <p:attrName>style.visibility</p:attrName>
                                        </p:attrNameLst>
                                      </p:cBhvr>
                                      <p:to>
                                        <p:strVal val="visible"/>
                                      </p:to>
                                    </p:set>
                                    <p:animEffect transition="in" filter="fade">
                                      <p:cBhvr>
                                        <p:cTn id="31" dur="250"/>
                                        <p:tgtEl>
                                          <p:spTgt spid="9">
                                            <p:bg/>
                                          </p:spTgt>
                                        </p:tgtEl>
                                      </p:cBhvr>
                                    </p:animEffect>
                                  </p:childTnLst>
                                </p:cTn>
                              </p:par>
                            </p:childTnLst>
                          </p:cTn>
                        </p:par>
                        <p:par>
                          <p:cTn id="32" fill="hold">
                            <p:stCondLst>
                              <p:cond delay="1750"/>
                            </p:stCondLst>
                            <p:childTnLst>
                              <p:par>
                                <p:cTn id="33" presetID="10" presetClass="entr" presetSubtype="0" fill="hold" grpId="0" nodeType="after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animEffect transition="in" filter="fade">
                                      <p:cBhvr>
                                        <p:cTn id="35" dur="250"/>
                                        <p:tgtEl>
                                          <p:spTgt spid="9">
                                            <p:txEl>
                                              <p:pRg st="0" end="0"/>
                                            </p:txEl>
                                          </p:spTgt>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0">
                                            <p:bg/>
                                          </p:spTgt>
                                        </p:tgtEl>
                                        <p:attrNameLst>
                                          <p:attrName>style.visibility</p:attrName>
                                        </p:attrNameLst>
                                      </p:cBhvr>
                                      <p:to>
                                        <p:strVal val="visible"/>
                                      </p:to>
                                    </p:set>
                                    <p:animEffect transition="in" filter="fade">
                                      <p:cBhvr>
                                        <p:cTn id="39" dur="250"/>
                                        <p:tgtEl>
                                          <p:spTgt spid="10">
                                            <p:bg/>
                                          </p:spTgt>
                                        </p:tgtEl>
                                      </p:cBhvr>
                                    </p:animEffect>
                                  </p:childTnLst>
                                </p:cTn>
                              </p:par>
                            </p:childTnLst>
                          </p:cTn>
                        </p:par>
                        <p:par>
                          <p:cTn id="40" fill="hold">
                            <p:stCondLst>
                              <p:cond delay="2250"/>
                            </p:stCondLst>
                            <p:childTnLst>
                              <p:par>
                                <p:cTn id="41" presetID="10" presetClass="entr" presetSubtype="0" fill="hold" grpId="0" nodeType="after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250"/>
                                        <p:tgtEl>
                                          <p:spTgt spid="10">
                                            <p:txEl>
                                              <p:pRg st="0" end="0"/>
                                            </p:txEl>
                                          </p:spTgt>
                                        </p:tgtEl>
                                      </p:cBhvr>
                                    </p:animEffect>
                                  </p:childTnLst>
                                </p:cTn>
                              </p:par>
                            </p:childTnLst>
                          </p:cTn>
                        </p:par>
                        <p:par>
                          <p:cTn id="44" fill="hold">
                            <p:stCondLst>
                              <p:cond delay="2500"/>
                            </p:stCondLst>
                            <p:childTnLst>
                              <p:par>
                                <p:cTn id="45" presetID="10" presetClass="entr" presetSubtype="0" fill="hold" grpId="0" nodeType="afterEffect">
                                  <p:stCondLst>
                                    <p:cond delay="0"/>
                                  </p:stCondLst>
                                  <p:childTnLst>
                                    <p:set>
                                      <p:cBhvr>
                                        <p:cTn id="46" dur="1" fill="hold">
                                          <p:stCondLst>
                                            <p:cond delay="0"/>
                                          </p:stCondLst>
                                        </p:cTn>
                                        <p:tgtEl>
                                          <p:spTgt spid="11">
                                            <p:bg/>
                                          </p:spTgt>
                                        </p:tgtEl>
                                        <p:attrNameLst>
                                          <p:attrName>style.visibility</p:attrName>
                                        </p:attrNameLst>
                                      </p:cBhvr>
                                      <p:to>
                                        <p:strVal val="visible"/>
                                      </p:to>
                                    </p:set>
                                    <p:animEffect transition="in" filter="fade">
                                      <p:cBhvr>
                                        <p:cTn id="47" dur="250"/>
                                        <p:tgtEl>
                                          <p:spTgt spid="11">
                                            <p:bg/>
                                          </p:spTgt>
                                        </p:tgtEl>
                                      </p:cBhvr>
                                    </p:animEffect>
                                  </p:childTnLst>
                                </p:cTn>
                              </p:par>
                            </p:childTnLst>
                          </p:cTn>
                        </p:par>
                        <p:par>
                          <p:cTn id="48" fill="hold">
                            <p:stCondLst>
                              <p:cond delay="2750"/>
                            </p:stCondLst>
                            <p:childTnLst>
                              <p:par>
                                <p:cTn id="49" presetID="10" presetClass="entr" presetSubtype="0" fill="hold" grpId="0"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fade">
                                      <p:cBhvr>
                                        <p:cTn id="51" dur="250"/>
                                        <p:tgtEl>
                                          <p:spTgt spid="11">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250"/>
                                        <p:tgtEl>
                                          <p:spTgt spid="1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fade">
                                      <p:cBhvr>
                                        <p:cTn id="61" dur="250"/>
                                        <p:tgtEl>
                                          <p:spTgt spid="2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250"/>
                                        <p:tgtEl>
                                          <p:spTgt spid="13"/>
                                        </p:tgtEl>
                                      </p:cBhvr>
                                    </p:animEffect>
                                  </p:childTnLst>
                                </p:cTn>
                              </p:par>
                            </p:childTnLst>
                          </p:cTn>
                        </p:par>
                        <p:par>
                          <p:cTn id="65" fill="hold">
                            <p:stCondLst>
                              <p:cond delay="250"/>
                            </p:stCondLst>
                            <p:childTnLst>
                              <p:par>
                                <p:cTn id="66" presetID="10" presetClass="entr" presetSubtype="0"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fade">
                                      <p:cBhvr>
                                        <p:cTn id="68" dur="250"/>
                                        <p:tgtEl>
                                          <p:spTgt spid="2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250"/>
                                        <p:tgtEl>
                                          <p:spTgt spid="17"/>
                                        </p:tgtEl>
                                      </p:cBhvr>
                                    </p:animEffect>
                                  </p:childTnLst>
                                </p:cTn>
                              </p:par>
                            </p:childTnLst>
                          </p:cTn>
                        </p:par>
                        <p:par>
                          <p:cTn id="72" fill="hold">
                            <p:stCondLst>
                              <p:cond delay="500"/>
                            </p:stCondLst>
                            <p:childTnLst>
                              <p:par>
                                <p:cTn id="73" presetID="10" presetClass="entr" presetSubtype="0" fill="hold"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250"/>
                                        <p:tgtEl>
                                          <p:spTgt spid="3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250"/>
                                        <p:tgtEl>
                                          <p:spTgt spid="1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31"/>
                                        </p:tgtEl>
                                        <p:attrNameLst>
                                          <p:attrName>style.visibility</p:attrName>
                                        </p:attrNameLst>
                                      </p:cBhvr>
                                      <p:to>
                                        <p:strVal val="visible"/>
                                      </p:to>
                                    </p:set>
                                    <p:animEffect transition="in" filter="fade">
                                      <p:cBhvr>
                                        <p:cTn id="83" dur="250"/>
                                        <p:tgtEl>
                                          <p:spTgt spid="3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4"/>
                                        </p:tgtEl>
                                        <p:attrNameLst>
                                          <p:attrName>style.visibility</p:attrName>
                                        </p:attrNameLst>
                                      </p:cBhvr>
                                      <p:to>
                                        <p:strVal val="visible"/>
                                      </p:to>
                                    </p:set>
                                    <p:animEffect transition="in" filter="fade">
                                      <p:cBhvr>
                                        <p:cTn id="86" dur="250"/>
                                        <p:tgtEl>
                                          <p:spTgt spid="14"/>
                                        </p:tgtEl>
                                      </p:cBhvr>
                                    </p:animEffect>
                                  </p:childTnLst>
                                </p:cTn>
                              </p:par>
                            </p:childTnLst>
                          </p:cTn>
                        </p:par>
                        <p:par>
                          <p:cTn id="87" fill="hold">
                            <p:stCondLst>
                              <p:cond delay="250"/>
                            </p:stCondLst>
                            <p:childTnLst>
                              <p:par>
                                <p:cTn id="88" presetID="10" presetClass="entr" presetSubtype="0" fill="hold" nodeType="after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250"/>
                                        <p:tgtEl>
                                          <p:spTgt spid="3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250"/>
                                        <p:tgtEl>
                                          <p:spTgt spid="27"/>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250"/>
                                        <p:tgtEl>
                                          <p:spTgt spid="3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250"/>
                                        <p:tgtEl>
                                          <p:spTgt spid="16"/>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fade">
                                      <p:cBhvr>
                                        <p:cTn id="105" dur="250"/>
                                        <p:tgtEl>
                                          <p:spTgt spid="40"/>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250"/>
                                        <p:tgtEl>
                                          <p:spTgt spid="20"/>
                                        </p:tgtEl>
                                      </p:cBhvr>
                                    </p:animEffect>
                                  </p:childTnLst>
                                </p:cTn>
                              </p:par>
                              <p:par>
                                <p:cTn id="109" presetID="10" presetClass="entr" presetSubtype="0" fill="hold" nodeType="withEffect">
                                  <p:stCondLst>
                                    <p:cond delay="0"/>
                                  </p:stCondLst>
                                  <p:childTnLst>
                                    <p:set>
                                      <p:cBhvr>
                                        <p:cTn id="110" dur="1" fill="hold">
                                          <p:stCondLst>
                                            <p:cond delay="0"/>
                                          </p:stCondLst>
                                        </p:cTn>
                                        <p:tgtEl>
                                          <p:spTgt spid="46"/>
                                        </p:tgtEl>
                                        <p:attrNameLst>
                                          <p:attrName>style.visibility</p:attrName>
                                        </p:attrNameLst>
                                      </p:cBhvr>
                                      <p:to>
                                        <p:strVal val="visible"/>
                                      </p:to>
                                    </p:set>
                                    <p:animEffect transition="in" filter="fade">
                                      <p:cBhvr>
                                        <p:cTn id="111" dur="250"/>
                                        <p:tgtEl>
                                          <p:spTgt spid="46"/>
                                        </p:tgtEl>
                                      </p:cBhvr>
                                    </p:animEffect>
                                  </p:childTnLst>
                                </p:cTn>
                              </p:par>
                            </p:childTnLst>
                          </p:cTn>
                        </p:par>
                        <p:par>
                          <p:cTn id="112" fill="hold">
                            <p:stCondLst>
                              <p:cond delay="250"/>
                            </p:stCondLst>
                            <p:childTnLst>
                              <p:par>
                                <p:cTn id="113" presetID="10" presetClass="entr" presetSubtype="0" fill="hold" nodeType="afterEffect">
                                  <p:stCondLst>
                                    <p:cond delay="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250"/>
                                        <p:tgtEl>
                                          <p:spTgt spid="41"/>
                                        </p:tgtEl>
                                      </p:cBhvr>
                                    </p:animEffect>
                                  </p:childTnLst>
                                </p:cTn>
                              </p:par>
                              <p:par>
                                <p:cTn id="116" presetID="10" presetClass="entr" presetSubtype="0" fill="hold"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250"/>
                                        <p:tgtEl>
                                          <p:spTgt spid="4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9"/>
                                        </p:tgtEl>
                                        <p:attrNameLst>
                                          <p:attrName>style.visibility</p:attrName>
                                        </p:attrNameLst>
                                      </p:cBhvr>
                                      <p:to>
                                        <p:strVal val="visible"/>
                                      </p:to>
                                    </p:set>
                                    <p:animEffect transition="in" filter="fade">
                                      <p:cBhvr>
                                        <p:cTn id="121" dur="250"/>
                                        <p:tgtEl>
                                          <p:spTgt spid="19"/>
                                        </p:tgtEl>
                                      </p:cBhvr>
                                    </p:animEffect>
                                  </p:childTnLst>
                                </p:cTn>
                              </p:par>
                            </p:childTnLst>
                          </p:cTn>
                        </p:par>
                        <p:par>
                          <p:cTn id="122" fill="hold">
                            <p:stCondLst>
                              <p:cond delay="500"/>
                            </p:stCondLst>
                            <p:childTnLst>
                              <p:par>
                                <p:cTn id="123" presetID="10" presetClass="entr" presetSubtype="0" fill="hold" nodeType="after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250"/>
                                        <p:tgtEl>
                                          <p:spTgt spid="43"/>
                                        </p:tgtEl>
                                      </p:cBhvr>
                                    </p:animEffect>
                                  </p:childTnLst>
                                </p:cTn>
                              </p:par>
                              <p:par>
                                <p:cTn id="126" presetID="10" presetClass="entr" presetSubtype="0" fill="hold" nodeType="withEffect">
                                  <p:stCondLst>
                                    <p:cond delay="0"/>
                                  </p:stCondLst>
                                  <p:childTnLst>
                                    <p:set>
                                      <p:cBhvr>
                                        <p:cTn id="127" dur="1" fill="hold">
                                          <p:stCondLst>
                                            <p:cond delay="0"/>
                                          </p:stCondLst>
                                        </p:cTn>
                                        <p:tgtEl>
                                          <p:spTgt spid="44"/>
                                        </p:tgtEl>
                                        <p:attrNameLst>
                                          <p:attrName>style.visibility</p:attrName>
                                        </p:attrNameLst>
                                      </p:cBhvr>
                                      <p:to>
                                        <p:strVal val="visible"/>
                                      </p:to>
                                    </p:set>
                                    <p:animEffect transition="in" filter="fade">
                                      <p:cBhvr>
                                        <p:cTn id="128" dur="250"/>
                                        <p:tgtEl>
                                          <p:spTgt spid="44"/>
                                        </p:tgtEl>
                                      </p:cBhvr>
                                    </p:animEffect>
                                  </p:childTnLst>
                                </p:cTn>
                              </p:par>
                              <p:par>
                                <p:cTn id="129" presetID="10" presetClass="entr" presetSubtype="0"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250"/>
                                        <p:tgtEl>
                                          <p:spTgt spid="4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1"/>
                                        </p:tgtEl>
                                        <p:attrNameLst>
                                          <p:attrName>style.visibility</p:attrName>
                                        </p:attrNameLst>
                                      </p:cBhvr>
                                      <p:to>
                                        <p:strVal val="visible"/>
                                      </p:to>
                                    </p:set>
                                    <p:animEffect transition="in" filter="fade">
                                      <p:cBhvr>
                                        <p:cTn id="134" dur="250"/>
                                        <p:tgtEl>
                                          <p:spTgt spid="21"/>
                                        </p:tgtEl>
                                      </p:cBhvr>
                                    </p:animEffect>
                                  </p:childTnLst>
                                </p:cTn>
                              </p:par>
                            </p:childTnLst>
                          </p:cTn>
                        </p:par>
                        <p:par>
                          <p:cTn id="135" fill="hold">
                            <p:stCondLst>
                              <p:cond delay="750"/>
                            </p:stCondLst>
                            <p:childTnLst>
                              <p:par>
                                <p:cTn id="136" presetID="10" presetClass="entr" presetSubtype="0" fill="hold" nodeType="afterEffect">
                                  <p:stCondLst>
                                    <p:cond delay="0"/>
                                  </p:stCondLst>
                                  <p:childTnLst>
                                    <p:set>
                                      <p:cBhvr>
                                        <p:cTn id="137" dur="1" fill="hold">
                                          <p:stCondLst>
                                            <p:cond delay="0"/>
                                          </p:stCondLst>
                                        </p:cTn>
                                        <p:tgtEl>
                                          <p:spTgt spid="42"/>
                                        </p:tgtEl>
                                        <p:attrNameLst>
                                          <p:attrName>style.visibility</p:attrName>
                                        </p:attrNameLst>
                                      </p:cBhvr>
                                      <p:to>
                                        <p:strVal val="visible"/>
                                      </p:to>
                                    </p:set>
                                    <p:animEffect transition="in" filter="fade">
                                      <p:cBhvr>
                                        <p:cTn id="138" dur="250"/>
                                        <p:tgtEl>
                                          <p:spTgt spid="42"/>
                                        </p:tgtEl>
                                      </p:cBhvr>
                                    </p:animEffect>
                                  </p:childTnLst>
                                </p:cTn>
                              </p:par>
                              <p:par>
                                <p:cTn id="139" presetID="10" presetClass="entr" presetSubtype="0" fill="hold" nodeType="withEffect">
                                  <p:stCondLst>
                                    <p:cond delay="0"/>
                                  </p:stCondLst>
                                  <p:childTnLst>
                                    <p:set>
                                      <p:cBhvr>
                                        <p:cTn id="140" dur="1" fill="hold">
                                          <p:stCondLst>
                                            <p:cond delay="0"/>
                                          </p:stCondLst>
                                        </p:cTn>
                                        <p:tgtEl>
                                          <p:spTgt spid="45"/>
                                        </p:tgtEl>
                                        <p:attrNameLst>
                                          <p:attrName>style.visibility</p:attrName>
                                        </p:attrNameLst>
                                      </p:cBhvr>
                                      <p:to>
                                        <p:strVal val="visible"/>
                                      </p:to>
                                    </p:set>
                                    <p:animEffect transition="in" filter="fade">
                                      <p:cBhvr>
                                        <p:cTn id="141" dur="250"/>
                                        <p:tgtEl>
                                          <p:spTgt spid="4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2"/>
                                        </p:tgtEl>
                                        <p:attrNameLst>
                                          <p:attrName>style.visibility</p:attrName>
                                        </p:attrNameLst>
                                      </p:cBhvr>
                                      <p:to>
                                        <p:strVal val="visible"/>
                                      </p:to>
                                    </p:set>
                                    <p:animEffect transition="in" filter="fade">
                                      <p:cBhvr>
                                        <p:cTn id="144" dur="250"/>
                                        <p:tgtEl>
                                          <p:spTgt spid="22"/>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nodeType="clickEffect">
                                  <p:stCondLst>
                                    <p:cond delay="0"/>
                                  </p:stCondLst>
                                  <p:childTnLst>
                                    <p:set>
                                      <p:cBhvr>
                                        <p:cTn id="148" dur="1" fill="hold">
                                          <p:stCondLst>
                                            <p:cond delay="0"/>
                                          </p:stCondLst>
                                        </p:cTn>
                                        <p:tgtEl>
                                          <p:spTgt spid="57"/>
                                        </p:tgtEl>
                                        <p:attrNameLst>
                                          <p:attrName>style.visibility</p:attrName>
                                        </p:attrNameLst>
                                      </p:cBhvr>
                                      <p:to>
                                        <p:strVal val="visible"/>
                                      </p:to>
                                    </p:set>
                                    <p:animEffect transition="in" filter="fade">
                                      <p:cBhvr>
                                        <p:cTn id="149" dur="250"/>
                                        <p:tgtEl>
                                          <p:spTgt spid="5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23"/>
                                        </p:tgtEl>
                                        <p:attrNameLst>
                                          <p:attrName>style.visibility</p:attrName>
                                        </p:attrNameLst>
                                      </p:cBhvr>
                                      <p:to>
                                        <p:strVal val="visible"/>
                                      </p:to>
                                    </p:set>
                                    <p:animEffect transition="in" filter="fade">
                                      <p:cBhvr>
                                        <p:cTn id="152" dur="250"/>
                                        <p:tgtEl>
                                          <p:spTgt spid="23"/>
                                        </p:tgtEl>
                                      </p:cBhvr>
                                    </p:animEffect>
                                  </p:childTnLst>
                                </p:cTn>
                              </p:par>
                            </p:childTnLst>
                          </p:cTn>
                        </p:par>
                        <p:par>
                          <p:cTn id="153" fill="hold">
                            <p:stCondLst>
                              <p:cond delay="250"/>
                            </p:stCondLst>
                            <p:childTnLst>
                              <p:par>
                                <p:cTn id="154" presetID="10" presetClass="entr" presetSubtype="0" fill="hold" nodeType="afterEffect">
                                  <p:stCondLst>
                                    <p:cond delay="0"/>
                                  </p:stCondLst>
                                  <p:childTnLst>
                                    <p:set>
                                      <p:cBhvr>
                                        <p:cTn id="155" dur="1" fill="hold">
                                          <p:stCondLst>
                                            <p:cond delay="0"/>
                                          </p:stCondLst>
                                        </p:cTn>
                                        <p:tgtEl>
                                          <p:spTgt spid="58"/>
                                        </p:tgtEl>
                                        <p:attrNameLst>
                                          <p:attrName>style.visibility</p:attrName>
                                        </p:attrNameLst>
                                      </p:cBhvr>
                                      <p:to>
                                        <p:strVal val="visible"/>
                                      </p:to>
                                    </p:set>
                                    <p:animEffect transition="in" filter="fade">
                                      <p:cBhvr>
                                        <p:cTn id="156" dur="250"/>
                                        <p:tgtEl>
                                          <p:spTgt spid="5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24"/>
                                        </p:tgtEl>
                                        <p:attrNameLst>
                                          <p:attrName>style.visibility</p:attrName>
                                        </p:attrNameLst>
                                      </p:cBhvr>
                                      <p:to>
                                        <p:strVal val="visible"/>
                                      </p:to>
                                    </p:set>
                                    <p:animEffect transition="in" filter="fade">
                                      <p:cBhvr>
                                        <p:cTn id="159" dur="250"/>
                                        <p:tgtEl>
                                          <p:spTgt spid="24"/>
                                        </p:tgtEl>
                                      </p:cBhvr>
                                    </p:animEffect>
                                  </p:childTnLst>
                                </p:cTn>
                              </p:par>
                            </p:childTnLst>
                          </p:cTn>
                        </p:par>
                        <p:par>
                          <p:cTn id="160" fill="hold">
                            <p:stCondLst>
                              <p:cond delay="500"/>
                            </p:stCondLst>
                            <p:childTnLst>
                              <p:par>
                                <p:cTn id="161" presetID="10" presetClass="entr" presetSubtype="0" fill="hold" nodeType="afterEffect">
                                  <p:stCondLst>
                                    <p:cond delay="0"/>
                                  </p:stCondLst>
                                  <p:childTnLst>
                                    <p:set>
                                      <p:cBhvr>
                                        <p:cTn id="162" dur="1" fill="hold">
                                          <p:stCondLst>
                                            <p:cond delay="0"/>
                                          </p:stCondLst>
                                        </p:cTn>
                                        <p:tgtEl>
                                          <p:spTgt spid="59"/>
                                        </p:tgtEl>
                                        <p:attrNameLst>
                                          <p:attrName>style.visibility</p:attrName>
                                        </p:attrNameLst>
                                      </p:cBhvr>
                                      <p:to>
                                        <p:strVal val="visible"/>
                                      </p:to>
                                    </p:set>
                                    <p:animEffect transition="in" filter="fade">
                                      <p:cBhvr>
                                        <p:cTn id="163" dur="250"/>
                                        <p:tgtEl>
                                          <p:spTgt spid="5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25"/>
                                        </p:tgtEl>
                                        <p:attrNameLst>
                                          <p:attrName>style.visibility</p:attrName>
                                        </p:attrNameLst>
                                      </p:cBhvr>
                                      <p:to>
                                        <p:strVal val="visible"/>
                                      </p:to>
                                    </p:set>
                                    <p:animEffect transition="in" filter="fade">
                                      <p:cBhvr>
                                        <p:cTn id="166" dur="250"/>
                                        <p:tgtEl>
                                          <p:spTgt spid="25"/>
                                        </p:tgtEl>
                                      </p:cBhvr>
                                    </p:animEffect>
                                  </p:childTnLst>
                                </p:cTn>
                              </p:par>
                            </p:childTnLst>
                          </p:cTn>
                        </p:par>
                        <p:par>
                          <p:cTn id="167" fill="hold">
                            <p:stCondLst>
                              <p:cond delay="750"/>
                            </p:stCondLst>
                            <p:childTnLst>
                              <p:par>
                                <p:cTn id="168" presetID="10" presetClass="entr" presetSubtype="0" fill="hold" nodeType="afterEffect">
                                  <p:stCondLst>
                                    <p:cond delay="0"/>
                                  </p:stCondLst>
                                  <p:childTnLst>
                                    <p:set>
                                      <p:cBhvr>
                                        <p:cTn id="169" dur="1" fill="hold">
                                          <p:stCondLst>
                                            <p:cond delay="0"/>
                                          </p:stCondLst>
                                        </p:cTn>
                                        <p:tgtEl>
                                          <p:spTgt spid="60"/>
                                        </p:tgtEl>
                                        <p:attrNameLst>
                                          <p:attrName>style.visibility</p:attrName>
                                        </p:attrNameLst>
                                      </p:cBhvr>
                                      <p:to>
                                        <p:strVal val="visible"/>
                                      </p:to>
                                    </p:set>
                                    <p:animEffect transition="in" filter="fade">
                                      <p:cBhvr>
                                        <p:cTn id="170" dur="250"/>
                                        <p:tgtEl>
                                          <p:spTgt spid="6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26"/>
                                        </p:tgtEl>
                                        <p:attrNameLst>
                                          <p:attrName>style.visibility</p:attrName>
                                        </p:attrNameLst>
                                      </p:cBhvr>
                                      <p:to>
                                        <p:strVal val="visible"/>
                                      </p:to>
                                    </p:set>
                                    <p:animEffect transition="in" filter="fade">
                                      <p:cBhvr>
                                        <p:cTn id="173" dur="250"/>
                                        <p:tgtEl>
                                          <p:spTgt spid="26"/>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nodeType="clickEffect">
                                  <p:stCondLst>
                                    <p:cond delay="0"/>
                                  </p:stCondLst>
                                  <p:childTnLst>
                                    <p:set>
                                      <p:cBhvr>
                                        <p:cTn id="177" dur="1" fill="hold">
                                          <p:stCondLst>
                                            <p:cond delay="0"/>
                                          </p:stCondLst>
                                        </p:cTn>
                                        <p:tgtEl>
                                          <p:spTgt spid="65"/>
                                        </p:tgtEl>
                                        <p:attrNameLst>
                                          <p:attrName>style.visibility</p:attrName>
                                        </p:attrNameLst>
                                      </p:cBhvr>
                                      <p:to>
                                        <p:strVal val="visible"/>
                                      </p:to>
                                    </p:set>
                                    <p:animEffect transition="in" filter="fade">
                                      <p:cBhvr>
                                        <p:cTn id="178" dur="250"/>
                                        <p:tgtEl>
                                          <p:spTgt spid="65"/>
                                        </p:tgtEl>
                                      </p:cBhvr>
                                    </p:animEffect>
                                  </p:childTnLst>
                                </p:cTn>
                              </p:par>
                              <p:par>
                                <p:cTn id="179" presetID="10" presetClass="entr" presetSubtype="0" fill="hold" nodeType="withEffect">
                                  <p:stCondLst>
                                    <p:cond delay="0"/>
                                  </p:stCondLst>
                                  <p:childTnLst>
                                    <p:set>
                                      <p:cBhvr>
                                        <p:cTn id="180" dur="1" fill="hold">
                                          <p:stCondLst>
                                            <p:cond delay="0"/>
                                          </p:stCondLst>
                                        </p:cTn>
                                        <p:tgtEl>
                                          <p:spTgt spid="66"/>
                                        </p:tgtEl>
                                        <p:attrNameLst>
                                          <p:attrName>style.visibility</p:attrName>
                                        </p:attrNameLst>
                                      </p:cBhvr>
                                      <p:to>
                                        <p:strVal val="visible"/>
                                      </p:to>
                                    </p:set>
                                    <p:animEffect transition="in" filter="fade">
                                      <p:cBhvr>
                                        <p:cTn id="181" dur="250"/>
                                        <p:tgtEl>
                                          <p:spTgt spid="66"/>
                                        </p:tgtEl>
                                      </p:cBhvr>
                                    </p:animEffect>
                                  </p:childTnLst>
                                </p:cTn>
                              </p:par>
                              <p:par>
                                <p:cTn id="182" presetID="10" presetClass="entr" presetSubtype="0" fill="hold" nodeType="withEffect">
                                  <p:stCondLst>
                                    <p:cond delay="0"/>
                                  </p:stCondLst>
                                  <p:childTnLst>
                                    <p:set>
                                      <p:cBhvr>
                                        <p:cTn id="183" dur="1" fill="hold">
                                          <p:stCondLst>
                                            <p:cond delay="0"/>
                                          </p:stCondLst>
                                        </p:cTn>
                                        <p:tgtEl>
                                          <p:spTgt spid="67"/>
                                        </p:tgtEl>
                                        <p:attrNameLst>
                                          <p:attrName>style.visibility</p:attrName>
                                        </p:attrNameLst>
                                      </p:cBhvr>
                                      <p:to>
                                        <p:strVal val="visible"/>
                                      </p:to>
                                    </p:set>
                                    <p:animEffect transition="in" filter="fade">
                                      <p:cBhvr>
                                        <p:cTn id="184" dur="250"/>
                                        <p:tgtEl>
                                          <p:spTgt spid="67"/>
                                        </p:tgtEl>
                                      </p:cBhvr>
                                    </p:animEffect>
                                  </p:childTnLst>
                                </p:cTn>
                              </p:par>
                              <p:par>
                                <p:cTn id="185" presetID="10" presetClass="entr" presetSubtype="0" fill="hold" nodeType="withEffect">
                                  <p:stCondLst>
                                    <p:cond delay="0"/>
                                  </p:stCondLst>
                                  <p:childTnLst>
                                    <p:set>
                                      <p:cBhvr>
                                        <p:cTn id="186" dur="1" fill="hold">
                                          <p:stCondLst>
                                            <p:cond delay="0"/>
                                          </p:stCondLst>
                                        </p:cTn>
                                        <p:tgtEl>
                                          <p:spTgt spid="68"/>
                                        </p:tgtEl>
                                        <p:attrNameLst>
                                          <p:attrName>style.visibility</p:attrName>
                                        </p:attrNameLst>
                                      </p:cBhvr>
                                      <p:to>
                                        <p:strVal val="visible"/>
                                      </p:to>
                                    </p:set>
                                    <p:animEffect transition="in" filter="fade">
                                      <p:cBhvr>
                                        <p:cTn id="187" dur="250"/>
                                        <p:tgtEl>
                                          <p:spTgt spid="6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5"/>
                                        </p:tgtEl>
                                        <p:attrNameLst>
                                          <p:attrName>style.visibility</p:attrName>
                                        </p:attrNameLst>
                                      </p:cBhvr>
                                      <p:to>
                                        <p:strVal val="visible"/>
                                      </p:to>
                                    </p:set>
                                    <p:animEffect transition="in" filter="fade">
                                      <p:cBhvr>
                                        <p:cTn id="19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P spid="8" grpId="0" build="p" animBg="1"/>
      <p:bldP spid="9" grpId="0" build="p" animBg="1"/>
      <p:bldP spid="10" grpId="0" build="p" animBg="1"/>
      <p:bldP spid="11" grpId="0" build="p"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a:solidFill>
                  <a:srgbClr val="FF0000"/>
                </a:solidFill>
              </a:rPr>
              <a:t>Mieux se connaître</a:t>
            </a:r>
          </a:p>
        </p:txBody>
      </p:sp>
      <p:sp>
        <p:nvSpPr>
          <p:cNvPr id="3" name="Espace réservé du contenu 2"/>
          <p:cNvSpPr>
            <a:spLocks noGrp="1"/>
          </p:cNvSpPr>
          <p:nvPr>
            <p:ph idx="1"/>
          </p:nvPr>
        </p:nvSpPr>
        <p:spPr>
          <a:xfrm>
            <a:off x="2855640" y="1844824"/>
            <a:ext cx="6525093" cy="3600399"/>
          </a:xfrm>
        </p:spPr>
        <p:txBody>
          <a:bodyPr/>
          <a:lstStyle/>
          <a:p>
            <a:pPr>
              <a:buFont typeface="Wingdings" panose="05000000000000000000" pitchFamily="2" charset="2"/>
              <a:buChar char="Ø"/>
            </a:pPr>
            <a:r>
              <a:rPr lang="fr-FR" sz="2400" dirty="0"/>
              <a:t>Quelle est votre fonction au sein de SFR ?</a:t>
            </a:r>
          </a:p>
          <a:p>
            <a:pPr>
              <a:buFont typeface="Wingdings" panose="05000000000000000000" pitchFamily="2" charset="2"/>
              <a:buChar char="Ø"/>
            </a:pPr>
            <a:endParaRPr lang="fr-FR" sz="2400" dirty="0"/>
          </a:p>
          <a:p>
            <a:pPr>
              <a:buFont typeface="Wingdings" panose="05000000000000000000" pitchFamily="2" charset="2"/>
              <a:buChar char="Ø"/>
            </a:pPr>
            <a:r>
              <a:rPr lang="fr-FR" sz="2400" dirty="0"/>
              <a:t>Etes vous familier avec </a:t>
            </a:r>
            <a:r>
              <a:rPr lang="fr-FR" sz="2400" dirty="0" smtClean="0"/>
              <a:t>BIG DATA </a:t>
            </a:r>
            <a:r>
              <a:rPr lang="fr-FR" sz="2400" dirty="0"/>
              <a:t>?</a:t>
            </a:r>
          </a:p>
          <a:p>
            <a:pPr>
              <a:buFont typeface="Wingdings" panose="05000000000000000000" pitchFamily="2" charset="2"/>
              <a:buChar char="Ø"/>
            </a:pPr>
            <a:endParaRPr lang="fr-FR" sz="2400" dirty="0"/>
          </a:p>
          <a:p>
            <a:pPr>
              <a:buFont typeface="Wingdings" panose="05000000000000000000" pitchFamily="2" charset="2"/>
              <a:buChar char="Ø"/>
            </a:pPr>
            <a:r>
              <a:rPr lang="fr-FR" sz="2400" dirty="0" smtClean="0"/>
              <a:t>Qu’attendez-vous de cette formation ?</a:t>
            </a:r>
            <a:endParaRPr lang="fr-FR" sz="2400" dirty="0"/>
          </a:p>
          <a:p>
            <a:endParaRPr lang="fr-FR" sz="2400" dirty="0"/>
          </a:p>
        </p:txBody>
      </p:sp>
      <p:sp>
        <p:nvSpPr>
          <p:cNvPr id="4" name="Espace réservé de la date 3"/>
          <p:cNvSpPr>
            <a:spLocks noGrp="1"/>
          </p:cNvSpPr>
          <p:nvPr>
            <p:ph type="dt" sz="half" idx="2"/>
          </p:nvPr>
        </p:nvSpPr>
        <p:spPr/>
        <p:txBody>
          <a:bodyPr/>
          <a:lstStyle/>
          <a:p>
            <a:r>
              <a:rPr lang="fr-FR" dirty="0" smtClean="0"/>
              <a:t>JUIN 2015</a:t>
            </a:r>
            <a:endParaRPr lang="fr-FR" dirty="0"/>
          </a:p>
        </p:txBody>
      </p:sp>
      <p:sp>
        <p:nvSpPr>
          <p:cNvPr id="5" name="Espace réservé du numéro de diapositive 4"/>
          <p:cNvSpPr>
            <a:spLocks noGrp="1"/>
          </p:cNvSpPr>
          <p:nvPr>
            <p:ph type="sldNum" sz="quarter" idx="4"/>
          </p:nvPr>
        </p:nvSpPr>
        <p:spPr/>
        <p:txBody>
          <a:bodyPr/>
          <a:lstStyle/>
          <a:p>
            <a:fld id="{0E465282-C79B-4ED5-A145-AC9BCBC76765}" type="slidenum">
              <a:rPr lang="fr-FR" smtClean="0"/>
              <a:pPr/>
              <a:t>6</a:t>
            </a:fld>
            <a:endParaRPr lang="fr-FR" dirty="0"/>
          </a:p>
        </p:txBody>
      </p:sp>
      <p:pic>
        <p:nvPicPr>
          <p:cNvPr id="6" name="Espace réservé du contenu 3" descr="images.jpg"/>
          <p:cNvPicPr>
            <a:picLocks noChangeAspect="1"/>
          </p:cNvPicPr>
          <p:nvPr/>
        </p:nvPicPr>
        <p:blipFill>
          <a:blip r:embed="rId2" cstate="print">
            <a:duotone>
              <a:prstClr val="black"/>
              <a:srgbClr val="FF123F">
                <a:tint val="45000"/>
                <a:satMod val="400000"/>
              </a:srgb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5001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6397" y="302135"/>
            <a:ext cx="11521280" cy="866254"/>
          </a:xfrm>
        </p:spPr>
        <p:txBody>
          <a:bodyPr/>
          <a:lstStyle/>
          <a:p>
            <a:r>
              <a:rPr lang="fr-FR" dirty="0" smtClean="0"/>
              <a:t>LES OUTILS de L’ECOSYSTEME HADOOP</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60</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1027" name="Groupe 1026"/>
          <p:cNvGrpSpPr/>
          <p:nvPr/>
        </p:nvGrpSpPr>
        <p:grpSpPr>
          <a:xfrm>
            <a:off x="2855640" y="4221088"/>
            <a:ext cx="7370869" cy="1872208"/>
            <a:chOff x="2009864" y="4207692"/>
            <a:chExt cx="7370869" cy="1872208"/>
          </a:xfrm>
        </p:grpSpPr>
        <p:sp>
          <p:nvSpPr>
            <p:cNvPr id="1025" name="Rectangle 1024"/>
            <p:cNvSpPr/>
            <p:nvPr/>
          </p:nvSpPr>
          <p:spPr>
            <a:xfrm>
              <a:off x="2009864" y="4207692"/>
              <a:ext cx="7370869" cy="1872208"/>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FR" b="1" dirty="0" smtClean="0">
                  <a:solidFill>
                    <a:schemeClr val="accent2"/>
                  </a:solidFill>
                  <a:latin typeface="+mj-lt"/>
                </a:rPr>
                <a:t>HDFS</a:t>
              </a:r>
              <a:endParaRPr lang="fr-FR" b="1" dirty="0">
                <a:solidFill>
                  <a:schemeClr val="accent2"/>
                </a:solidFill>
                <a:latin typeface="+mj-lt"/>
              </a:endParaRPr>
            </a:p>
          </p:txBody>
        </p:sp>
        <p:grpSp>
          <p:nvGrpSpPr>
            <p:cNvPr id="1024" name="Groupe 1023"/>
            <p:cNvGrpSpPr/>
            <p:nvPr/>
          </p:nvGrpSpPr>
          <p:grpSpPr>
            <a:xfrm>
              <a:off x="2135560" y="4581128"/>
              <a:ext cx="7049624" cy="1440160"/>
              <a:chOff x="623392" y="4365104"/>
              <a:chExt cx="7049624" cy="1440160"/>
            </a:xfrm>
          </p:grpSpPr>
          <p:sp>
            <p:nvSpPr>
              <p:cNvPr id="7" name="Rectangle à coins arrondis 6"/>
              <p:cNvSpPr/>
              <p:nvPr/>
            </p:nvSpPr>
            <p:spPr>
              <a:xfrm>
                <a:off x="623392"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Name </a:t>
                </a:r>
                <a:r>
                  <a:rPr lang="fr-FR" sz="1000" dirty="0" err="1" smtClean="0"/>
                  <a:t>Node</a:t>
                </a:r>
                <a:endParaRPr lang="fr-FR" sz="1000" dirty="0"/>
              </a:p>
            </p:txBody>
          </p:sp>
          <p:grpSp>
            <p:nvGrpSpPr>
              <p:cNvPr id="29" name="Groupe 28"/>
              <p:cNvGrpSpPr/>
              <p:nvPr/>
            </p:nvGrpSpPr>
            <p:grpSpPr>
              <a:xfrm>
                <a:off x="1847528" y="4365104"/>
                <a:ext cx="2901237" cy="1440160"/>
                <a:chOff x="1847528" y="4365104"/>
                <a:chExt cx="2901237" cy="1440160"/>
              </a:xfrm>
            </p:grpSpPr>
            <p:grpSp>
              <p:nvGrpSpPr>
                <p:cNvPr id="8" name="Groupe 7"/>
                <p:cNvGrpSpPr/>
                <p:nvPr/>
              </p:nvGrpSpPr>
              <p:grpSpPr>
                <a:xfrm>
                  <a:off x="1847528" y="4365104"/>
                  <a:ext cx="866298" cy="1440160"/>
                  <a:chOff x="1847528" y="4365104"/>
                  <a:chExt cx="866298" cy="1440160"/>
                </a:xfrm>
              </p:grpSpPr>
              <p:sp>
                <p:nvSpPr>
                  <p:cNvPr id="9" name="Rectangle à coins arrondis 8"/>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0" name="Rectangle à coins arrondis 9"/>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1" name="Rectangle à coins arrondis 10"/>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13" name="Groupe 12"/>
                <p:cNvGrpSpPr/>
                <p:nvPr/>
              </p:nvGrpSpPr>
              <p:grpSpPr>
                <a:xfrm>
                  <a:off x="2864997" y="4365104"/>
                  <a:ext cx="866298" cy="1440160"/>
                  <a:chOff x="1847528" y="4365104"/>
                  <a:chExt cx="866298" cy="1440160"/>
                </a:xfrm>
              </p:grpSpPr>
              <p:sp>
                <p:nvSpPr>
                  <p:cNvPr id="14" name="Rectangle à coins arrondis 13"/>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5" name="Rectangle à coins arrondis 14"/>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6" name="Rectangle à coins arrondis 15"/>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17" name="Groupe 16"/>
                <p:cNvGrpSpPr/>
                <p:nvPr/>
              </p:nvGrpSpPr>
              <p:grpSpPr>
                <a:xfrm>
                  <a:off x="3882467" y="4365104"/>
                  <a:ext cx="866298" cy="1440160"/>
                  <a:chOff x="1847528" y="4365104"/>
                  <a:chExt cx="866298" cy="1440160"/>
                </a:xfrm>
              </p:grpSpPr>
              <p:sp>
                <p:nvSpPr>
                  <p:cNvPr id="18" name="Rectangle à coins arrondis 17"/>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19" name="Rectangle à coins arrondis 18"/>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0" name="Rectangle à coins arrondis 19"/>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grpSp>
            <p:nvGrpSpPr>
              <p:cNvPr id="12" name="Groupe 11"/>
              <p:cNvGrpSpPr/>
              <p:nvPr/>
            </p:nvGrpSpPr>
            <p:grpSpPr>
              <a:xfrm>
                <a:off x="5807968" y="4365104"/>
                <a:ext cx="1865048" cy="1440160"/>
                <a:chOff x="8049578" y="4365104"/>
                <a:chExt cx="1865048" cy="1440160"/>
              </a:xfrm>
            </p:grpSpPr>
            <p:grpSp>
              <p:nvGrpSpPr>
                <p:cNvPr id="21" name="Groupe 20"/>
                <p:cNvGrpSpPr/>
                <p:nvPr/>
              </p:nvGrpSpPr>
              <p:grpSpPr>
                <a:xfrm>
                  <a:off x="8049578" y="4365104"/>
                  <a:ext cx="866298" cy="1440160"/>
                  <a:chOff x="1847528" y="4365104"/>
                  <a:chExt cx="866298" cy="1440160"/>
                </a:xfrm>
              </p:grpSpPr>
              <p:sp>
                <p:nvSpPr>
                  <p:cNvPr id="22" name="Rectangle à coins arrondis 21"/>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3" name="Rectangle à coins arrondis 22"/>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4" name="Rectangle à coins arrondis 23"/>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nvGrpSpPr>
                <p:cNvPr id="25" name="Groupe 24"/>
                <p:cNvGrpSpPr/>
                <p:nvPr/>
              </p:nvGrpSpPr>
              <p:grpSpPr>
                <a:xfrm>
                  <a:off x="9048328" y="4365104"/>
                  <a:ext cx="866298" cy="1440160"/>
                  <a:chOff x="1847528" y="4365104"/>
                  <a:chExt cx="866298" cy="1440160"/>
                </a:xfrm>
              </p:grpSpPr>
              <p:sp>
                <p:nvSpPr>
                  <p:cNvPr id="26" name="Rectangle à coins arrondis 25"/>
                  <p:cNvSpPr/>
                  <p:nvPr/>
                </p:nvSpPr>
                <p:spPr>
                  <a:xfrm>
                    <a:off x="1847528" y="5373216"/>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7" name="Rectangle à coins arrondis 26"/>
                  <p:cNvSpPr/>
                  <p:nvPr/>
                </p:nvSpPr>
                <p:spPr>
                  <a:xfrm>
                    <a:off x="1849730" y="4869160"/>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sp>
                <p:nvSpPr>
                  <p:cNvPr id="28" name="Rectangle à coins arrondis 27"/>
                  <p:cNvSpPr/>
                  <p:nvPr/>
                </p:nvSpPr>
                <p:spPr>
                  <a:xfrm>
                    <a:off x="1847528" y="4365104"/>
                    <a:ext cx="864096" cy="43204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Data </a:t>
                    </a:r>
                    <a:r>
                      <a:rPr lang="fr-FR" sz="1000" dirty="0" err="1" smtClean="0"/>
                      <a:t>Node</a:t>
                    </a:r>
                    <a:endParaRPr lang="fr-FR" sz="1000" dirty="0"/>
                  </a:p>
                </p:txBody>
              </p:sp>
            </p:grpSp>
          </p:grpSp>
          <p:cxnSp>
            <p:nvCxnSpPr>
              <p:cNvPr id="31" name="Connecteur droit 30"/>
              <p:cNvCxnSpPr/>
              <p:nvPr/>
            </p:nvCxnSpPr>
            <p:spPr>
              <a:xfrm>
                <a:off x="4943872" y="5085184"/>
                <a:ext cx="576064" cy="0"/>
              </a:xfrm>
              <a:prstGeom prst="line">
                <a:avLst/>
              </a:prstGeom>
              <a:ln w="635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1028" name="Rectangle à coins arrondis 1027"/>
          <p:cNvSpPr/>
          <p:nvPr/>
        </p:nvSpPr>
        <p:spPr>
          <a:xfrm>
            <a:off x="2855640" y="3789040"/>
            <a:ext cx="324036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MAP REDUCE</a:t>
            </a:r>
            <a:endParaRPr lang="fr-FR" dirty="0"/>
          </a:p>
        </p:txBody>
      </p:sp>
      <p:sp>
        <p:nvSpPr>
          <p:cNvPr id="37" name="Rectangle à coins arrondis 36"/>
          <p:cNvSpPr/>
          <p:nvPr/>
        </p:nvSpPr>
        <p:spPr>
          <a:xfrm>
            <a:off x="6167916" y="3789040"/>
            <a:ext cx="1260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 IMPALA</a:t>
            </a:r>
            <a:endParaRPr lang="fr-FR" dirty="0"/>
          </a:p>
        </p:txBody>
      </p:sp>
      <p:sp>
        <p:nvSpPr>
          <p:cNvPr id="38" name="Rectangle à coins arrondis 37"/>
          <p:cNvSpPr/>
          <p:nvPr/>
        </p:nvSpPr>
        <p:spPr>
          <a:xfrm>
            <a:off x="7499832" y="3789040"/>
            <a:ext cx="1260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HBASE</a:t>
            </a:r>
            <a:endParaRPr lang="fr-FR" dirty="0"/>
          </a:p>
        </p:txBody>
      </p:sp>
      <p:sp>
        <p:nvSpPr>
          <p:cNvPr id="39" name="Rectangle à coins arrondis 38"/>
          <p:cNvSpPr/>
          <p:nvPr/>
        </p:nvSpPr>
        <p:spPr>
          <a:xfrm>
            <a:off x="2860327" y="3336317"/>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PIG</a:t>
            </a:r>
            <a:endParaRPr lang="fr-FR" dirty="0"/>
          </a:p>
        </p:txBody>
      </p:sp>
      <p:sp>
        <p:nvSpPr>
          <p:cNvPr id="40" name="Rectangle à coins arrondis 39"/>
          <p:cNvSpPr/>
          <p:nvPr/>
        </p:nvSpPr>
        <p:spPr>
          <a:xfrm>
            <a:off x="3981130" y="3343596"/>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HIVE</a:t>
            </a:r>
            <a:endParaRPr lang="fr-FR" dirty="0"/>
          </a:p>
        </p:txBody>
      </p:sp>
      <p:sp>
        <p:nvSpPr>
          <p:cNvPr id="41" name="Rectangle à coins arrondis 40"/>
          <p:cNvSpPr/>
          <p:nvPr/>
        </p:nvSpPr>
        <p:spPr>
          <a:xfrm>
            <a:off x="5101932" y="3343596"/>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t>Java, Ruby, Python…</a:t>
            </a:r>
          </a:p>
        </p:txBody>
      </p:sp>
      <p:sp>
        <p:nvSpPr>
          <p:cNvPr id="43" name="Rectangle à coins arrondis 42"/>
          <p:cNvSpPr/>
          <p:nvPr/>
        </p:nvSpPr>
        <p:spPr>
          <a:xfrm>
            <a:off x="10028758" y="3054515"/>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SQOOP</a:t>
            </a:r>
            <a:endParaRPr lang="fr-FR" dirty="0"/>
          </a:p>
        </p:txBody>
      </p:sp>
      <p:sp>
        <p:nvSpPr>
          <p:cNvPr id="44" name="Rectangle à coins arrondis 43"/>
          <p:cNvSpPr/>
          <p:nvPr/>
        </p:nvSpPr>
        <p:spPr>
          <a:xfrm>
            <a:off x="10028758" y="2568449"/>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FLUME</a:t>
            </a:r>
            <a:endParaRPr lang="fr-FR" dirty="0"/>
          </a:p>
        </p:txBody>
      </p:sp>
      <p:sp>
        <p:nvSpPr>
          <p:cNvPr id="45" name="Rectangle à coins arrondis 44"/>
          <p:cNvSpPr/>
          <p:nvPr/>
        </p:nvSpPr>
        <p:spPr>
          <a:xfrm>
            <a:off x="10028757" y="2082208"/>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SPARK</a:t>
            </a:r>
            <a:endParaRPr lang="fr-FR" dirty="0"/>
          </a:p>
        </p:txBody>
      </p:sp>
      <p:sp>
        <p:nvSpPr>
          <p:cNvPr id="46" name="Rectangle à coins arrondis 45"/>
          <p:cNvSpPr/>
          <p:nvPr/>
        </p:nvSpPr>
        <p:spPr>
          <a:xfrm>
            <a:off x="10028756" y="1604068"/>
            <a:ext cx="985105"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STORM</a:t>
            </a:r>
            <a:endParaRPr lang="fr-FR" dirty="0"/>
          </a:p>
        </p:txBody>
      </p:sp>
      <p:cxnSp>
        <p:nvCxnSpPr>
          <p:cNvPr id="1031" name="Connecteur droit avec flèche 1030"/>
          <p:cNvCxnSpPr>
            <a:stCxn id="46" idx="1"/>
          </p:cNvCxnSpPr>
          <p:nvPr/>
        </p:nvCxnSpPr>
        <p:spPr>
          <a:xfrm rot="10800000" flipV="1">
            <a:off x="9480376" y="1790785"/>
            <a:ext cx="548380" cy="2438267"/>
          </a:xfrm>
          <a:prstGeom prst="bentConnector2">
            <a:avLst/>
          </a:prstGeom>
          <a:ln w="2540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3" name="Connecteur droit 1032"/>
          <p:cNvCxnSpPr>
            <a:stCxn id="45" idx="1"/>
          </p:cNvCxnSpPr>
          <p:nvPr/>
        </p:nvCxnSpPr>
        <p:spPr>
          <a:xfrm flipH="1">
            <a:off x="9480376" y="2268926"/>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9480375" y="2755167"/>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flipH="1">
            <a:off x="9480375" y="3241233"/>
            <a:ext cx="548381"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3" name="Rectangle à coins arrondis 52"/>
          <p:cNvSpPr/>
          <p:nvPr/>
        </p:nvSpPr>
        <p:spPr>
          <a:xfrm>
            <a:off x="4561452" y="1227001"/>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HUE</a:t>
            </a:r>
            <a:endParaRPr lang="fr-FR" dirty="0"/>
          </a:p>
        </p:txBody>
      </p:sp>
      <p:sp>
        <p:nvSpPr>
          <p:cNvPr id="54" name="Rectangle à coins arrondis 53"/>
          <p:cNvSpPr/>
          <p:nvPr/>
        </p:nvSpPr>
        <p:spPr>
          <a:xfrm>
            <a:off x="5922666" y="1227001"/>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OOZIE</a:t>
            </a:r>
            <a:endParaRPr lang="fr-FR" dirty="0"/>
          </a:p>
        </p:txBody>
      </p:sp>
      <p:sp>
        <p:nvSpPr>
          <p:cNvPr id="55" name="Rectangle à coins arrondis 54"/>
          <p:cNvSpPr/>
          <p:nvPr/>
        </p:nvSpPr>
        <p:spPr>
          <a:xfrm>
            <a:off x="7283880" y="1221313"/>
            <a:ext cx="1188000" cy="373436"/>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MAHOUT</a:t>
            </a:r>
            <a:endParaRPr lang="fr-FR" dirty="0"/>
          </a:p>
        </p:txBody>
      </p:sp>
      <p:sp>
        <p:nvSpPr>
          <p:cNvPr id="56" name="Rectangle à coins arrondis 55"/>
          <p:cNvSpPr/>
          <p:nvPr/>
        </p:nvSpPr>
        <p:spPr>
          <a:xfrm>
            <a:off x="2860327" y="3775644"/>
            <a:ext cx="3240360"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MAP REDUCE</a:t>
            </a:r>
          </a:p>
        </p:txBody>
      </p:sp>
      <p:sp>
        <p:nvSpPr>
          <p:cNvPr id="58" name="Rectangle à coins arrondis 57"/>
          <p:cNvSpPr/>
          <p:nvPr/>
        </p:nvSpPr>
        <p:spPr>
          <a:xfrm>
            <a:off x="5087888" y="3353451"/>
            <a:ext cx="985105"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t>Java, Ruby, Python…</a:t>
            </a:r>
          </a:p>
        </p:txBody>
      </p:sp>
      <p:sp>
        <p:nvSpPr>
          <p:cNvPr id="59" name="Rectangle à coins arrondis 58"/>
          <p:cNvSpPr/>
          <p:nvPr/>
        </p:nvSpPr>
        <p:spPr>
          <a:xfrm>
            <a:off x="2855640" y="3343596"/>
            <a:ext cx="985105"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PIG</a:t>
            </a:r>
          </a:p>
        </p:txBody>
      </p:sp>
      <p:sp>
        <p:nvSpPr>
          <p:cNvPr id="60" name="Rectangle à coins arrondis 59"/>
          <p:cNvSpPr/>
          <p:nvPr/>
        </p:nvSpPr>
        <p:spPr>
          <a:xfrm>
            <a:off x="4007768" y="3343596"/>
            <a:ext cx="985105"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HIVE</a:t>
            </a:r>
          </a:p>
        </p:txBody>
      </p:sp>
      <p:sp>
        <p:nvSpPr>
          <p:cNvPr id="61" name="Rectangle à coins arrondis 60"/>
          <p:cNvSpPr/>
          <p:nvPr/>
        </p:nvSpPr>
        <p:spPr>
          <a:xfrm>
            <a:off x="6168008" y="3789040"/>
            <a:ext cx="1260000"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 IMPALA</a:t>
            </a:r>
          </a:p>
        </p:txBody>
      </p:sp>
      <p:sp>
        <p:nvSpPr>
          <p:cNvPr id="62" name="Rectangle à coins arrondis 61"/>
          <p:cNvSpPr/>
          <p:nvPr/>
        </p:nvSpPr>
        <p:spPr>
          <a:xfrm>
            <a:off x="7536160" y="3789040"/>
            <a:ext cx="1260000"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HBASE</a:t>
            </a:r>
          </a:p>
        </p:txBody>
      </p:sp>
      <p:cxnSp>
        <p:nvCxnSpPr>
          <p:cNvPr id="63" name="Connecteur droit avec flèche 1030"/>
          <p:cNvCxnSpPr/>
          <p:nvPr/>
        </p:nvCxnSpPr>
        <p:spPr>
          <a:xfrm rot="10800000" flipV="1">
            <a:off x="9480376" y="1789595"/>
            <a:ext cx="548380" cy="2438267"/>
          </a:xfrm>
          <a:prstGeom prst="bent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à coins arrondis 63"/>
          <p:cNvSpPr/>
          <p:nvPr/>
        </p:nvSpPr>
        <p:spPr>
          <a:xfrm>
            <a:off x="10039794" y="1604068"/>
            <a:ext cx="985105" cy="3734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STORM</a:t>
            </a:r>
          </a:p>
        </p:txBody>
      </p:sp>
      <p:sp>
        <p:nvSpPr>
          <p:cNvPr id="65" name="Rectangle à coins arrondis 64"/>
          <p:cNvSpPr/>
          <p:nvPr/>
        </p:nvSpPr>
        <p:spPr>
          <a:xfrm>
            <a:off x="10028757" y="2069237"/>
            <a:ext cx="985105" cy="37343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SPARK</a:t>
            </a:r>
            <a:endParaRPr lang="fr-FR" dirty="0"/>
          </a:p>
        </p:txBody>
      </p:sp>
      <p:cxnSp>
        <p:nvCxnSpPr>
          <p:cNvPr id="66" name="Connecteur droit 65"/>
          <p:cNvCxnSpPr>
            <a:stCxn id="65" idx="1"/>
          </p:cNvCxnSpPr>
          <p:nvPr/>
        </p:nvCxnSpPr>
        <p:spPr>
          <a:xfrm flipH="1">
            <a:off x="9480376" y="2255955"/>
            <a:ext cx="5483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7" name="Rectangle à coins arrondis 66"/>
          <p:cNvSpPr/>
          <p:nvPr/>
        </p:nvSpPr>
        <p:spPr>
          <a:xfrm>
            <a:off x="10028759" y="2564904"/>
            <a:ext cx="985105" cy="37343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FLUME</a:t>
            </a:r>
            <a:endParaRPr lang="fr-FR" dirty="0"/>
          </a:p>
        </p:txBody>
      </p:sp>
      <p:cxnSp>
        <p:nvCxnSpPr>
          <p:cNvPr id="68" name="Connecteur droit 67"/>
          <p:cNvCxnSpPr/>
          <p:nvPr/>
        </p:nvCxnSpPr>
        <p:spPr>
          <a:xfrm flipH="1">
            <a:off x="9480376" y="2751622"/>
            <a:ext cx="5483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9" name="Rectangle à coins arrondis 68"/>
          <p:cNvSpPr/>
          <p:nvPr/>
        </p:nvSpPr>
        <p:spPr>
          <a:xfrm>
            <a:off x="10028759" y="3068960"/>
            <a:ext cx="985105" cy="37343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SQOOP</a:t>
            </a:r>
            <a:endParaRPr lang="fr-FR" dirty="0"/>
          </a:p>
        </p:txBody>
      </p:sp>
      <p:cxnSp>
        <p:nvCxnSpPr>
          <p:cNvPr id="70" name="Connecteur droit 69"/>
          <p:cNvCxnSpPr/>
          <p:nvPr/>
        </p:nvCxnSpPr>
        <p:spPr>
          <a:xfrm flipH="1">
            <a:off x="9480376" y="3255678"/>
            <a:ext cx="5483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1" name="Rectangle à coins arrondis 70"/>
          <p:cNvSpPr/>
          <p:nvPr/>
        </p:nvSpPr>
        <p:spPr>
          <a:xfrm>
            <a:off x="4583832" y="1238586"/>
            <a:ext cx="1188000" cy="37343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HUE</a:t>
            </a:r>
            <a:endParaRPr lang="fr-FR" dirty="0"/>
          </a:p>
        </p:txBody>
      </p:sp>
      <p:sp>
        <p:nvSpPr>
          <p:cNvPr id="72" name="Rectangle à coins arrondis 71"/>
          <p:cNvSpPr/>
          <p:nvPr/>
        </p:nvSpPr>
        <p:spPr>
          <a:xfrm>
            <a:off x="5916507" y="1220856"/>
            <a:ext cx="1188000" cy="37343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OOZIE</a:t>
            </a:r>
            <a:endParaRPr lang="fr-FR" dirty="0"/>
          </a:p>
        </p:txBody>
      </p:sp>
      <p:sp>
        <p:nvSpPr>
          <p:cNvPr id="73" name="Rectangle à coins arrondis 72"/>
          <p:cNvSpPr/>
          <p:nvPr/>
        </p:nvSpPr>
        <p:spPr>
          <a:xfrm>
            <a:off x="7311747" y="1230197"/>
            <a:ext cx="1188000" cy="373436"/>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MAHOUT</a:t>
            </a:r>
            <a:endParaRPr lang="fr-FR" dirty="0"/>
          </a:p>
        </p:txBody>
      </p:sp>
      <p:grpSp>
        <p:nvGrpSpPr>
          <p:cNvPr id="74" name="Groupe 73"/>
          <p:cNvGrpSpPr/>
          <p:nvPr/>
        </p:nvGrpSpPr>
        <p:grpSpPr>
          <a:xfrm>
            <a:off x="-1" y="1264514"/>
            <a:ext cx="215445" cy="4828783"/>
            <a:chOff x="-1" y="1264514"/>
            <a:chExt cx="215445" cy="4828783"/>
          </a:xfrm>
        </p:grpSpPr>
        <p:sp>
          <p:nvSpPr>
            <p:cNvPr id="75" name="ZoneTexte 74"/>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76" name="ZoneTexte 75"/>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77" name="ZoneTexte 76"/>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78" name="ZoneTexte 77"/>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
        <p:nvSpPr>
          <p:cNvPr id="79" name="Rectangle à coins arrondis 78"/>
          <p:cNvSpPr/>
          <p:nvPr/>
        </p:nvSpPr>
        <p:spPr>
          <a:xfrm>
            <a:off x="10028759" y="3559620"/>
            <a:ext cx="985105" cy="373436"/>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DMX</a:t>
            </a:r>
            <a:endParaRPr lang="fr-FR" dirty="0"/>
          </a:p>
        </p:txBody>
      </p:sp>
      <p:cxnSp>
        <p:nvCxnSpPr>
          <p:cNvPr id="80" name="Connecteur droit 79"/>
          <p:cNvCxnSpPr/>
          <p:nvPr/>
        </p:nvCxnSpPr>
        <p:spPr>
          <a:xfrm flipH="1">
            <a:off x="9480376" y="3746338"/>
            <a:ext cx="54838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281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64" grpId="0" animBg="1"/>
      <p:bldP spid="65" grpId="0" animBg="1"/>
      <p:bldP spid="67" grpId="0" animBg="1"/>
      <p:bldP spid="69" grpId="0" animBg="1"/>
      <p:bldP spid="71" grpId="0" animBg="1"/>
      <p:bldP spid="72" grpId="0" animBg="1"/>
      <p:bldP spid="73" grpId="0" animBg="1"/>
      <p:bldP spid="7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Moteurs analytiques et outils de visualisation</a:t>
            </a:r>
            <a:endParaRPr lang="fr-FR" dirty="0"/>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61</a:t>
            </a:fld>
            <a:endParaRPr lang="fr-FR" dirty="0"/>
          </a:p>
        </p:txBody>
      </p:sp>
      <p:sp>
        <p:nvSpPr>
          <p:cNvPr id="4" name="Espace réservé de la date 3"/>
          <p:cNvSpPr>
            <a:spLocks noGrp="1"/>
          </p:cNvSpPr>
          <p:nvPr>
            <p:ph type="dt" sz="half" idx="2"/>
          </p:nvPr>
        </p:nvSpPr>
        <p:spPr/>
        <p:txBody>
          <a:bodyPr/>
          <a:lstStyle/>
          <a:p>
            <a:r>
              <a:rPr lang="fr-FR" smtClean="0"/>
              <a:t>JUIN 2015</a:t>
            </a:r>
            <a:endParaRPr lang="fr-FR" dirty="0"/>
          </a:p>
        </p:txBody>
      </p:sp>
      <p:sp>
        <p:nvSpPr>
          <p:cNvPr id="5" name="Rectangle 4"/>
          <p:cNvSpPr/>
          <p:nvPr/>
        </p:nvSpPr>
        <p:spPr>
          <a:xfrm>
            <a:off x="1510103" y="3429000"/>
            <a:ext cx="5943898" cy="792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Données </a:t>
            </a:r>
            <a:r>
              <a:rPr lang="fr-FR" dirty="0" err="1" smtClean="0"/>
              <a:t>Big</a:t>
            </a:r>
            <a:r>
              <a:rPr lang="fr-FR" dirty="0" smtClean="0"/>
              <a:t> Data</a:t>
            </a:r>
            <a:endParaRPr lang="fr-FR" dirty="0"/>
          </a:p>
        </p:txBody>
      </p:sp>
      <p:sp>
        <p:nvSpPr>
          <p:cNvPr id="6" name="Rectangle 5"/>
          <p:cNvSpPr/>
          <p:nvPr/>
        </p:nvSpPr>
        <p:spPr>
          <a:xfrm>
            <a:off x="2867594" y="2543444"/>
            <a:ext cx="1107024"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4058580" y="2543444"/>
            <a:ext cx="1143799"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p:cNvSpPr/>
          <p:nvPr/>
        </p:nvSpPr>
        <p:spPr>
          <a:xfrm>
            <a:off x="5286341" y="2543444"/>
            <a:ext cx="1021130"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p:nvSpPr>
        <p:spPr>
          <a:xfrm>
            <a:off x="3420838" y="1628800"/>
            <a:ext cx="1822291" cy="655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Machine Learning</a:t>
            </a:r>
            <a:endParaRPr lang="fr-FR" dirty="0"/>
          </a:p>
        </p:txBody>
      </p:sp>
      <p:sp>
        <p:nvSpPr>
          <p:cNvPr id="10" name="Rectangle 9"/>
          <p:cNvSpPr/>
          <p:nvPr/>
        </p:nvSpPr>
        <p:spPr>
          <a:xfrm>
            <a:off x="1512807" y="1628800"/>
            <a:ext cx="1822291" cy="655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Visualisation</a:t>
            </a:r>
            <a:endParaRPr lang="fr-FR" dirty="0"/>
          </a:p>
        </p:txBody>
      </p:sp>
      <p:sp>
        <p:nvSpPr>
          <p:cNvPr id="11" name="Accolade fermante 10"/>
          <p:cNvSpPr/>
          <p:nvPr/>
        </p:nvSpPr>
        <p:spPr>
          <a:xfrm>
            <a:off x="7558775" y="2538105"/>
            <a:ext cx="360040" cy="655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2" name="ZoneTexte 11"/>
          <p:cNvSpPr txBox="1"/>
          <p:nvPr/>
        </p:nvSpPr>
        <p:spPr>
          <a:xfrm>
            <a:off x="7918815" y="2555692"/>
            <a:ext cx="3412088" cy="646331"/>
          </a:xfrm>
          <a:prstGeom prst="rect">
            <a:avLst/>
          </a:prstGeom>
          <a:noFill/>
        </p:spPr>
        <p:txBody>
          <a:bodyPr wrap="none" rtlCol="0">
            <a:spAutoFit/>
          </a:bodyPr>
          <a:lstStyle/>
          <a:p>
            <a:r>
              <a:rPr lang="fr-FR" dirty="0" smtClean="0"/>
              <a:t>Outils d’analyse, de statistique </a:t>
            </a:r>
          </a:p>
          <a:p>
            <a:r>
              <a:rPr lang="fr-FR" dirty="0" smtClean="0"/>
              <a:t>et de traitements</a:t>
            </a:r>
            <a:endParaRPr lang="fr-FR" dirty="0"/>
          </a:p>
        </p:txBody>
      </p:sp>
      <p:sp>
        <p:nvSpPr>
          <p:cNvPr id="13" name="Rectangle 12"/>
          <p:cNvSpPr/>
          <p:nvPr/>
        </p:nvSpPr>
        <p:spPr>
          <a:xfrm>
            <a:off x="1510103" y="2543444"/>
            <a:ext cx="1273529" cy="68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t>CEP</a:t>
            </a:r>
          </a:p>
          <a:p>
            <a:r>
              <a:rPr lang="fr-FR" sz="1400" dirty="0" err="1" smtClean="0"/>
              <a:t>InfoStream</a:t>
            </a:r>
            <a:endParaRPr lang="fr-FR" dirty="0"/>
          </a:p>
        </p:txBody>
      </p:sp>
      <p:sp>
        <p:nvSpPr>
          <p:cNvPr id="14" name="Rectangle 13"/>
          <p:cNvSpPr/>
          <p:nvPr/>
        </p:nvSpPr>
        <p:spPr>
          <a:xfrm>
            <a:off x="5328870" y="1628800"/>
            <a:ext cx="2125131" cy="655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Application </a:t>
            </a:r>
          </a:p>
          <a:p>
            <a:pPr algn="ctr"/>
            <a:r>
              <a:rPr lang="fr-FR" dirty="0" smtClean="0"/>
              <a:t>Analytique</a:t>
            </a:r>
            <a:endParaRPr lang="fr-FR" dirty="0"/>
          </a:p>
        </p:txBody>
      </p:sp>
      <p:sp>
        <p:nvSpPr>
          <p:cNvPr id="15" name="ZoneTexte 14"/>
          <p:cNvSpPr txBox="1"/>
          <p:nvPr/>
        </p:nvSpPr>
        <p:spPr>
          <a:xfrm>
            <a:off x="8178853" y="1775431"/>
            <a:ext cx="2466253" cy="369332"/>
          </a:xfrm>
          <a:prstGeom prst="rect">
            <a:avLst/>
          </a:prstGeom>
          <a:noFill/>
        </p:spPr>
        <p:txBody>
          <a:bodyPr wrap="none" rtlCol="0">
            <a:spAutoFit/>
          </a:bodyPr>
          <a:lstStyle/>
          <a:p>
            <a:r>
              <a:rPr lang="fr-FR" dirty="0" smtClean="0"/>
              <a:t>Client/consommateur</a:t>
            </a:r>
            <a:endParaRPr lang="fr-FR" dirty="0"/>
          </a:p>
        </p:txBody>
      </p:sp>
      <p:sp>
        <p:nvSpPr>
          <p:cNvPr id="16" name="Accolade fermante 15"/>
          <p:cNvSpPr/>
          <p:nvPr/>
        </p:nvSpPr>
        <p:spPr>
          <a:xfrm flipV="1">
            <a:off x="7477842" y="1632372"/>
            <a:ext cx="493936" cy="6554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p>
        </p:txBody>
      </p:sp>
      <p:sp>
        <p:nvSpPr>
          <p:cNvPr id="17" name="Rectangle 16"/>
          <p:cNvSpPr/>
          <p:nvPr/>
        </p:nvSpPr>
        <p:spPr>
          <a:xfrm>
            <a:off x="6391435" y="2543444"/>
            <a:ext cx="1062566" cy="6554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8" name="Imag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14710" y="2669831"/>
            <a:ext cx="585206" cy="444758"/>
          </a:xfrm>
          <a:prstGeom prst="rect">
            <a:avLst/>
          </a:prstGeom>
        </p:spPr>
      </p:pic>
      <p:pic>
        <p:nvPicPr>
          <p:cNvPr id="19" name="Imag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1837" y="2577828"/>
            <a:ext cx="586682" cy="586682"/>
          </a:xfrm>
          <a:prstGeom prst="rect">
            <a:avLst/>
          </a:prstGeom>
        </p:spPr>
      </p:pic>
      <p:pic>
        <p:nvPicPr>
          <p:cNvPr id="20" name="Imag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06733" y="2689489"/>
            <a:ext cx="849941" cy="352682"/>
          </a:xfrm>
          <a:prstGeom prst="rect">
            <a:avLst/>
          </a:prstGeom>
        </p:spPr>
      </p:pic>
      <p:pic>
        <p:nvPicPr>
          <p:cNvPr id="21" name="Imag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7147" y="2660629"/>
            <a:ext cx="994884" cy="528288"/>
          </a:xfrm>
          <a:prstGeom prst="rect">
            <a:avLst/>
          </a:prstGeom>
        </p:spPr>
      </p:pic>
      <p:pic>
        <p:nvPicPr>
          <p:cNvPr id="22" name="Imag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07568" y="2550433"/>
            <a:ext cx="492749" cy="492749"/>
          </a:xfrm>
          <a:prstGeom prst="rect">
            <a:avLst/>
          </a:prstGeom>
        </p:spPr>
      </p:pic>
      <p:grpSp>
        <p:nvGrpSpPr>
          <p:cNvPr id="23" name="Groupe 22"/>
          <p:cNvGrpSpPr/>
          <p:nvPr/>
        </p:nvGrpSpPr>
        <p:grpSpPr>
          <a:xfrm>
            <a:off x="-1" y="1264514"/>
            <a:ext cx="215445" cy="4828783"/>
            <a:chOff x="-1" y="1264514"/>
            <a:chExt cx="215445" cy="4828783"/>
          </a:xfrm>
        </p:grpSpPr>
        <p:sp>
          <p:nvSpPr>
            <p:cNvPr id="24" name="ZoneTexte 23"/>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25" name="ZoneTexte 24"/>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26" name="ZoneTexte 25"/>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27" name="ZoneTexte 26"/>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98365343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Outils d’analyse</a:t>
            </a:r>
            <a:endParaRPr lang="fr-FR" dirty="0"/>
          </a:p>
        </p:txBody>
      </p:sp>
      <p:sp>
        <p:nvSpPr>
          <p:cNvPr id="3" name="Espace réservé du contenu 2"/>
          <p:cNvSpPr>
            <a:spLocks noGrp="1"/>
          </p:cNvSpPr>
          <p:nvPr>
            <p:ph idx="1"/>
          </p:nvPr>
        </p:nvSpPr>
        <p:spPr/>
        <p:txBody>
          <a:bodyPr/>
          <a:lstStyle/>
          <a:p>
            <a:pPr marL="92075" lvl="2" indent="-92075"/>
            <a:r>
              <a:rPr lang="fr-FR" sz="2000" dirty="0"/>
              <a:t> R </a:t>
            </a:r>
            <a:endParaRPr lang="fr-FR" sz="2000" dirty="0" smtClean="0"/>
          </a:p>
          <a:p>
            <a:pPr marL="970825" lvl="4" indent="-342900">
              <a:buClr>
                <a:srgbClr val="92D050"/>
              </a:buClr>
              <a:buFont typeface="Wingdings" panose="05000000000000000000" pitchFamily="2" charset="2"/>
              <a:buChar char="§"/>
            </a:pPr>
            <a:r>
              <a:rPr lang="fr-FR" sz="1800" dirty="0"/>
              <a:t> </a:t>
            </a:r>
            <a:r>
              <a:rPr lang="fr-FR" sz="1800" dirty="0" smtClean="0"/>
              <a:t>Un </a:t>
            </a:r>
            <a:r>
              <a:rPr lang="fr-FR" sz="1800" dirty="0"/>
              <a:t>l</a:t>
            </a:r>
            <a:r>
              <a:rPr lang="fr-FR" sz="1800" dirty="0" smtClean="0"/>
              <a:t>angage </a:t>
            </a:r>
            <a:r>
              <a:rPr lang="fr-FR" sz="1800" dirty="0"/>
              <a:t>: </a:t>
            </a:r>
            <a:r>
              <a:rPr lang="fr-FR" sz="1800" dirty="0" smtClean="0"/>
              <a:t>basé </a:t>
            </a:r>
            <a:r>
              <a:rPr lang="fr-FR" sz="1800" dirty="0"/>
              <a:t>sur le langage S développé par les laboratoires Bell dans les années 70. </a:t>
            </a:r>
            <a:endParaRPr lang="fr-FR" sz="1800" dirty="0" smtClean="0"/>
          </a:p>
          <a:p>
            <a:pPr marL="970825" lvl="4" indent="-342900">
              <a:buClr>
                <a:srgbClr val="92D050"/>
              </a:buClr>
              <a:buFont typeface="Wingdings" panose="05000000000000000000" pitchFamily="2" charset="2"/>
              <a:buChar char="§"/>
            </a:pPr>
            <a:r>
              <a:rPr lang="fr-FR" sz="1800" dirty="0"/>
              <a:t> </a:t>
            </a:r>
            <a:r>
              <a:rPr lang="fr-FR" sz="1800" dirty="0" smtClean="0"/>
              <a:t>Un environnement d’exécution </a:t>
            </a:r>
            <a:r>
              <a:rPr lang="fr-FR" sz="1800" dirty="0"/>
              <a:t>du calcul statistique et de représentation </a:t>
            </a:r>
            <a:r>
              <a:rPr lang="fr-FR" sz="1800" dirty="0" smtClean="0"/>
              <a:t>graphique</a:t>
            </a:r>
          </a:p>
          <a:p>
            <a:pPr marL="203200" lvl="3" indent="-92075">
              <a:lnSpc>
                <a:spcPct val="100000"/>
              </a:lnSpc>
              <a:spcBef>
                <a:spcPts val="0"/>
              </a:spcBef>
            </a:pPr>
            <a:endParaRPr lang="fr-FR" dirty="0"/>
          </a:p>
          <a:p>
            <a:pPr marL="92075" lvl="2" indent="-92075">
              <a:lnSpc>
                <a:spcPct val="100000"/>
              </a:lnSpc>
            </a:pPr>
            <a:r>
              <a:rPr lang="fr-FR" sz="2000" dirty="0" smtClean="0"/>
              <a:t> SPSS </a:t>
            </a:r>
            <a:r>
              <a:rPr lang="fr-FR" sz="2000" dirty="0"/>
              <a:t>(</a:t>
            </a:r>
            <a:r>
              <a:rPr lang="en-US" sz="2000" dirty="0"/>
              <a:t>Statistical Package for the Social Sciences)</a:t>
            </a:r>
            <a:r>
              <a:rPr lang="fr-FR" sz="2000" dirty="0" smtClean="0"/>
              <a:t>: logiciel d’analyse statistique de la société éponyme. </a:t>
            </a:r>
            <a:endParaRPr lang="fr-FR" sz="2000" dirty="0"/>
          </a:p>
          <a:p>
            <a:pPr marL="92075" lvl="2" indent="-92075"/>
            <a:r>
              <a:rPr lang="fr-FR" sz="2000" dirty="0" smtClean="0"/>
              <a:t> SAS : </a:t>
            </a:r>
            <a:r>
              <a:rPr lang="fr-FR" dirty="0" smtClean="0"/>
              <a:t>Concurrent de SPSS développé par la société SAS</a:t>
            </a:r>
          </a:p>
          <a:p>
            <a:pPr marL="92075" lvl="2" indent="-92075"/>
            <a:endParaRPr lang="fr-FR" sz="2000" dirty="0"/>
          </a:p>
          <a:p>
            <a:pPr marL="92075" lvl="2" indent="-92075">
              <a:lnSpc>
                <a:spcPct val="100000"/>
              </a:lnSpc>
            </a:pPr>
            <a:r>
              <a:rPr lang="fr-FR" sz="2000" dirty="0" smtClean="0"/>
              <a:t> SPARK : Outils </a:t>
            </a:r>
            <a:r>
              <a:rPr lang="fr-FR" sz="2000" dirty="0" err="1" smtClean="0"/>
              <a:t>opensource</a:t>
            </a:r>
            <a:r>
              <a:rPr lang="fr-FR" sz="2000" dirty="0" smtClean="0"/>
              <a:t> pour le traitement temps réel. Des modules  de machine </a:t>
            </a:r>
            <a:r>
              <a:rPr lang="fr-FR" sz="2000" dirty="0" err="1" smtClean="0"/>
              <a:t>learning</a:t>
            </a:r>
            <a:r>
              <a:rPr lang="fr-FR" sz="2000" dirty="0" smtClean="0"/>
              <a:t>,  de visualisation sont également disponibles. C’est un outil de </a:t>
            </a:r>
            <a:r>
              <a:rPr lang="fr-FR" sz="2000" dirty="0" err="1" smtClean="0"/>
              <a:t>Complex</a:t>
            </a:r>
            <a:r>
              <a:rPr lang="fr-FR" sz="2000" dirty="0" smtClean="0"/>
              <a:t> Event </a:t>
            </a:r>
            <a:r>
              <a:rPr lang="fr-FR" sz="2000" dirty="0" err="1" smtClean="0"/>
              <a:t>Processing</a:t>
            </a:r>
            <a:r>
              <a:rPr lang="fr-FR" dirty="0"/>
              <a:t> </a:t>
            </a:r>
            <a:r>
              <a:rPr lang="fr-FR" dirty="0" smtClean="0"/>
              <a:t>(CEP).</a:t>
            </a:r>
            <a:endParaRPr lang="fr-FR" sz="2000"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62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1581066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à coins arrondis 37"/>
          <p:cNvSpPr/>
          <p:nvPr/>
        </p:nvSpPr>
        <p:spPr>
          <a:xfrm>
            <a:off x="6002088" y="2417752"/>
            <a:ext cx="4270375" cy="2239708"/>
          </a:xfrm>
          <a:prstGeom prst="roundRect">
            <a:avLst/>
          </a:prstGeom>
          <a:solidFill>
            <a:schemeClr val="bg1"/>
          </a:solidFill>
          <a:ln w="60325">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00" b="1" dirty="0">
              <a:solidFill>
                <a:schemeClr val="tx1"/>
              </a:solidFill>
            </a:endParaRPr>
          </a:p>
        </p:txBody>
      </p:sp>
      <p:sp>
        <p:nvSpPr>
          <p:cNvPr id="2" name="Titre 1"/>
          <p:cNvSpPr>
            <a:spLocks noGrp="1"/>
          </p:cNvSpPr>
          <p:nvPr>
            <p:ph type="title"/>
          </p:nvPr>
        </p:nvSpPr>
        <p:spPr/>
        <p:txBody>
          <a:bodyPr/>
          <a:lstStyle/>
          <a:p>
            <a:r>
              <a:rPr lang="fr-FR" dirty="0" err="1"/>
              <a:t>Complex</a:t>
            </a:r>
            <a:r>
              <a:rPr lang="fr-FR" dirty="0"/>
              <a:t> Events </a:t>
            </a:r>
            <a:r>
              <a:rPr lang="fr-FR" dirty="0" err="1" smtClean="0"/>
              <a:t>Processing</a:t>
            </a:r>
            <a:r>
              <a:rPr lang="fr-FR" dirty="0" smtClean="0"/>
              <a:t> (CEP)</a:t>
            </a:r>
            <a:r>
              <a:rPr lang="fr-FR" dirty="0"/>
              <a:t/>
            </a:r>
            <a:br>
              <a:rPr lang="fr-FR" dirty="0"/>
            </a:b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63</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Rectangle 5"/>
          <p:cNvSpPr/>
          <p:nvPr/>
        </p:nvSpPr>
        <p:spPr>
          <a:xfrm>
            <a:off x="310680" y="899726"/>
            <a:ext cx="11593288" cy="720197"/>
          </a:xfrm>
          <a:prstGeom prst="rect">
            <a:avLst/>
          </a:prstGeom>
        </p:spPr>
        <p:txBody>
          <a:bodyPr wrap="square">
            <a:spAutoFit/>
          </a:bodyPr>
          <a:lstStyle/>
          <a:p>
            <a:pPr marL="392113" lvl="1" defTabSz="2062163">
              <a:lnSpc>
                <a:spcPct val="85000"/>
              </a:lnSpc>
              <a:buClr>
                <a:schemeClr val="accent1"/>
              </a:buClr>
            </a:pPr>
            <a:r>
              <a:rPr lang="fr-FR" sz="1600" dirty="0" smtClean="0"/>
              <a:t>Dans </a:t>
            </a:r>
            <a:r>
              <a:rPr lang="fr-FR" sz="1600" dirty="0"/>
              <a:t>le monde du </a:t>
            </a:r>
            <a:r>
              <a:rPr lang="fr-FR" sz="1600" dirty="0" err="1"/>
              <a:t>Big</a:t>
            </a:r>
            <a:r>
              <a:rPr lang="fr-FR" sz="1600" dirty="0"/>
              <a:t> Data, temps réel signifie que les données sont traitées au fur et à mesure de leur arrivée. </a:t>
            </a:r>
            <a:endParaRPr lang="fr-FR" sz="1600" dirty="0" smtClean="0"/>
          </a:p>
          <a:p>
            <a:pPr marL="392113" lvl="1" defTabSz="2062163">
              <a:lnSpc>
                <a:spcPct val="85000"/>
              </a:lnSpc>
              <a:buClr>
                <a:schemeClr val="accent1"/>
              </a:buClr>
            </a:pPr>
            <a:r>
              <a:rPr lang="fr-FR" sz="1600" dirty="0" smtClean="0"/>
              <a:t>Les </a:t>
            </a:r>
            <a:r>
              <a:rPr lang="fr-FR" sz="1600" dirty="0"/>
              <a:t>données ne sont </a:t>
            </a:r>
            <a:r>
              <a:rPr lang="fr-FR" sz="1600" dirty="0" smtClean="0"/>
              <a:t>obligatoirement pas </a:t>
            </a:r>
            <a:r>
              <a:rPr lang="fr-FR" sz="1600" dirty="0"/>
              <a:t>stockées pour un traitement ultérieur. </a:t>
            </a:r>
            <a:endParaRPr lang="fr-FR" sz="1600" dirty="0" smtClean="0"/>
          </a:p>
          <a:p>
            <a:pPr marL="392113" lvl="1" defTabSz="2062163">
              <a:lnSpc>
                <a:spcPct val="85000"/>
              </a:lnSpc>
              <a:buClr>
                <a:schemeClr val="accent1"/>
              </a:buClr>
            </a:pPr>
            <a:r>
              <a:rPr lang="fr-FR" sz="1600" i="1" dirty="0" smtClean="0">
                <a:solidFill>
                  <a:srgbClr val="FF6699"/>
                </a:solidFill>
              </a:rPr>
              <a:t>.</a:t>
            </a:r>
            <a:endParaRPr lang="fr-FR" sz="1600" i="1" dirty="0">
              <a:solidFill>
                <a:srgbClr val="FF6699"/>
              </a:solidFill>
            </a:endParaRPr>
          </a:p>
        </p:txBody>
      </p:sp>
      <p:sp>
        <p:nvSpPr>
          <p:cNvPr id="7" name="Rectangle à coins arrondis 6"/>
          <p:cNvSpPr/>
          <p:nvPr/>
        </p:nvSpPr>
        <p:spPr>
          <a:xfrm>
            <a:off x="6230267" y="4753199"/>
            <a:ext cx="3888432" cy="39604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Connecteurs</a:t>
            </a:r>
            <a:endParaRPr lang="fr-FR" dirty="0"/>
          </a:p>
        </p:txBody>
      </p:sp>
      <p:sp>
        <p:nvSpPr>
          <p:cNvPr id="8" name="Flèche vers le haut 7"/>
          <p:cNvSpPr/>
          <p:nvPr/>
        </p:nvSpPr>
        <p:spPr>
          <a:xfrm>
            <a:off x="6590307" y="5178460"/>
            <a:ext cx="432048" cy="421554"/>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e haut 8"/>
          <p:cNvSpPr/>
          <p:nvPr/>
        </p:nvSpPr>
        <p:spPr>
          <a:xfrm>
            <a:off x="8035403" y="5168409"/>
            <a:ext cx="432048" cy="431605"/>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haut 9"/>
          <p:cNvSpPr/>
          <p:nvPr/>
        </p:nvSpPr>
        <p:spPr>
          <a:xfrm>
            <a:off x="9485570" y="5168409"/>
            <a:ext cx="432048" cy="431605"/>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10195159" y="5292237"/>
            <a:ext cx="1221938" cy="307777"/>
          </a:xfrm>
          <a:prstGeom prst="rect">
            <a:avLst/>
          </a:prstGeom>
          <a:noFill/>
        </p:spPr>
        <p:txBody>
          <a:bodyPr wrap="none" rtlCol="0">
            <a:spAutoFit/>
          </a:bodyPr>
          <a:lstStyle/>
          <a:p>
            <a:r>
              <a:rPr lang="fr-FR" sz="1400" b="1" dirty="0" smtClean="0"/>
              <a:t>Evénements</a:t>
            </a:r>
            <a:endParaRPr lang="fr-FR" sz="1400" b="1" dirty="0"/>
          </a:p>
        </p:txBody>
      </p:sp>
      <p:sp>
        <p:nvSpPr>
          <p:cNvPr id="12" name="ZoneTexte 11"/>
          <p:cNvSpPr txBox="1"/>
          <p:nvPr/>
        </p:nvSpPr>
        <p:spPr>
          <a:xfrm>
            <a:off x="6155383" y="5597794"/>
            <a:ext cx="1472519" cy="523220"/>
          </a:xfrm>
          <a:prstGeom prst="rect">
            <a:avLst/>
          </a:prstGeom>
          <a:noFill/>
        </p:spPr>
        <p:txBody>
          <a:bodyPr wrap="none" rtlCol="0">
            <a:spAutoFit/>
          </a:bodyPr>
          <a:lstStyle/>
          <a:p>
            <a:r>
              <a:rPr lang="fr-FR" sz="1400" b="1" dirty="0" smtClean="0"/>
              <a:t>Infrastructure</a:t>
            </a:r>
          </a:p>
          <a:p>
            <a:r>
              <a:rPr lang="fr-FR" sz="1400" b="1" dirty="0" smtClean="0"/>
              <a:t>Serveur, réseau</a:t>
            </a:r>
            <a:endParaRPr lang="fr-FR" sz="1400" b="1" dirty="0"/>
          </a:p>
        </p:txBody>
      </p:sp>
      <p:sp>
        <p:nvSpPr>
          <p:cNvPr id="13" name="ZoneTexte 12"/>
          <p:cNvSpPr txBox="1"/>
          <p:nvPr/>
        </p:nvSpPr>
        <p:spPr>
          <a:xfrm>
            <a:off x="7600479" y="5603101"/>
            <a:ext cx="1164999" cy="307777"/>
          </a:xfrm>
          <a:prstGeom prst="rect">
            <a:avLst/>
          </a:prstGeom>
          <a:noFill/>
        </p:spPr>
        <p:txBody>
          <a:bodyPr wrap="none" rtlCol="0">
            <a:spAutoFit/>
          </a:bodyPr>
          <a:lstStyle/>
          <a:p>
            <a:r>
              <a:rPr lang="fr-FR" sz="1400" b="1" dirty="0" smtClean="0"/>
              <a:t>Application</a:t>
            </a:r>
            <a:endParaRPr lang="fr-FR" sz="1400" b="1" dirty="0"/>
          </a:p>
        </p:txBody>
      </p:sp>
      <p:sp>
        <p:nvSpPr>
          <p:cNvPr id="14" name="ZoneTexte 13"/>
          <p:cNvSpPr txBox="1"/>
          <p:nvPr/>
        </p:nvSpPr>
        <p:spPr>
          <a:xfrm>
            <a:off x="9269684" y="5602621"/>
            <a:ext cx="887487" cy="307777"/>
          </a:xfrm>
          <a:prstGeom prst="rect">
            <a:avLst/>
          </a:prstGeom>
          <a:noFill/>
        </p:spPr>
        <p:txBody>
          <a:bodyPr wrap="none" rtlCol="0">
            <a:spAutoFit/>
          </a:bodyPr>
          <a:lstStyle/>
          <a:p>
            <a:r>
              <a:rPr lang="fr-FR" sz="1400" b="1" dirty="0" smtClean="0"/>
              <a:t>Sécurité</a:t>
            </a:r>
            <a:endParaRPr lang="fr-FR" sz="1400" b="1" dirty="0"/>
          </a:p>
        </p:txBody>
      </p:sp>
      <p:sp>
        <p:nvSpPr>
          <p:cNvPr id="15" name="Rectangle à coins arrondis 14"/>
          <p:cNvSpPr/>
          <p:nvPr/>
        </p:nvSpPr>
        <p:spPr>
          <a:xfrm>
            <a:off x="6155383" y="3702147"/>
            <a:ext cx="3963316" cy="830300"/>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Corrélation et gestion événements</a:t>
            </a:r>
          </a:p>
        </p:txBody>
      </p:sp>
      <p:sp>
        <p:nvSpPr>
          <p:cNvPr id="16" name="Organigramme : Disque magnétique 15"/>
          <p:cNvSpPr/>
          <p:nvPr/>
        </p:nvSpPr>
        <p:spPr>
          <a:xfrm>
            <a:off x="4703168" y="2894544"/>
            <a:ext cx="1080120" cy="1012840"/>
          </a:xfrm>
          <a:prstGeom prst="flowChartMagneticDisk">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Base de </a:t>
            </a:r>
          </a:p>
          <a:p>
            <a:pPr algn="ctr"/>
            <a:r>
              <a:rPr lang="fr-FR" sz="1600" b="1" dirty="0" smtClean="0">
                <a:solidFill>
                  <a:schemeClr val="tx1"/>
                </a:solidFill>
              </a:rPr>
              <a:t>Règles</a:t>
            </a:r>
            <a:endParaRPr lang="fr-FR" sz="1600" b="1" dirty="0">
              <a:solidFill>
                <a:schemeClr val="tx1"/>
              </a:solidFill>
            </a:endParaRPr>
          </a:p>
        </p:txBody>
      </p:sp>
      <p:sp>
        <p:nvSpPr>
          <p:cNvPr id="17" name="Organigramme : Disque magnétique 16"/>
          <p:cNvSpPr/>
          <p:nvPr/>
        </p:nvSpPr>
        <p:spPr>
          <a:xfrm>
            <a:off x="10607824" y="3534274"/>
            <a:ext cx="1080120" cy="1012840"/>
          </a:xfrm>
          <a:prstGeom prst="flowChartMagneticDisk">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rPr>
              <a:t>Base de données CEP</a:t>
            </a:r>
          </a:p>
        </p:txBody>
      </p:sp>
      <p:sp>
        <p:nvSpPr>
          <p:cNvPr id="18" name="Rectangle à coins arrondis 17"/>
          <p:cNvSpPr/>
          <p:nvPr/>
        </p:nvSpPr>
        <p:spPr>
          <a:xfrm>
            <a:off x="6155383" y="3212976"/>
            <a:ext cx="3963316" cy="468052"/>
          </a:xfrm>
          <a:prstGeom prst="round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smtClean="0">
                <a:solidFill>
                  <a:schemeClr val="tx1"/>
                </a:solidFill>
              </a:rPr>
              <a:t>Moteur de règles</a:t>
            </a:r>
            <a:endParaRPr lang="fr-FR" sz="1600" b="1" dirty="0">
              <a:solidFill>
                <a:schemeClr val="tx1"/>
              </a:solidFill>
            </a:endParaRPr>
          </a:p>
        </p:txBody>
      </p:sp>
      <p:cxnSp>
        <p:nvCxnSpPr>
          <p:cNvPr id="19" name="Connecteur droit avec flèche 18"/>
          <p:cNvCxnSpPr>
            <a:stCxn id="16" idx="4"/>
          </p:cNvCxnSpPr>
          <p:nvPr/>
        </p:nvCxnSpPr>
        <p:spPr>
          <a:xfrm>
            <a:off x="5783288" y="3400964"/>
            <a:ext cx="372095"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a:off x="10144906" y="4019685"/>
            <a:ext cx="56741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Flèche vers le haut 20"/>
          <p:cNvSpPr/>
          <p:nvPr/>
        </p:nvSpPr>
        <p:spPr>
          <a:xfrm>
            <a:off x="8035403" y="4485533"/>
            <a:ext cx="432048" cy="26766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Trapèze 21"/>
          <p:cNvSpPr/>
          <p:nvPr/>
        </p:nvSpPr>
        <p:spPr>
          <a:xfrm>
            <a:off x="7591983" y="2454972"/>
            <a:ext cx="1164999" cy="432048"/>
          </a:xfrm>
          <a:prstGeom prst="trapezoid">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rPr>
              <a:t>Routeur événement</a:t>
            </a:r>
            <a:endParaRPr lang="fr-FR" b="1" dirty="0">
              <a:solidFill>
                <a:schemeClr val="tx1"/>
              </a:solidFill>
            </a:endParaRPr>
          </a:p>
        </p:txBody>
      </p:sp>
      <p:sp>
        <p:nvSpPr>
          <p:cNvPr id="23" name="Rectangle 22"/>
          <p:cNvSpPr/>
          <p:nvPr/>
        </p:nvSpPr>
        <p:spPr>
          <a:xfrm>
            <a:off x="6561060" y="1792501"/>
            <a:ext cx="936104" cy="378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Analytique</a:t>
            </a:r>
            <a:endParaRPr lang="fr-FR" sz="1000" dirty="0"/>
          </a:p>
        </p:txBody>
      </p:sp>
      <p:sp>
        <p:nvSpPr>
          <p:cNvPr id="24" name="Rectangle 23"/>
          <p:cNvSpPr/>
          <p:nvPr/>
        </p:nvSpPr>
        <p:spPr>
          <a:xfrm>
            <a:off x="7721683" y="1792501"/>
            <a:ext cx="936104" cy="378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Alarme</a:t>
            </a:r>
            <a:endParaRPr lang="fr-FR" sz="1000" dirty="0"/>
          </a:p>
        </p:txBody>
      </p:sp>
      <p:sp>
        <p:nvSpPr>
          <p:cNvPr id="25" name="Rectangle 24"/>
          <p:cNvSpPr/>
          <p:nvPr/>
        </p:nvSpPr>
        <p:spPr>
          <a:xfrm>
            <a:off x="8808389" y="1792501"/>
            <a:ext cx="936104" cy="378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Applications</a:t>
            </a:r>
            <a:endParaRPr lang="fr-FR" sz="1000" dirty="0"/>
          </a:p>
        </p:txBody>
      </p:sp>
      <p:sp>
        <p:nvSpPr>
          <p:cNvPr id="26" name="Rectangle à coins arrondis 25"/>
          <p:cNvSpPr/>
          <p:nvPr/>
        </p:nvSpPr>
        <p:spPr>
          <a:xfrm>
            <a:off x="4507844" y="2339594"/>
            <a:ext cx="7396124" cy="2838867"/>
          </a:xfrm>
          <a:prstGeom prst="round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p:cNvSpPr txBox="1"/>
          <p:nvPr/>
        </p:nvSpPr>
        <p:spPr>
          <a:xfrm>
            <a:off x="310680" y="2339594"/>
            <a:ext cx="4032448" cy="2339102"/>
          </a:xfrm>
          <a:prstGeom prst="rect">
            <a:avLst/>
          </a:prstGeom>
          <a:noFill/>
        </p:spPr>
        <p:txBody>
          <a:bodyPr wrap="square" rtlCol="0">
            <a:spAutoFit/>
          </a:bodyPr>
          <a:lstStyle/>
          <a:p>
            <a:pPr marL="192088" indent="-285750">
              <a:buFont typeface="Arial" panose="020B0604020202020204" pitchFamily="34" charset="0"/>
              <a:buChar char="•"/>
            </a:pPr>
            <a:r>
              <a:rPr lang="fr-FR" sz="1600" dirty="0" smtClean="0"/>
              <a:t>Traitement </a:t>
            </a:r>
            <a:r>
              <a:rPr lang="fr-FR" sz="1600" dirty="0"/>
              <a:t>d’un flux </a:t>
            </a:r>
            <a:r>
              <a:rPr lang="fr-FR" sz="1600" dirty="0" smtClean="0"/>
              <a:t>continu d’évènements réseau provenant d’une ou plusieurs sources</a:t>
            </a:r>
            <a:endParaRPr lang="fr-FR" sz="1600" dirty="0"/>
          </a:p>
          <a:p>
            <a:pPr marL="363538" lvl="1"/>
            <a:endParaRPr lang="fr-FR" sz="1600" dirty="0" smtClean="0"/>
          </a:p>
          <a:p>
            <a:pPr marL="192088" indent="-285750">
              <a:buFont typeface="Arial" panose="020B0604020202020204" pitchFamily="34" charset="0"/>
              <a:buChar char="•"/>
            </a:pPr>
            <a:r>
              <a:rPr lang="fr-FR" sz="1600" dirty="0" smtClean="0"/>
              <a:t>Deux philosophies de traitement des données :</a:t>
            </a:r>
            <a:endParaRPr lang="fr-FR" sz="1600" dirty="0"/>
          </a:p>
          <a:p>
            <a:pPr marL="623888" lvl="2" indent="-260350">
              <a:buSzTx/>
              <a:buFont typeface="Arial" panose="020B0604020202020204" pitchFamily="34" charset="0"/>
              <a:buChar char="•"/>
            </a:pPr>
            <a:r>
              <a:rPr lang="fr-FR" sz="1600" dirty="0" smtClean="0"/>
              <a:t>Pour de l’agrégation</a:t>
            </a:r>
            <a:endParaRPr lang="fr-FR" sz="1600" dirty="0"/>
          </a:p>
          <a:p>
            <a:pPr marL="623888" lvl="2" indent="-260350">
              <a:buSzTx/>
              <a:buFont typeface="Arial" panose="020B0604020202020204" pitchFamily="34" charset="0"/>
              <a:buChar char="•"/>
            </a:pPr>
            <a:r>
              <a:rPr lang="fr-FR" sz="1600" dirty="0" smtClean="0"/>
              <a:t>Pour de la détection</a:t>
            </a:r>
            <a:endParaRPr lang="fr-FR" sz="1600" dirty="0"/>
          </a:p>
          <a:p>
            <a:endParaRPr lang="fr-FR" dirty="0"/>
          </a:p>
        </p:txBody>
      </p:sp>
      <p:sp>
        <p:nvSpPr>
          <p:cNvPr id="29" name="Flèche vers le haut 28"/>
          <p:cNvSpPr/>
          <p:nvPr/>
        </p:nvSpPr>
        <p:spPr>
          <a:xfrm>
            <a:off x="7958459" y="2887020"/>
            <a:ext cx="432048" cy="267666"/>
          </a:xfrm>
          <a:prstGeom prst="up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0" name="Connecteur droit avec flèche 29"/>
          <p:cNvCxnSpPr>
            <a:stCxn id="26" idx="0"/>
            <a:endCxn id="23" idx="2"/>
          </p:cNvCxnSpPr>
          <p:nvPr/>
        </p:nvCxnSpPr>
        <p:spPr>
          <a:xfrm flipH="1" flipV="1">
            <a:off x="7029112" y="2170692"/>
            <a:ext cx="1176794" cy="1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Connecteur droit avec flèche 30"/>
          <p:cNvCxnSpPr>
            <a:stCxn id="22" idx="0"/>
            <a:endCxn id="24" idx="2"/>
          </p:cNvCxnSpPr>
          <p:nvPr/>
        </p:nvCxnSpPr>
        <p:spPr>
          <a:xfrm flipV="1">
            <a:off x="8174483" y="2170692"/>
            <a:ext cx="15252" cy="2842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Connecteur droit avec flèche 31"/>
          <p:cNvCxnSpPr>
            <a:stCxn id="26" idx="0"/>
            <a:endCxn id="25" idx="2"/>
          </p:cNvCxnSpPr>
          <p:nvPr/>
        </p:nvCxnSpPr>
        <p:spPr>
          <a:xfrm flipV="1">
            <a:off x="8205906" y="2170692"/>
            <a:ext cx="1070535" cy="1689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3" name="Groupe 32"/>
          <p:cNvGrpSpPr/>
          <p:nvPr/>
        </p:nvGrpSpPr>
        <p:grpSpPr>
          <a:xfrm>
            <a:off x="-1" y="1264514"/>
            <a:ext cx="215445" cy="4828783"/>
            <a:chOff x="-1" y="1264514"/>
            <a:chExt cx="215445" cy="4828783"/>
          </a:xfrm>
        </p:grpSpPr>
        <p:sp>
          <p:nvSpPr>
            <p:cNvPr id="34" name="ZoneTexte 33"/>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35" name="ZoneTexte 34"/>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36" name="ZoneTexte 35"/>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37" name="ZoneTexte 36"/>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971222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Typologie d’usage</a:t>
            </a:r>
            <a:endParaRPr lang="fr-FR" dirty="0">
              <a:solidFill>
                <a:schemeClr val="tx1"/>
              </a:solidFill>
            </a:endParaRP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64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aphicFrame>
        <p:nvGraphicFramePr>
          <p:cNvPr id="6" name="Content Placeholder 6"/>
          <p:cNvGraphicFramePr>
            <a:graphicFrameLocks/>
          </p:cNvGraphicFramePr>
          <p:nvPr>
            <p:extLst>
              <p:ext uri="{D42A27DB-BD31-4B8C-83A1-F6EECF244321}">
                <p14:modId xmlns:p14="http://schemas.microsoft.com/office/powerpoint/2010/main" val="3082040664"/>
              </p:ext>
            </p:extLst>
          </p:nvPr>
        </p:nvGraphicFramePr>
        <p:xfrm>
          <a:off x="609602" y="1484784"/>
          <a:ext cx="11151027" cy="2027950"/>
        </p:xfrm>
        <a:graphic>
          <a:graphicData uri="http://schemas.openxmlformats.org/drawingml/2006/table">
            <a:tbl>
              <a:tblPr firstRow="1" bandRow="1">
                <a:tableStyleId>{3B4B98B0-60AC-42C2-AFA5-B58CD77FA1E5}</a:tableStyleId>
              </a:tblPr>
              <a:tblGrid>
                <a:gridCol w="1865808"/>
                <a:gridCol w="3095073"/>
                <a:gridCol w="3095073"/>
                <a:gridCol w="3095073"/>
              </a:tblGrid>
              <a:tr h="511055">
                <a:tc>
                  <a:txBody>
                    <a:bodyPr/>
                    <a:lstStyle/>
                    <a:p>
                      <a:endParaRPr lang="fr-FR" sz="1400" b="1" dirty="0">
                        <a:solidFill>
                          <a:schemeClr val="bg1"/>
                        </a:solidFill>
                        <a:latin typeface="Calibri" panose="020F0502020204030204" pitchFamily="34" charset="0"/>
                      </a:endParaRPr>
                    </a:p>
                  </a:txBody>
                  <a:tcPr marL="121920" marR="121920" anchor="ctr"/>
                </a:tc>
                <a:tc>
                  <a:txBody>
                    <a:bodyPr/>
                    <a:lstStyle/>
                    <a:p>
                      <a:endParaRPr lang="fr-FR" sz="1400" b="1" dirty="0">
                        <a:solidFill>
                          <a:schemeClr val="bg1"/>
                        </a:solidFill>
                        <a:latin typeface="Calibri" panose="020F0502020204030204" pitchFamily="34" charset="0"/>
                      </a:endParaRPr>
                    </a:p>
                  </a:txBody>
                  <a:tcPr marL="121920" marR="121920" anchor="ctr"/>
                </a:tc>
                <a:tc>
                  <a:txBody>
                    <a:bodyPr/>
                    <a:lstStyle/>
                    <a:p>
                      <a:endParaRPr lang="fr-FR" sz="1400" b="1" dirty="0">
                        <a:solidFill>
                          <a:schemeClr val="bg1"/>
                        </a:solidFill>
                        <a:latin typeface="Calibri" panose="020F0502020204030204" pitchFamily="34" charset="0"/>
                      </a:endParaRPr>
                    </a:p>
                  </a:txBody>
                  <a:tcPr marL="121920" marR="121920" anchor="ctr"/>
                </a:tc>
                <a:tc>
                  <a:txBody>
                    <a:bodyPr/>
                    <a:lstStyle/>
                    <a:p>
                      <a:endParaRPr lang="fr-FR" sz="1400" b="1" dirty="0">
                        <a:solidFill>
                          <a:schemeClr val="bg1"/>
                        </a:solidFill>
                        <a:latin typeface="Calibri" panose="020F0502020204030204" pitchFamily="34" charset="0"/>
                      </a:endParaRPr>
                    </a:p>
                  </a:txBody>
                  <a:tcPr marL="121920" marR="121920" anchor="ctr"/>
                </a:tc>
              </a:tr>
              <a:tr h="511055">
                <a:tc>
                  <a:txBody>
                    <a:bodyPr/>
                    <a:lstStyle/>
                    <a:p>
                      <a:r>
                        <a:rPr lang="fr-FR" sz="1400" b="1" dirty="0" smtClean="0">
                          <a:latin typeface="Calibri" panose="020F0502020204030204" pitchFamily="34" charset="0"/>
                        </a:rPr>
                        <a:t>Traitement</a:t>
                      </a:r>
                      <a:endParaRPr lang="fr-FR" sz="1400" b="1" dirty="0">
                        <a:solidFill>
                          <a:schemeClr val="bg1"/>
                        </a:solidFill>
                        <a:latin typeface="Calibri" panose="020F0502020204030204" pitchFamily="34" charset="0"/>
                      </a:endParaRPr>
                    </a:p>
                  </a:txBody>
                  <a:tcPr marL="121920" marR="121920" anchor="ctr"/>
                </a:tc>
                <a:tc>
                  <a:txBody>
                    <a:bodyPr/>
                    <a:lstStyle/>
                    <a:p>
                      <a:r>
                        <a:rPr lang="fr-FR" sz="1200" dirty="0" smtClean="0">
                          <a:latin typeface="Calibri" panose="020F0502020204030204" pitchFamily="34" charset="0"/>
                        </a:rPr>
                        <a:t>In Stream </a:t>
                      </a:r>
                      <a:r>
                        <a:rPr lang="fr-FR" sz="1200" baseline="0" dirty="0" err="1" smtClean="0">
                          <a:latin typeface="Calibri" panose="020F0502020204030204" pitchFamily="34" charset="0"/>
                        </a:rPr>
                        <a:t>processing</a:t>
                      </a:r>
                      <a:endParaRPr lang="fr-FR" sz="1200" baseline="0" dirty="0" smtClean="0">
                        <a:latin typeface="Calibri" panose="020F0502020204030204" pitchFamily="34" charset="0"/>
                      </a:endParaRPr>
                    </a:p>
                    <a:p>
                      <a:r>
                        <a:rPr lang="fr-FR" sz="1200" baseline="0" dirty="0" smtClean="0">
                          <a:latin typeface="Calibri" panose="020F0502020204030204" pitchFamily="34" charset="0"/>
                        </a:rPr>
                        <a:t>Real Time Event Processing</a:t>
                      </a:r>
                      <a:endParaRPr lang="fr-FR" sz="1200" dirty="0">
                        <a:latin typeface="Calibri" panose="020F0502020204030204" pitchFamily="34" charset="0"/>
                      </a:endParaRPr>
                    </a:p>
                  </a:txBody>
                  <a:tcPr marL="121920" marR="121920"/>
                </a:tc>
                <a:tc>
                  <a:txBody>
                    <a:bodyPr/>
                    <a:lstStyle/>
                    <a:p>
                      <a:r>
                        <a:rPr lang="fr-FR" sz="1200" dirty="0" smtClean="0">
                          <a:latin typeface="Calibri" panose="020F0502020204030204" pitchFamily="34" charset="0"/>
                        </a:rPr>
                        <a:t>Real</a:t>
                      </a:r>
                      <a:r>
                        <a:rPr lang="fr-FR" sz="1200" baseline="0" dirty="0" smtClean="0">
                          <a:latin typeface="Calibri" panose="020F0502020204030204" pitchFamily="34" charset="0"/>
                        </a:rPr>
                        <a:t> Time </a:t>
                      </a:r>
                      <a:r>
                        <a:rPr lang="fr-FR" sz="1200" dirty="0" smtClean="0">
                          <a:latin typeface="Calibri" panose="020F0502020204030204" pitchFamily="34" charset="0"/>
                        </a:rPr>
                        <a:t>Event Processing</a:t>
                      </a:r>
                    </a:p>
                    <a:p>
                      <a:r>
                        <a:rPr lang="fr-FR" sz="1200" dirty="0" err="1" smtClean="0">
                          <a:latin typeface="Calibri" panose="020F0502020204030204" pitchFamily="34" charset="0"/>
                        </a:rPr>
                        <a:t>Complex</a:t>
                      </a:r>
                      <a:r>
                        <a:rPr lang="fr-FR" sz="1200" baseline="0" dirty="0" smtClean="0">
                          <a:latin typeface="Calibri" panose="020F0502020204030204" pitchFamily="34" charset="0"/>
                        </a:rPr>
                        <a:t> Event </a:t>
                      </a:r>
                      <a:r>
                        <a:rPr lang="fr-FR" sz="1200" baseline="0" dirty="0" err="1" smtClean="0">
                          <a:latin typeface="Calibri" panose="020F0502020204030204" pitchFamily="34" charset="0"/>
                        </a:rPr>
                        <a:t>processing</a:t>
                      </a:r>
                      <a:endParaRPr lang="fr-FR" sz="1200" dirty="0">
                        <a:latin typeface="Calibri" panose="020F0502020204030204" pitchFamily="34" charset="0"/>
                      </a:endParaRPr>
                    </a:p>
                  </a:txBody>
                  <a:tcPr marL="121920" marR="121920"/>
                </a:tc>
                <a:tc>
                  <a:txBody>
                    <a:bodyPr/>
                    <a:lstStyle/>
                    <a:p>
                      <a:r>
                        <a:rPr lang="fr-FR" sz="1200" dirty="0" smtClean="0">
                          <a:latin typeface="Calibri" panose="020F0502020204030204" pitchFamily="34" charset="0"/>
                        </a:rPr>
                        <a:t>Batch Processing</a:t>
                      </a:r>
                    </a:p>
                    <a:p>
                      <a:pPr marL="0" marR="0" indent="0" algn="l" defTabSz="909239" rtl="0" eaLnBrk="1" fontAlgn="auto" latinLnBrk="0" hangingPunct="1">
                        <a:lnSpc>
                          <a:spcPct val="100000"/>
                        </a:lnSpc>
                        <a:spcBef>
                          <a:spcPts val="0"/>
                        </a:spcBef>
                        <a:spcAft>
                          <a:spcPts val="0"/>
                        </a:spcAft>
                        <a:buClrTx/>
                        <a:buSzTx/>
                        <a:buFontTx/>
                        <a:buNone/>
                        <a:tabLst/>
                        <a:defRPr/>
                      </a:pPr>
                      <a:r>
                        <a:rPr lang="fr-FR" sz="1200" dirty="0" smtClean="0">
                          <a:latin typeface="Calibri" panose="020F0502020204030204" pitchFamily="34" charset="0"/>
                        </a:rPr>
                        <a:t>Event</a:t>
                      </a:r>
                      <a:r>
                        <a:rPr lang="fr-FR" sz="1200" baseline="0" dirty="0" smtClean="0">
                          <a:latin typeface="Calibri" panose="020F0502020204030204" pitchFamily="34" charset="0"/>
                        </a:rPr>
                        <a:t> Processing</a:t>
                      </a:r>
                    </a:p>
                  </a:txBody>
                  <a:tcPr marL="121920" marR="121920"/>
                </a:tc>
              </a:tr>
              <a:tr h="511055">
                <a:tc>
                  <a:txBody>
                    <a:bodyPr/>
                    <a:lstStyle/>
                    <a:p>
                      <a:r>
                        <a:rPr lang="fr-FR" sz="1400" b="1" dirty="0" smtClean="0">
                          <a:latin typeface="Calibri" panose="020F0502020204030204" pitchFamily="34" charset="0"/>
                        </a:rPr>
                        <a:t>Consommation</a:t>
                      </a:r>
                      <a:endParaRPr lang="fr-FR" sz="1400" b="1" dirty="0">
                        <a:solidFill>
                          <a:schemeClr val="bg1"/>
                        </a:solidFill>
                        <a:latin typeface="Calibri" panose="020F0502020204030204" pitchFamily="34" charset="0"/>
                      </a:endParaRPr>
                    </a:p>
                  </a:txBody>
                  <a:tcPr marL="121920" marR="121920" anchor="ctr"/>
                </a:tc>
                <a:tc>
                  <a:txBody>
                    <a:bodyPr/>
                    <a:lstStyle/>
                    <a:p>
                      <a:r>
                        <a:rPr lang="fr-FR" sz="1200" dirty="0" smtClean="0">
                          <a:latin typeface="Calibri" panose="020F0502020204030204" pitchFamily="34" charset="0"/>
                        </a:rPr>
                        <a:t>Export</a:t>
                      </a:r>
                    </a:p>
                    <a:p>
                      <a:r>
                        <a:rPr lang="fr-FR" sz="1200" i="1" dirty="0" smtClean="0">
                          <a:latin typeface="Calibri" panose="020F0502020204030204" pitchFamily="34" charset="0"/>
                        </a:rPr>
                        <a:t>Reporting</a:t>
                      </a:r>
                    </a:p>
                    <a:p>
                      <a:r>
                        <a:rPr lang="fr-FR" sz="1200" i="1" dirty="0" smtClean="0">
                          <a:latin typeface="Calibri" panose="020F0502020204030204" pitchFamily="34" charset="0"/>
                        </a:rPr>
                        <a:t>Data Visualization</a:t>
                      </a:r>
                      <a:endParaRPr lang="fr-FR" sz="1200" i="1" baseline="0" dirty="0" smtClean="0">
                        <a:latin typeface="Calibri" panose="020F0502020204030204" pitchFamily="34" charset="0"/>
                      </a:endParaRPr>
                    </a:p>
                  </a:txBody>
                  <a:tcPr marL="121920" marR="121920"/>
                </a:tc>
                <a:tc>
                  <a:txBody>
                    <a:bodyPr/>
                    <a:lstStyle/>
                    <a:p>
                      <a:r>
                        <a:rPr lang="fr-FR" sz="1200" dirty="0" smtClean="0">
                          <a:latin typeface="Calibri" panose="020F0502020204030204" pitchFamily="34" charset="0"/>
                        </a:rPr>
                        <a:t>Reporting</a:t>
                      </a:r>
                    </a:p>
                    <a:p>
                      <a:r>
                        <a:rPr lang="fr-FR" sz="1200" dirty="0" smtClean="0">
                          <a:latin typeface="Calibri" panose="020F0502020204030204" pitchFamily="34" charset="0"/>
                        </a:rPr>
                        <a:t>Data Visualization</a:t>
                      </a:r>
                      <a:r>
                        <a:rPr lang="fr-FR" sz="1200" baseline="0" dirty="0" smtClean="0">
                          <a:latin typeface="Calibri" panose="020F0502020204030204" pitchFamily="34" charset="0"/>
                        </a:rPr>
                        <a:t> </a:t>
                      </a:r>
                    </a:p>
                    <a:p>
                      <a:r>
                        <a:rPr lang="fr-FR" sz="1200" dirty="0" smtClean="0">
                          <a:latin typeface="Calibri" panose="020F0502020204030204" pitchFamily="34" charset="0"/>
                        </a:rPr>
                        <a:t>Dashboard</a:t>
                      </a:r>
                    </a:p>
                    <a:p>
                      <a:r>
                        <a:rPr lang="fr-FR" sz="1200" dirty="0" smtClean="0">
                          <a:latin typeface="Calibri" panose="020F0502020204030204" pitchFamily="34" charset="0"/>
                        </a:rPr>
                        <a:t>Moteurs analytiques</a:t>
                      </a:r>
                      <a:endParaRPr lang="fr-FR" sz="1200" baseline="0" dirty="0" smtClean="0">
                        <a:latin typeface="Calibri" panose="020F0502020204030204" pitchFamily="34" charset="0"/>
                      </a:endParaRPr>
                    </a:p>
                    <a:p>
                      <a:pPr marL="285750" indent="-285750">
                        <a:buFont typeface="Arial" panose="020B0604020202020204" pitchFamily="34" charset="0"/>
                        <a:buChar char="•"/>
                      </a:pPr>
                      <a:r>
                        <a:rPr lang="fr-FR" sz="1200" baseline="0" dirty="0" smtClean="0">
                          <a:latin typeface="Calibri" panose="020F0502020204030204" pitchFamily="34" charset="0"/>
                        </a:rPr>
                        <a:t>Analyses statistiques</a:t>
                      </a:r>
                      <a:endParaRPr lang="fr-FR" sz="1200" dirty="0">
                        <a:latin typeface="Calibri" panose="020F0502020204030204" pitchFamily="34" charset="0"/>
                      </a:endParaRPr>
                    </a:p>
                  </a:txBody>
                  <a:tcPr marL="121920" marR="121920"/>
                </a:tc>
                <a:tc>
                  <a:txBody>
                    <a:bodyPr/>
                    <a:lstStyle/>
                    <a:p>
                      <a:r>
                        <a:rPr lang="fr-FR" sz="1200" dirty="0" smtClean="0">
                          <a:latin typeface="Calibri" panose="020F0502020204030204" pitchFamily="34" charset="0"/>
                        </a:rPr>
                        <a:t>Moteurs analytiques</a:t>
                      </a:r>
                    </a:p>
                    <a:p>
                      <a:pPr marL="285750" indent="-285750">
                        <a:buFont typeface="Arial" panose="020B0604020202020204" pitchFamily="34" charset="0"/>
                        <a:buChar char="•"/>
                      </a:pPr>
                      <a:r>
                        <a:rPr lang="fr-FR" sz="1200" dirty="0" smtClean="0">
                          <a:latin typeface="Calibri" panose="020F0502020204030204" pitchFamily="34" charset="0"/>
                        </a:rPr>
                        <a:t>Analyse</a:t>
                      </a:r>
                      <a:r>
                        <a:rPr lang="fr-FR" sz="1200" baseline="0" dirty="0" smtClean="0">
                          <a:latin typeface="Calibri" panose="020F0502020204030204" pitchFamily="34" charset="0"/>
                        </a:rPr>
                        <a:t> statistiques</a:t>
                      </a:r>
                    </a:p>
                    <a:p>
                      <a:pPr marL="285750" indent="-285750">
                        <a:buFont typeface="Arial" panose="020B0604020202020204" pitchFamily="34" charset="0"/>
                        <a:buChar char="•"/>
                      </a:pPr>
                      <a:r>
                        <a:rPr lang="fr-FR" sz="1200" baseline="0" dirty="0" smtClean="0">
                          <a:latin typeface="Calibri" panose="020F0502020204030204" pitchFamily="34" charset="0"/>
                        </a:rPr>
                        <a:t>Scénarios </a:t>
                      </a:r>
                      <a:r>
                        <a:rPr lang="fr-FR" sz="1200" baseline="0" dirty="0" err="1" smtClean="0">
                          <a:latin typeface="Calibri" panose="020F0502020204030204" pitchFamily="34" charset="0"/>
                        </a:rPr>
                        <a:t>What</a:t>
                      </a:r>
                      <a:r>
                        <a:rPr lang="fr-FR" sz="1200" baseline="0" dirty="0" smtClean="0">
                          <a:latin typeface="Calibri" panose="020F0502020204030204" pitchFamily="34" charset="0"/>
                        </a:rPr>
                        <a:t>-if</a:t>
                      </a:r>
                    </a:p>
                    <a:p>
                      <a:pPr marL="285750" indent="-285750">
                        <a:buFont typeface="Arial" panose="020B0604020202020204" pitchFamily="34" charset="0"/>
                        <a:buChar char="•"/>
                      </a:pPr>
                      <a:r>
                        <a:rPr lang="fr-FR" sz="1200" baseline="0" dirty="0" smtClean="0">
                          <a:latin typeface="Calibri" panose="020F0502020204030204" pitchFamily="34" charset="0"/>
                        </a:rPr>
                        <a:t>Modèles prédictifs</a:t>
                      </a:r>
                      <a:endParaRPr lang="fr-FR" sz="1200" dirty="0">
                        <a:latin typeface="Calibri" panose="020F0502020204030204" pitchFamily="34" charset="0"/>
                      </a:endParaRPr>
                    </a:p>
                  </a:txBody>
                  <a:tcPr marL="121920" marR="121920"/>
                </a:tc>
              </a:tr>
            </a:tbl>
          </a:graphicData>
        </a:graphic>
      </p:graphicFrame>
      <p:sp>
        <p:nvSpPr>
          <p:cNvPr id="7" name="Left-Right Arrow 7"/>
          <p:cNvSpPr/>
          <p:nvPr/>
        </p:nvSpPr>
        <p:spPr>
          <a:xfrm>
            <a:off x="2433802" y="1484784"/>
            <a:ext cx="9326827" cy="481334"/>
          </a:xfrm>
          <a:prstGeom prst="leftRightArrow">
            <a:avLst/>
          </a:prstGeom>
          <a:gradFill>
            <a:gsLst>
              <a:gs pos="0">
                <a:srgbClr val="FF0000"/>
              </a:gs>
              <a:gs pos="100000">
                <a:srgbClr val="00B0F0"/>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b="1" dirty="0">
              <a:solidFill>
                <a:schemeClr val="bg1"/>
              </a:solidFill>
              <a:latin typeface="Calibri" panose="020F0502020204030204" pitchFamily="34" charset="0"/>
            </a:endParaRPr>
          </a:p>
        </p:txBody>
      </p:sp>
      <p:sp>
        <p:nvSpPr>
          <p:cNvPr id="8" name="Round Diagonal Corner Rectangle 8"/>
          <p:cNvSpPr/>
          <p:nvPr/>
        </p:nvSpPr>
        <p:spPr>
          <a:xfrm>
            <a:off x="2809760" y="1620997"/>
            <a:ext cx="2344280" cy="224914"/>
          </a:xfrm>
          <a:prstGeom prst="round2Diag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400" b="1" dirty="0" smtClean="0">
                <a:solidFill>
                  <a:schemeClr val="bg1"/>
                </a:solidFill>
                <a:latin typeface="Calibri" panose="020F0502020204030204" pitchFamily="34" charset="0"/>
              </a:rPr>
              <a:t>Temps </a:t>
            </a:r>
            <a:r>
              <a:rPr lang="fr-FR" sz="1400" b="1" dirty="0">
                <a:solidFill>
                  <a:schemeClr val="bg1"/>
                </a:solidFill>
                <a:latin typeface="Calibri" panose="020F0502020204030204" pitchFamily="34" charset="0"/>
              </a:rPr>
              <a:t>P</a:t>
            </a:r>
            <a:r>
              <a:rPr lang="fr-FR" sz="1400" b="1" dirty="0" smtClean="0">
                <a:solidFill>
                  <a:schemeClr val="bg1"/>
                </a:solidFill>
                <a:latin typeface="Calibri" panose="020F0502020204030204" pitchFamily="34" charset="0"/>
              </a:rPr>
              <a:t>seudo-réel</a:t>
            </a:r>
            <a:endParaRPr lang="fr-FR" sz="1400" b="1" dirty="0">
              <a:solidFill>
                <a:schemeClr val="bg1"/>
              </a:solidFill>
              <a:latin typeface="Calibri" panose="020F0502020204030204" pitchFamily="34" charset="0"/>
            </a:endParaRPr>
          </a:p>
        </p:txBody>
      </p:sp>
      <p:sp>
        <p:nvSpPr>
          <p:cNvPr id="9" name="Round Diagonal Corner Rectangle 9"/>
          <p:cNvSpPr/>
          <p:nvPr/>
        </p:nvSpPr>
        <p:spPr>
          <a:xfrm>
            <a:off x="5711957" y="1622638"/>
            <a:ext cx="2489296" cy="208370"/>
          </a:xfrm>
          <a:prstGeom prst="round2Diag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400" b="1" dirty="0" smtClean="0">
                <a:solidFill>
                  <a:schemeClr val="bg1"/>
                </a:solidFill>
                <a:latin typeface="Calibri" panose="020F0502020204030204" pitchFamily="34" charset="0"/>
              </a:rPr>
              <a:t>Temps Opérationnel</a:t>
            </a:r>
            <a:endParaRPr lang="fr-FR" sz="1400" b="1" dirty="0">
              <a:solidFill>
                <a:schemeClr val="bg1"/>
              </a:solidFill>
              <a:latin typeface="Calibri" panose="020F0502020204030204" pitchFamily="34" charset="0"/>
            </a:endParaRPr>
          </a:p>
        </p:txBody>
      </p:sp>
      <p:sp>
        <p:nvSpPr>
          <p:cNvPr id="10" name="Round Diagonal Corner Rectangle 10"/>
          <p:cNvSpPr/>
          <p:nvPr/>
        </p:nvSpPr>
        <p:spPr>
          <a:xfrm>
            <a:off x="9148296" y="1620998"/>
            <a:ext cx="1794707" cy="208907"/>
          </a:xfrm>
          <a:prstGeom prst="round2Diag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fr-FR" sz="1400" b="1" dirty="0" smtClean="0">
                <a:solidFill>
                  <a:schemeClr val="bg1"/>
                </a:solidFill>
                <a:latin typeface="Calibri" panose="020F0502020204030204" pitchFamily="34" charset="0"/>
              </a:rPr>
              <a:t>Temps Différé</a:t>
            </a:r>
            <a:endParaRPr lang="fr-FR" sz="1400" b="1" dirty="0">
              <a:solidFill>
                <a:schemeClr val="bg1"/>
              </a:solidFill>
              <a:latin typeface="Calibri" panose="020F0502020204030204" pitchFamily="34" charset="0"/>
            </a:endParaRPr>
          </a:p>
        </p:txBody>
      </p:sp>
      <p:graphicFrame>
        <p:nvGraphicFramePr>
          <p:cNvPr id="11" name="Table 2"/>
          <p:cNvGraphicFramePr>
            <a:graphicFrameLocks noGrp="1"/>
          </p:cNvGraphicFramePr>
          <p:nvPr>
            <p:extLst>
              <p:ext uri="{D42A27DB-BD31-4B8C-83A1-F6EECF244321}">
                <p14:modId xmlns:p14="http://schemas.microsoft.com/office/powerpoint/2010/main" val="3144678716"/>
              </p:ext>
            </p:extLst>
          </p:nvPr>
        </p:nvGraphicFramePr>
        <p:xfrm>
          <a:off x="609602" y="4951456"/>
          <a:ext cx="11103022" cy="640080"/>
        </p:xfrm>
        <a:graphic>
          <a:graphicData uri="http://schemas.openxmlformats.org/drawingml/2006/table">
            <a:tbl>
              <a:tblPr firstRow="1" bandRow="1">
                <a:tableStyleId>{3B4B98B0-60AC-42C2-AFA5-B58CD77FA1E5}</a:tableStyleId>
              </a:tblPr>
              <a:tblGrid>
                <a:gridCol w="1813990"/>
                <a:gridCol w="9289032"/>
              </a:tblGrid>
              <a:tr h="511055">
                <a:tc>
                  <a:txBody>
                    <a:bodyPr/>
                    <a:lstStyle/>
                    <a:p>
                      <a:r>
                        <a:rPr lang="fr-FR" sz="1400" dirty="0" smtClean="0"/>
                        <a:t>Sources</a:t>
                      </a:r>
                      <a:endParaRPr lang="fr-FR" sz="1400" b="1" dirty="0">
                        <a:solidFill>
                          <a:schemeClr val="bg1"/>
                        </a:solidFill>
                        <a:latin typeface="Calibri" panose="020F0502020204030204" pitchFamily="34" charset="0"/>
                      </a:endParaRPr>
                    </a:p>
                  </a:txBody>
                  <a:tcPr marL="121920" marR="121920" anchor="ctr"/>
                </a:tc>
                <a:tc>
                  <a:txBody>
                    <a:bodyPr/>
                    <a:lstStyle/>
                    <a:p>
                      <a:r>
                        <a:rPr lang="fr-FR" sz="1200" dirty="0" smtClean="0"/>
                        <a:t>Données Réseau :</a:t>
                      </a:r>
                      <a:r>
                        <a:rPr lang="fr-FR" sz="1200" baseline="0" dirty="0" smtClean="0"/>
                        <a:t> </a:t>
                      </a:r>
                      <a:r>
                        <a:rPr lang="fr-FR" sz="1200" dirty="0" smtClean="0"/>
                        <a:t>OMC,</a:t>
                      </a:r>
                      <a:r>
                        <a:rPr lang="fr-FR" sz="1200" baseline="0" dirty="0" smtClean="0"/>
                        <a:t> </a:t>
                      </a:r>
                      <a:r>
                        <a:rPr lang="fr-FR" sz="1200" dirty="0" smtClean="0"/>
                        <a:t>Collecte de trafic (tickets d’usages …),  Alarmes, Logs</a:t>
                      </a:r>
                    </a:p>
                    <a:p>
                      <a:pPr marL="0" marR="0" indent="0" algn="l" defTabSz="909239" rtl="0" eaLnBrk="1" fontAlgn="auto" latinLnBrk="0" hangingPunct="1">
                        <a:lnSpc>
                          <a:spcPct val="100000"/>
                        </a:lnSpc>
                        <a:spcBef>
                          <a:spcPts val="0"/>
                        </a:spcBef>
                        <a:spcAft>
                          <a:spcPts val="0"/>
                        </a:spcAft>
                        <a:buClrTx/>
                        <a:buSzTx/>
                        <a:buFontTx/>
                        <a:buNone/>
                        <a:tabLst/>
                        <a:defRPr/>
                      </a:pPr>
                      <a:r>
                        <a:rPr lang="fr-FR" sz="1200" dirty="0" smtClean="0"/>
                        <a:t>Données</a:t>
                      </a:r>
                      <a:r>
                        <a:rPr lang="fr-FR" sz="1200" baseline="0" dirty="0" smtClean="0"/>
                        <a:t> </a:t>
                      </a:r>
                      <a:r>
                        <a:rPr lang="fr-FR" sz="1200" dirty="0" smtClean="0"/>
                        <a:t>SI</a:t>
                      </a:r>
                      <a:r>
                        <a:rPr lang="fr-FR" sz="1200" baseline="0" dirty="0" smtClean="0"/>
                        <a:t> SFR </a:t>
                      </a:r>
                      <a:r>
                        <a:rPr lang="fr-FR" sz="1200" dirty="0" smtClean="0"/>
                        <a:t>: Référentiels Réseau,</a:t>
                      </a:r>
                      <a:r>
                        <a:rPr lang="fr-FR" sz="1200" baseline="0" dirty="0" smtClean="0"/>
                        <a:t> Bases clients, Données facturation, Sites Web SFR, Applications mobiles, …</a:t>
                      </a:r>
                      <a:endParaRPr lang="fr-FR" sz="1200" dirty="0" smtClean="0"/>
                    </a:p>
                    <a:p>
                      <a:r>
                        <a:rPr lang="fr-FR" sz="1200" dirty="0" smtClean="0"/>
                        <a:t>Données</a:t>
                      </a:r>
                      <a:r>
                        <a:rPr lang="fr-FR" sz="1200" baseline="0" dirty="0" smtClean="0"/>
                        <a:t> Hors SFR : Réseaux sociaux, blogs, …</a:t>
                      </a:r>
                      <a:endParaRPr lang="fr-FR" sz="1200" b="0" dirty="0" smtClean="0">
                        <a:latin typeface="Calibri" panose="020F0502020204030204" pitchFamily="34" charset="0"/>
                      </a:endParaRPr>
                    </a:p>
                  </a:txBody>
                  <a:tcPr marL="121920" marR="121920"/>
                </a:tc>
              </a:tr>
            </a:tbl>
          </a:graphicData>
        </a:graphic>
      </p:graphicFrame>
      <p:grpSp>
        <p:nvGrpSpPr>
          <p:cNvPr id="12" name="Groupe 11"/>
          <p:cNvGrpSpPr/>
          <p:nvPr/>
        </p:nvGrpSpPr>
        <p:grpSpPr>
          <a:xfrm>
            <a:off x="-1" y="1264514"/>
            <a:ext cx="215445" cy="4828783"/>
            <a:chOff x="-1" y="1264514"/>
            <a:chExt cx="215445" cy="4828783"/>
          </a:xfrm>
        </p:grpSpPr>
        <p:sp>
          <p:nvSpPr>
            <p:cNvPr id="13" name="ZoneTexte 12"/>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14" name="ZoneTexte 13"/>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5" name="ZoneTexte 14"/>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6" name="ZoneTexte 15"/>
            <p:cNvSpPr txBox="1"/>
            <p:nvPr/>
          </p:nvSpPr>
          <p:spPr>
            <a:xfrm rot="16200000">
              <a:off x="-1549046" y="3101620"/>
              <a:ext cx="3313533" cy="215444"/>
            </a:xfrm>
            <a:prstGeom prst="rect">
              <a:avLst/>
            </a:prstGeom>
            <a:solidFill>
              <a:schemeClr val="accent5">
                <a:lumMod val="20000"/>
                <a:lumOff val="80000"/>
              </a:schemeClr>
            </a:solidFill>
            <a:ln>
              <a:solidFill>
                <a:schemeClr val="tx1"/>
              </a:solidFill>
            </a:ln>
          </p:spPr>
          <p:txBody>
            <a:bodyPr wrap="square" rtlCol="0">
              <a:spAutoFit/>
            </a:bodyPr>
            <a:lstStyle/>
            <a:p>
              <a:pPr marL="0" lvl="2"/>
              <a:r>
                <a:rPr lang="fr-FR" sz="800" b="1" dirty="0">
                  <a:latin typeface="+mj-lt"/>
                </a:rPr>
                <a:t>Comprendre </a:t>
              </a:r>
              <a:r>
                <a:rPr lang="fr-FR" sz="800" b="1" dirty="0" smtClean="0">
                  <a:latin typeface="+mj-lt"/>
                </a:rPr>
                <a:t>l’écosystème </a:t>
              </a:r>
              <a:r>
                <a:rPr lang="fr-FR" sz="800" b="1" dirty="0">
                  <a:latin typeface="+mj-lt"/>
                </a:rPr>
                <a:t>BIG DATA par type de composant</a:t>
              </a:r>
            </a:p>
          </p:txBody>
        </p:sp>
      </p:grpSp>
    </p:spTree>
    <p:extLst>
      <p:ext uri="{BB962C8B-B14F-4D97-AF65-F5344CB8AC3E}">
        <p14:creationId xmlns:p14="http://schemas.microsoft.com/office/powerpoint/2010/main" val="26487899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Sécurité </a:t>
            </a:r>
            <a:r>
              <a:rPr lang="fr-FR" dirty="0" err="1"/>
              <a:t>Big</a:t>
            </a:r>
            <a:r>
              <a:rPr lang="fr-FR"/>
              <a:t> </a:t>
            </a:r>
            <a:r>
              <a:rPr lang="fr-FR" smtClean="0"/>
              <a:t>Data</a:t>
            </a:r>
            <a:r>
              <a:rPr lang="fr-FR" dirty="0"/>
              <a:t/>
            </a:r>
            <a:br>
              <a:rPr lang="fr-FR" dirty="0"/>
            </a:br>
            <a:endParaRPr lang="fr-FR" dirty="0"/>
          </a:p>
        </p:txBody>
      </p:sp>
      <p:sp>
        <p:nvSpPr>
          <p:cNvPr id="3" name="Espace réservé du contenu 2"/>
          <p:cNvSpPr>
            <a:spLocks noGrp="1"/>
          </p:cNvSpPr>
          <p:nvPr>
            <p:ph idx="1"/>
          </p:nvPr>
        </p:nvSpPr>
        <p:spPr>
          <a:xfrm>
            <a:off x="335360" y="1268761"/>
            <a:ext cx="10369152" cy="4824536"/>
          </a:xfrm>
        </p:spPr>
        <p:txBody>
          <a:bodyPr/>
          <a:lstStyle/>
          <a:p>
            <a:pPr marL="0" indent="0">
              <a:lnSpc>
                <a:spcPct val="100000"/>
              </a:lnSpc>
              <a:buNone/>
            </a:pPr>
            <a:r>
              <a:rPr lang="fr-FR" dirty="0"/>
              <a:t>Plusieurs niveaux de sécurité :</a:t>
            </a:r>
          </a:p>
          <a:p>
            <a:pPr>
              <a:lnSpc>
                <a:spcPct val="100000"/>
              </a:lnSpc>
            </a:pPr>
            <a:r>
              <a:rPr lang="fr-FR" dirty="0" smtClean="0"/>
              <a:t>Plateforme</a:t>
            </a:r>
            <a:endParaRPr lang="fr-FR" dirty="0"/>
          </a:p>
          <a:p>
            <a:pPr lvl="2">
              <a:lnSpc>
                <a:spcPct val="100000"/>
              </a:lnSpc>
            </a:pPr>
            <a:r>
              <a:rPr lang="fr-FR" dirty="0"/>
              <a:t>Accès avec authentification</a:t>
            </a:r>
          </a:p>
          <a:p>
            <a:pPr lvl="3">
              <a:lnSpc>
                <a:spcPct val="100000"/>
              </a:lnSpc>
            </a:pPr>
            <a:r>
              <a:rPr lang="fr-FR" dirty="0"/>
              <a:t>Une intégration avec le système de l’entreprise est possible</a:t>
            </a:r>
          </a:p>
          <a:p>
            <a:pPr lvl="3">
              <a:lnSpc>
                <a:spcPct val="100000"/>
              </a:lnSpc>
            </a:pPr>
            <a:r>
              <a:rPr lang="fr-FR" dirty="0"/>
              <a:t>Pour </a:t>
            </a:r>
            <a:r>
              <a:rPr lang="fr-FR" dirty="0" err="1" smtClean="0"/>
              <a:t>TEDh</a:t>
            </a:r>
            <a:r>
              <a:rPr lang="fr-FR" dirty="0" smtClean="0"/>
              <a:t> : </a:t>
            </a:r>
            <a:r>
              <a:rPr lang="fr-FR" dirty="0"/>
              <a:t>AUI + </a:t>
            </a:r>
            <a:r>
              <a:rPr lang="fr-FR" dirty="0" err="1" smtClean="0"/>
              <a:t>Kerberos</a:t>
            </a:r>
            <a:endParaRPr lang="fr-FR" dirty="0" smtClean="0"/>
          </a:p>
          <a:p>
            <a:pPr lvl="3">
              <a:lnSpc>
                <a:spcPct val="100000"/>
              </a:lnSpc>
            </a:pPr>
            <a:endParaRPr lang="fr-FR" dirty="0"/>
          </a:p>
          <a:p>
            <a:pPr>
              <a:lnSpc>
                <a:spcPct val="100000"/>
              </a:lnSpc>
            </a:pPr>
            <a:r>
              <a:rPr lang="fr-FR" dirty="0" smtClean="0"/>
              <a:t>Données</a:t>
            </a:r>
            <a:endParaRPr lang="fr-FR" dirty="0"/>
          </a:p>
          <a:p>
            <a:pPr lvl="2">
              <a:lnSpc>
                <a:spcPct val="100000"/>
              </a:lnSpc>
            </a:pPr>
            <a:r>
              <a:rPr lang="fr-FR" dirty="0"/>
              <a:t>Autorisation  en lecture/écriture/modification aux données</a:t>
            </a:r>
          </a:p>
          <a:p>
            <a:pPr lvl="2">
              <a:lnSpc>
                <a:spcPct val="100000"/>
              </a:lnSpc>
            </a:pPr>
            <a:r>
              <a:rPr lang="fr-FR" dirty="0"/>
              <a:t> </a:t>
            </a:r>
            <a:r>
              <a:rPr lang="fr-FR" dirty="0" smtClean="0"/>
              <a:t>Anonymisation </a:t>
            </a:r>
            <a:r>
              <a:rPr lang="fr-FR" dirty="0"/>
              <a:t>des données </a:t>
            </a:r>
          </a:p>
          <a:p>
            <a:pPr lvl="2">
              <a:lnSpc>
                <a:spcPct val="100000"/>
              </a:lnSpc>
            </a:pPr>
            <a:r>
              <a:rPr lang="fr-FR" dirty="0"/>
              <a:t>Chiffrement possible</a:t>
            </a:r>
          </a:p>
          <a:p>
            <a:pPr marL="0" indent="0">
              <a:lnSpc>
                <a:spcPct val="100000"/>
              </a:lnSpc>
              <a:buNone/>
            </a:pPr>
            <a:endParaRPr lang="fr-FR" dirty="0"/>
          </a:p>
          <a:p>
            <a:pPr>
              <a:lnSpc>
                <a:spcPct val="100000"/>
              </a:lnSpc>
            </a:pP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65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36821320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fr-FR" altLang="fr-FR" dirty="0" smtClean="0"/>
              <a:t>BIG DATA : INFO-INTOX </a:t>
            </a:r>
          </a:p>
        </p:txBody>
      </p:sp>
      <p:sp>
        <p:nvSpPr>
          <p:cNvPr id="38915" name="Rectangle 3"/>
          <p:cNvSpPr>
            <a:spLocks noGrp="1" noChangeArrowheads="1"/>
          </p:cNvSpPr>
          <p:nvPr>
            <p:ph type="body" idx="1"/>
          </p:nvPr>
        </p:nvSpPr>
        <p:spPr>
          <a:xfrm>
            <a:off x="242278" y="1300163"/>
            <a:ext cx="10617200" cy="5113337"/>
          </a:xfrm>
        </p:spPr>
        <p:txBody>
          <a:bodyPr/>
          <a:lstStyle/>
          <a:p>
            <a:pPr eaLnBrk="1" hangingPunct="1">
              <a:lnSpc>
                <a:spcPct val="90000"/>
              </a:lnSpc>
            </a:pPr>
            <a:endParaRPr lang="fr-FR" altLang="fr-FR" sz="1800" smtClean="0"/>
          </a:p>
          <a:p>
            <a:pPr eaLnBrk="1" hangingPunct="1">
              <a:lnSpc>
                <a:spcPct val="90000"/>
              </a:lnSpc>
            </a:pPr>
            <a:r>
              <a:rPr lang="fr-FR" altLang="fr-FR" sz="1800" smtClean="0">
                <a:solidFill>
                  <a:schemeClr val="tx1"/>
                </a:solidFill>
              </a:rPr>
              <a:t>Info / Intox </a:t>
            </a:r>
          </a:p>
          <a:p>
            <a:pPr eaLnBrk="1" hangingPunct="1">
              <a:lnSpc>
                <a:spcPct val="90000"/>
              </a:lnSpc>
            </a:pPr>
            <a:endParaRPr lang="fr-FR" altLang="fr-FR" sz="1800" smtClean="0">
              <a:solidFill>
                <a:schemeClr val="tx1"/>
              </a:solidFill>
            </a:endParaRPr>
          </a:p>
          <a:p>
            <a:pPr eaLnBrk="1" hangingPunct="1"/>
            <a:r>
              <a:rPr lang="fr-FR" altLang="fr-FR" sz="1800" smtClean="0">
                <a:solidFill>
                  <a:schemeClr val="tx1"/>
                </a:solidFill>
              </a:rPr>
              <a:t>Répondre à chaque affirmation à</a:t>
            </a:r>
          </a:p>
          <a:p>
            <a:pPr eaLnBrk="1" hangingPunct="1">
              <a:buFont typeface="Wingdings" pitchFamily="2" charset="2"/>
              <a:buNone/>
            </a:pPr>
            <a:r>
              <a:rPr lang="fr-FR" altLang="fr-FR" sz="1800" smtClean="0">
                <a:solidFill>
                  <a:schemeClr val="tx1"/>
                </a:solidFill>
              </a:rPr>
              <a:t>   l’aide d’un carton INFO ou INTOX.</a:t>
            </a:r>
          </a:p>
          <a:p>
            <a:pPr eaLnBrk="1" hangingPunct="1"/>
            <a:endParaRPr lang="fr-FR" altLang="fr-FR" sz="1800" smtClean="0">
              <a:solidFill>
                <a:schemeClr val="tx1"/>
              </a:solidFill>
            </a:endParaRPr>
          </a:p>
          <a:p>
            <a:pPr eaLnBrk="1" hangingPunct="1"/>
            <a:endParaRPr lang="fr-FR" altLang="fr-FR" sz="1800" smtClean="0">
              <a:solidFill>
                <a:schemeClr val="tx1"/>
              </a:solidFill>
            </a:endParaRPr>
          </a:p>
          <a:p>
            <a:pPr eaLnBrk="1" hangingPunct="1"/>
            <a:r>
              <a:rPr lang="fr-FR" altLang="fr-FR" sz="1800" smtClean="0">
                <a:solidFill>
                  <a:schemeClr val="tx1"/>
                </a:solidFill>
              </a:rPr>
              <a:t>Temps de réflexion de 30 secondes</a:t>
            </a:r>
            <a:endParaRPr lang="fr-FR" altLang="fr-FR" sz="500" smtClean="0">
              <a:solidFill>
                <a:schemeClr val="tx1"/>
              </a:solidFill>
            </a:endParaRPr>
          </a:p>
          <a:p>
            <a:pPr eaLnBrk="1" hangingPunct="1"/>
            <a:endParaRPr lang="fr-FR" altLang="fr-FR" sz="1800" smtClean="0">
              <a:solidFill>
                <a:schemeClr val="tx1"/>
              </a:solidFill>
            </a:endParaRPr>
          </a:p>
          <a:p>
            <a:pPr eaLnBrk="1" hangingPunct="1"/>
            <a:r>
              <a:rPr lang="fr-FR" altLang="fr-FR" sz="1800" smtClean="0">
                <a:solidFill>
                  <a:schemeClr val="tx1"/>
                </a:solidFill>
              </a:rPr>
              <a:t>Au top ! Vote individuel</a:t>
            </a:r>
          </a:p>
        </p:txBody>
      </p:sp>
      <p:sp>
        <p:nvSpPr>
          <p:cNvPr id="6" name="AutoShape 4"/>
          <p:cNvSpPr>
            <a:spLocks noChangeArrowheads="1"/>
          </p:cNvSpPr>
          <p:nvPr/>
        </p:nvSpPr>
        <p:spPr bwMode="auto">
          <a:xfrm rot="20725509">
            <a:off x="5718909" y="1608138"/>
            <a:ext cx="2989385" cy="3284537"/>
          </a:xfrm>
          <a:prstGeom prst="roundRect">
            <a:avLst>
              <a:gd name="adj" fmla="val 16667"/>
            </a:avLst>
          </a:prstGeom>
          <a:solidFill>
            <a:srgbClr val="FF990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4D4D4D"/>
                </a:solidFill>
                <a:latin typeface="Arial" pitchFamily="34" charset="0"/>
                <a:cs typeface="Arial" pitchFamily="34" charset="0"/>
              </a:rPr>
              <a:t>INFO</a:t>
            </a:r>
          </a:p>
        </p:txBody>
      </p:sp>
      <p:sp>
        <p:nvSpPr>
          <p:cNvPr id="7" name="AutoShape 5"/>
          <p:cNvSpPr>
            <a:spLocks noChangeArrowheads="1"/>
          </p:cNvSpPr>
          <p:nvPr/>
        </p:nvSpPr>
        <p:spPr bwMode="auto">
          <a:xfrm rot="1086812">
            <a:off x="8235463" y="1563688"/>
            <a:ext cx="2989385" cy="3284537"/>
          </a:xfrm>
          <a:prstGeom prst="roundRect">
            <a:avLst>
              <a:gd name="adj" fmla="val 16667"/>
            </a:avLst>
          </a:prstGeom>
          <a:solidFill>
            <a:srgbClr val="00008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FFFFFF"/>
                </a:solidFill>
                <a:latin typeface="Arial" pitchFamily="34" charset="0"/>
                <a:cs typeface="Arial" pitchFamily="34" charset="0"/>
              </a:rPr>
              <a:t>INTOX</a:t>
            </a:r>
          </a:p>
        </p:txBody>
      </p:sp>
    </p:spTree>
    <p:extLst>
      <p:ext uri="{BB962C8B-B14F-4D97-AF65-F5344CB8AC3E}">
        <p14:creationId xmlns:p14="http://schemas.microsoft.com/office/powerpoint/2010/main" val="3251917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242277" y="1300163"/>
            <a:ext cx="11949723" cy="5113337"/>
          </a:xfrm>
        </p:spPr>
        <p:txBody>
          <a:bodyPr/>
          <a:lstStyle/>
          <a:p>
            <a:pPr eaLnBrk="1" hangingPunct="1">
              <a:lnSpc>
                <a:spcPct val="90000"/>
              </a:lnSpc>
            </a:pPr>
            <a:r>
              <a:rPr lang="fr-FR" altLang="fr-FR" dirty="0" smtClean="0"/>
              <a:t>Affirmation N°1</a:t>
            </a:r>
            <a:br>
              <a:rPr lang="fr-FR" altLang="fr-FR" dirty="0" smtClean="0"/>
            </a:br>
            <a:r>
              <a:rPr lang="fr-FR" altLang="fr-FR" dirty="0" smtClean="0"/>
              <a:t>Le </a:t>
            </a:r>
            <a:r>
              <a:rPr lang="fr-FR" altLang="fr-FR" dirty="0" err="1" smtClean="0"/>
              <a:t>Big</a:t>
            </a:r>
            <a:r>
              <a:rPr lang="fr-FR" altLang="fr-FR" dirty="0" smtClean="0"/>
              <a:t> Data ne s’applique qu’aux traitements différés et ne sait pas « faire » du temps réel</a:t>
            </a:r>
          </a:p>
          <a:p>
            <a:pPr eaLnBrk="1" hangingPunct="1">
              <a:lnSpc>
                <a:spcPct val="90000"/>
              </a:lnSpc>
              <a:buFont typeface="Wingdings" pitchFamily="2" charset="2"/>
              <a:buNone/>
            </a:pPr>
            <a:endParaRPr lang="fr-FR" altLang="fr-FR" dirty="0" smtClean="0"/>
          </a:p>
          <a:p>
            <a:pPr eaLnBrk="1" hangingPunct="1">
              <a:lnSpc>
                <a:spcPct val="90000"/>
              </a:lnSpc>
            </a:pPr>
            <a:endParaRPr lang="fr-FR" altLang="fr-FR" dirty="0" smtClean="0"/>
          </a:p>
          <a:p>
            <a:pPr eaLnBrk="1" hangingPunct="1">
              <a:lnSpc>
                <a:spcPct val="90000"/>
              </a:lnSpc>
            </a:pPr>
            <a:endParaRPr lang="fr-FR" altLang="fr-FR" dirty="0" smtClean="0">
              <a:solidFill>
                <a:schemeClr val="bg2"/>
              </a:solidFill>
            </a:endParaRPr>
          </a:p>
        </p:txBody>
      </p:sp>
      <p:sp>
        <p:nvSpPr>
          <p:cNvPr id="6" name="AutoShape 4"/>
          <p:cNvSpPr>
            <a:spLocks noChangeArrowheads="1"/>
          </p:cNvSpPr>
          <p:nvPr/>
        </p:nvSpPr>
        <p:spPr bwMode="auto">
          <a:xfrm rot="20725509">
            <a:off x="5718909" y="2808289"/>
            <a:ext cx="2989385" cy="3284537"/>
          </a:xfrm>
          <a:prstGeom prst="roundRect">
            <a:avLst>
              <a:gd name="adj" fmla="val 16667"/>
            </a:avLst>
          </a:prstGeom>
          <a:solidFill>
            <a:srgbClr val="FF990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4D4D4D"/>
                </a:solidFill>
                <a:latin typeface="Arial" pitchFamily="34" charset="0"/>
                <a:cs typeface="Arial" pitchFamily="34" charset="0"/>
              </a:rPr>
              <a:t>INFO</a:t>
            </a:r>
          </a:p>
        </p:txBody>
      </p:sp>
      <p:sp>
        <p:nvSpPr>
          <p:cNvPr id="7" name="AutoShape 5"/>
          <p:cNvSpPr>
            <a:spLocks noChangeArrowheads="1"/>
          </p:cNvSpPr>
          <p:nvPr/>
        </p:nvSpPr>
        <p:spPr bwMode="auto">
          <a:xfrm rot="1086812">
            <a:off x="8235463" y="2763839"/>
            <a:ext cx="2989385" cy="3284537"/>
          </a:xfrm>
          <a:prstGeom prst="roundRect">
            <a:avLst>
              <a:gd name="adj" fmla="val 16667"/>
            </a:avLst>
          </a:prstGeom>
          <a:solidFill>
            <a:srgbClr val="00008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FFFFFF"/>
                </a:solidFill>
                <a:latin typeface="Arial" pitchFamily="34" charset="0"/>
                <a:cs typeface="Arial" pitchFamily="34" charset="0"/>
              </a:rPr>
              <a:t>INTOX</a:t>
            </a:r>
          </a:p>
        </p:txBody>
      </p:sp>
      <p:sp>
        <p:nvSpPr>
          <p:cNvPr id="39942" name="Rectangle 2"/>
          <p:cNvSpPr>
            <a:spLocks noChangeArrowheads="1"/>
          </p:cNvSpPr>
          <p:nvPr/>
        </p:nvSpPr>
        <p:spPr bwMode="auto">
          <a:xfrm>
            <a:off x="246185" y="68263"/>
            <a:ext cx="1165469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pPr>
            <a:r>
              <a:rPr lang="fr-FR" altLang="fr-FR" sz="2400" b="1" dirty="0" smtClean="0">
                <a:solidFill>
                  <a:schemeClr val="tx2"/>
                </a:solidFill>
              </a:rPr>
              <a:t>BIG DATA: </a:t>
            </a:r>
            <a:r>
              <a:rPr lang="fr-FR" altLang="fr-FR" sz="2400" b="1" dirty="0">
                <a:solidFill>
                  <a:schemeClr val="tx2"/>
                </a:solidFill>
              </a:rPr>
              <a:t>INFO-INTOX </a:t>
            </a:r>
          </a:p>
        </p:txBody>
      </p:sp>
    </p:spTree>
    <p:extLst>
      <p:ext uri="{BB962C8B-B14F-4D97-AF65-F5344CB8AC3E}">
        <p14:creationId xmlns:p14="http://schemas.microsoft.com/office/powerpoint/2010/main" val="2858901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4294967295"/>
          </p:nvPr>
        </p:nvSpPr>
        <p:spPr>
          <a:xfrm>
            <a:off x="242277" y="1300163"/>
            <a:ext cx="11949723" cy="5113337"/>
          </a:xfrm>
        </p:spPr>
        <p:txBody>
          <a:bodyPr/>
          <a:lstStyle/>
          <a:p>
            <a:pPr eaLnBrk="1" hangingPunct="1">
              <a:lnSpc>
                <a:spcPct val="90000"/>
              </a:lnSpc>
            </a:pPr>
            <a:r>
              <a:rPr lang="fr-FR" altLang="fr-FR" dirty="0" smtClean="0"/>
              <a:t>Affirmation N°2</a:t>
            </a:r>
            <a:br>
              <a:rPr lang="fr-FR" altLang="fr-FR" dirty="0" smtClean="0"/>
            </a:br>
            <a:r>
              <a:rPr lang="fr-FR" altLang="fr-FR" dirty="0" smtClean="0"/>
              <a:t>Le </a:t>
            </a:r>
            <a:r>
              <a:rPr lang="fr-FR" altLang="fr-FR" dirty="0" err="1" smtClean="0"/>
              <a:t>Big</a:t>
            </a:r>
            <a:r>
              <a:rPr lang="fr-FR" altLang="fr-FR" dirty="0" smtClean="0"/>
              <a:t> Data ne change pas de paradigme </a:t>
            </a:r>
          </a:p>
          <a:p>
            <a:pPr eaLnBrk="1" hangingPunct="1">
              <a:lnSpc>
                <a:spcPct val="90000"/>
              </a:lnSpc>
              <a:buFont typeface="Wingdings" pitchFamily="2" charset="2"/>
              <a:buNone/>
            </a:pPr>
            <a:endParaRPr lang="fr-FR" altLang="fr-FR" dirty="0" smtClean="0"/>
          </a:p>
          <a:p>
            <a:pPr eaLnBrk="1" hangingPunct="1">
              <a:lnSpc>
                <a:spcPct val="90000"/>
              </a:lnSpc>
            </a:pPr>
            <a:endParaRPr lang="fr-FR" altLang="fr-FR" dirty="0" smtClean="0"/>
          </a:p>
          <a:p>
            <a:pPr eaLnBrk="1" hangingPunct="1">
              <a:lnSpc>
                <a:spcPct val="90000"/>
              </a:lnSpc>
            </a:pPr>
            <a:endParaRPr lang="fr-FR" altLang="fr-FR" dirty="0" smtClean="0">
              <a:solidFill>
                <a:schemeClr val="bg2"/>
              </a:solidFill>
            </a:endParaRPr>
          </a:p>
        </p:txBody>
      </p:sp>
      <p:sp>
        <p:nvSpPr>
          <p:cNvPr id="6" name="AutoShape 4"/>
          <p:cNvSpPr>
            <a:spLocks noChangeArrowheads="1"/>
          </p:cNvSpPr>
          <p:nvPr/>
        </p:nvSpPr>
        <p:spPr bwMode="auto">
          <a:xfrm rot="20725509">
            <a:off x="5718909" y="2808289"/>
            <a:ext cx="2989385" cy="3284537"/>
          </a:xfrm>
          <a:prstGeom prst="roundRect">
            <a:avLst>
              <a:gd name="adj" fmla="val 16667"/>
            </a:avLst>
          </a:prstGeom>
          <a:solidFill>
            <a:srgbClr val="FF990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4D4D4D"/>
                </a:solidFill>
                <a:latin typeface="Arial" pitchFamily="34" charset="0"/>
                <a:cs typeface="Arial" pitchFamily="34" charset="0"/>
              </a:rPr>
              <a:t>INFO</a:t>
            </a:r>
          </a:p>
        </p:txBody>
      </p:sp>
      <p:sp>
        <p:nvSpPr>
          <p:cNvPr id="7" name="AutoShape 5"/>
          <p:cNvSpPr>
            <a:spLocks noChangeArrowheads="1"/>
          </p:cNvSpPr>
          <p:nvPr/>
        </p:nvSpPr>
        <p:spPr bwMode="auto">
          <a:xfrm rot="1086812">
            <a:off x="8235463" y="2763839"/>
            <a:ext cx="2989385" cy="3284537"/>
          </a:xfrm>
          <a:prstGeom prst="roundRect">
            <a:avLst>
              <a:gd name="adj" fmla="val 16667"/>
            </a:avLst>
          </a:prstGeom>
          <a:solidFill>
            <a:srgbClr val="00008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FFFFFF"/>
                </a:solidFill>
                <a:latin typeface="Arial" pitchFamily="34" charset="0"/>
                <a:cs typeface="Arial" pitchFamily="34" charset="0"/>
              </a:rPr>
              <a:t>INTOX</a:t>
            </a:r>
          </a:p>
        </p:txBody>
      </p:sp>
      <p:sp>
        <p:nvSpPr>
          <p:cNvPr id="40966" name="Rectangle 2"/>
          <p:cNvSpPr>
            <a:spLocks noChangeArrowheads="1"/>
          </p:cNvSpPr>
          <p:nvPr/>
        </p:nvSpPr>
        <p:spPr bwMode="auto">
          <a:xfrm>
            <a:off x="246185" y="68263"/>
            <a:ext cx="1165469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pPr>
            <a:r>
              <a:rPr lang="fr-FR" altLang="fr-FR" sz="2400" b="1" dirty="0" smtClean="0">
                <a:solidFill>
                  <a:schemeClr val="tx2"/>
                </a:solidFill>
              </a:rPr>
              <a:t>BIG DATA : </a:t>
            </a:r>
            <a:r>
              <a:rPr lang="fr-FR" altLang="fr-FR" sz="2400" b="1" dirty="0">
                <a:solidFill>
                  <a:schemeClr val="tx2"/>
                </a:solidFill>
              </a:rPr>
              <a:t>INFO-INTOX </a:t>
            </a:r>
          </a:p>
        </p:txBody>
      </p:sp>
    </p:spTree>
    <p:extLst>
      <p:ext uri="{BB962C8B-B14F-4D97-AF65-F5344CB8AC3E}">
        <p14:creationId xmlns:p14="http://schemas.microsoft.com/office/powerpoint/2010/main" val="1043076076"/>
      </p:ext>
    </p:extLst>
  </p:cSld>
  <p:clrMapOvr>
    <a:masterClrMapping/>
  </p:clrMapOvr>
  <p:transition>
    <p:pull dir="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242278" y="1300163"/>
            <a:ext cx="10617200" cy="5113337"/>
          </a:xfrm>
        </p:spPr>
        <p:txBody>
          <a:bodyPr/>
          <a:lstStyle/>
          <a:p>
            <a:pPr eaLnBrk="1" hangingPunct="1">
              <a:lnSpc>
                <a:spcPct val="90000"/>
              </a:lnSpc>
            </a:pPr>
            <a:r>
              <a:rPr lang="fr-FR" altLang="fr-FR" dirty="0" smtClean="0"/>
              <a:t>Affirmation N°3</a:t>
            </a:r>
            <a:br>
              <a:rPr lang="fr-FR" altLang="fr-FR" dirty="0" smtClean="0"/>
            </a:br>
            <a:r>
              <a:rPr lang="fr-FR" altLang="fr-FR" dirty="0" smtClean="0"/>
              <a:t>La mise en place du </a:t>
            </a:r>
            <a:r>
              <a:rPr lang="fr-FR" altLang="fr-FR" dirty="0" err="1" smtClean="0"/>
              <a:t>Big</a:t>
            </a:r>
            <a:r>
              <a:rPr lang="fr-FR" altLang="fr-FR" dirty="0" smtClean="0"/>
              <a:t> Data  permet d’optimiser les coûts d’infrastructure</a:t>
            </a:r>
            <a:endParaRPr lang="fr-FR" altLang="fr-FR" dirty="0" smtClean="0">
              <a:solidFill>
                <a:schemeClr val="bg2"/>
              </a:solidFill>
            </a:endParaRPr>
          </a:p>
        </p:txBody>
      </p:sp>
      <p:sp>
        <p:nvSpPr>
          <p:cNvPr id="6" name="AutoShape 4"/>
          <p:cNvSpPr>
            <a:spLocks noChangeArrowheads="1"/>
          </p:cNvSpPr>
          <p:nvPr/>
        </p:nvSpPr>
        <p:spPr bwMode="auto">
          <a:xfrm rot="20725509">
            <a:off x="5718909" y="2808289"/>
            <a:ext cx="2989385" cy="3284537"/>
          </a:xfrm>
          <a:prstGeom prst="roundRect">
            <a:avLst>
              <a:gd name="adj" fmla="val 16667"/>
            </a:avLst>
          </a:prstGeom>
          <a:solidFill>
            <a:srgbClr val="FF990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4D4D4D"/>
                </a:solidFill>
                <a:latin typeface="Arial" pitchFamily="34" charset="0"/>
                <a:cs typeface="Arial" pitchFamily="34" charset="0"/>
              </a:rPr>
              <a:t>INFO</a:t>
            </a:r>
          </a:p>
        </p:txBody>
      </p:sp>
      <p:sp>
        <p:nvSpPr>
          <p:cNvPr id="7" name="AutoShape 5"/>
          <p:cNvSpPr>
            <a:spLocks noChangeArrowheads="1"/>
          </p:cNvSpPr>
          <p:nvPr/>
        </p:nvSpPr>
        <p:spPr bwMode="auto">
          <a:xfrm rot="1086812">
            <a:off x="8235463" y="2763839"/>
            <a:ext cx="2989385" cy="3284537"/>
          </a:xfrm>
          <a:prstGeom prst="roundRect">
            <a:avLst>
              <a:gd name="adj" fmla="val 16667"/>
            </a:avLst>
          </a:prstGeom>
          <a:solidFill>
            <a:srgbClr val="00008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FFFFFF"/>
                </a:solidFill>
                <a:latin typeface="Arial" pitchFamily="34" charset="0"/>
                <a:cs typeface="Arial" pitchFamily="34" charset="0"/>
              </a:rPr>
              <a:t>INTOX</a:t>
            </a:r>
          </a:p>
        </p:txBody>
      </p:sp>
      <p:sp>
        <p:nvSpPr>
          <p:cNvPr id="41990" name="Rectangle 2"/>
          <p:cNvSpPr>
            <a:spLocks noChangeArrowheads="1"/>
          </p:cNvSpPr>
          <p:nvPr/>
        </p:nvSpPr>
        <p:spPr bwMode="auto">
          <a:xfrm>
            <a:off x="246185" y="68263"/>
            <a:ext cx="1165469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pPr>
            <a:r>
              <a:rPr lang="fr-FR" altLang="fr-FR" sz="2400" b="1" dirty="0" smtClean="0">
                <a:solidFill>
                  <a:schemeClr val="tx2"/>
                </a:solidFill>
              </a:rPr>
              <a:t>BIG DATA: </a:t>
            </a:r>
            <a:r>
              <a:rPr lang="fr-FR" altLang="fr-FR" sz="2400" b="1" dirty="0">
                <a:solidFill>
                  <a:schemeClr val="tx2"/>
                </a:solidFill>
              </a:rPr>
              <a:t>INFO-INTOX </a:t>
            </a:r>
          </a:p>
        </p:txBody>
      </p:sp>
    </p:spTree>
    <p:extLst>
      <p:ext uri="{BB962C8B-B14F-4D97-AF65-F5344CB8AC3E}">
        <p14:creationId xmlns:p14="http://schemas.microsoft.com/office/powerpoint/2010/main" val="3000935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117069" y="116458"/>
            <a:ext cx="11379531" cy="64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76200" eaLnBrk="0" hangingPunct="0">
              <a:lnSpc>
                <a:spcPct val="92000"/>
              </a:lnSpc>
              <a:spcBef>
                <a:spcPts val="2400"/>
              </a:spcBef>
              <a:buClr>
                <a:schemeClr val="bg1"/>
              </a:buClr>
              <a:buFont typeface="Arial" charset="0"/>
              <a:buChar char="•"/>
              <a:defRPr sz="2000">
                <a:solidFill>
                  <a:schemeClr val="tx2"/>
                </a:solidFill>
                <a:latin typeface="SFR Light" pitchFamily="34" charset="0"/>
              </a:defRPr>
            </a:lvl1pPr>
            <a:lvl2pPr marL="76200" indent="-76200" eaLnBrk="0" hangingPunct="0">
              <a:lnSpc>
                <a:spcPct val="90000"/>
              </a:lnSpc>
              <a:spcBef>
                <a:spcPts val="1850"/>
              </a:spcBef>
              <a:buClr>
                <a:schemeClr val="bg1"/>
              </a:buClr>
              <a:buFont typeface="Arial" charset="0"/>
              <a:buChar char="–"/>
              <a:defRPr sz="1300" b="1">
                <a:solidFill>
                  <a:schemeClr val="tx2"/>
                </a:solidFill>
                <a:latin typeface="SFR Light" pitchFamily="34" charset="0"/>
              </a:defRPr>
            </a:lvl2pPr>
            <a:lvl3pPr marL="76200" indent="-76200" eaLnBrk="0" hangingPunct="0">
              <a:lnSpc>
                <a:spcPct val="90000"/>
              </a:lnSpc>
              <a:spcBef>
                <a:spcPts val="1400"/>
              </a:spcBef>
              <a:buSzPct val="137000"/>
              <a:buBlip>
                <a:blip r:embed="rId2"/>
              </a:buBlip>
              <a:defRPr sz="1300">
                <a:solidFill>
                  <a:schemeClr val="tx2"/>
                </a:solidFill>
                <a:latin typeface="SFR Light" pitchFamily="34" charset="0"/>
              </a:defRPr>
            </a:lvl3pPr>
            <a:lvl4pPr marL="76200" indent="-76200" eaLnBrk="0" hangingPunct="0">
              <a:lnSpc>
                <a:spcPct val="90000"/>
              </a:lnSpc>
              <a:spcBef>
                <a:spcPts val="600"/>
              </a:spcBef>
              <a:buClr>
                <a:srgbClr val="C00000"/>
              </a:buClr>
              <a:buFont typeface="Arial" charset="0"/>
              <a:buChar char="•"/>
              <a:defRPr sz="1200">
                <a:solidFill>
                  <a:schemeClr val="tx2"/>
                </a:solidFill>
                <a:latin typeface="SFR Light" pitchFamily="34" charset="0"/>
              </a:defRPr>
            </a:lvl4pPr>
            <a:lvl5pPr marL="76200" indent="-76200" eaLnBrk="0" hangingPunct="0">
              <a:spcBef>
                <a:spcPct val="20000"/>
              </a:spcBef>
              <a:buFont typeface="Arial" charset="0"/>
              <a:buChar char="»"/>
              <a:defRPr sz="2000">
                <a:solidFill>
                  <a:schemeClr val="tx1"/>
                </a:solidFill>
                <a:latin typeface="SFR Light" pitchFamily="34" charset="0"/>
              </a:defRPr>
            </a:lvl5pPr>
            <a:lvl6pPr marL="533400" indent="-76200" eaLnBrk="0" fontAlgn="base" hangingPunct="0">
              <a:spcBef>
                <a:spcPct val="20000"/>
              </a:spcBef>
              <a:spcAft>
                <a:spcPct val="0"/>
              </a:spcAft>
              <a:buFont typeface="Arial" charset="0"/>
              <a:buChar char="»"/>
              <a:defRPr sz="2000">
                <a:solidFill>
                  <a:schemeClr val="tx1"/>
                </a:solidFill>
                <a:latin typeface="SFR Light" pitchFamily="34" charset="0"/>
              </a:defRPr>
            </a:lvl6pPr>
            <a:lvl7pPr marL="990600" indent="-76200" eaLnBrk="0" fontAlgn="base" hangingPunct="0">
              <a:spcBef>
                <a:spcPct val="20000"/>
              </a:spcBef>
              <a:spcAft>
                <a:spcPct val="0"/>
              </a:spcAft>
              <a:buFont typeface="Arial" charset="0"/>
              <a:buChar char="»"/>
              <a:defRPr sz="2000">
                <a:solidFill>
                  <a:schemeClr val="tx1"/>
                </a:solidFill>
                <a:latin typeface="SFR Light" pitchFamily="34" charset="0"/>
              </a:defRPr>
            </a:lvl7pPr>
            <a:lvl8pPr marL="1447800" indent="-76200" eaLnBrk="0" fontAlgn="base" hangingPunct="0">
              <a:spcBef>
                <a:spcPct val="20000"/>
              </a:spcBef>
              <a:spcAft>
                <a:spcPct val="0"/>
              </a:spcAft>
              <a:buFont typeface="Arial" charset="0"/>
              <a:buChar char="»"/>
              <a:defRPr sz="2000">
                <a:solidFill>
                  <a:schemeClr val="tx1"/>
                </a:solidFill>
                <a:latin typeface="SFR Light" pitchFamily="34" charset="0"/>
              </a:defRPr>
            </a:lvl8pPr>
            <a:lvl9pPr marL="1905000" indent="-76200" eaLnBrk="0" fontAlgn="base" hangingPunct="0">
              <a:spcBef>
                <a:spcPct val="20000"/>
              </a:spcBef>
              <a:spcAft>
                <a:spcPct val="0"/>
              </a:spcAft>
              <a:buFont typeface="Arial" charset="0"/>
              <a:buChar char="»"/>
              <a:defRPr sz="2000">
                <a:solidFill>
                  <a:schemeClr val="tx1"/>
                </a:solidFill>
                <a:latin typeface="SFR Light" pitchFamily="34" charset="0"/>
              </a:defRPr>
            </a:lvl9pPr>
          </a:lstStyle>
          <a:p>
            <a:pPr eaLnBrk="1" hangingPunct="1">
              <a:lnSpc>
                <a:spcPct val="85000"/>
              </a:lnSpc>
              <a:spcBef>
                <a:spcPct val="0"/>
              </a:spcBef>
              <a:buClrTx/>
              <a:buFontTx/>
              <a:buNone/>
            </a:pPr>
            <a:endParaRPr lang="fr-FR" altLang="fr-FR" sz="4000" dirty="0">
              <a:solidFill>
                <a:srgbClr val="1A171B"/>
              </a:solidFill>
              <a:latin typeface="SFR Black" pitchFamily="34" charset="0"/>
            </a:endParaRPr>
          </a:p>
        </p:txBody>
      </p:sp>
      <p:sp>
        <p:nvSpPr>
          <p:cNvPr id="3" name="Espace réservé de la date 2"/>
          <p:cNvSpPr>
            <a:spLocks noGrp="1"/>
          </p:cNvSpPr>
          <p:nvPr>
            <p:ph type="dt" sz="half" idx="2"/>
          </p:nvPr>
        </p:nvSpPr>
        <p:spPr/>
        <p:txBody>
          <a:bodyPr/>
          <a:lstStyle/>
          <a:p>
            <a:r>
              <a:rPr lang="fr-FR" dirty="0" smtClean="0"/>
              <a:t>JUIN 2015</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a:t>
            </a:fld>
            <a:endParaRPr lang="fr-FR" dirty="0"/>
          </a:p>
        </p:txBody>
      </p:sp>
      <p:sp>
        <p:nvSpPr>
          <p:cNvPr id="5" name="Rectangle 4"/>
          <p:cNvSpPr txBox="1">
            <a:spLocks noChangeArrowheads="1"/>
          </p:cNvSpPr>
          <p:nvPr/>
        </p:nvSpPr>
        <p:spPr>
          <a:xfrm>
            <a:off x="2321048" y="3356992"/>
            <a:ext cx="7407030" cy="1944211"/>
          </a:xfrm>
          <a:prstGeom prst="rect">
            <a:avLst/>
          </a:prstGeom>
        </p:spPr>
        <p:txBody>
          <a:bodyPr vert="horz" lIns="91440" tIns="45720" rIns="91440" bIns="45720" rtlCol="0" anchor="ctr">
            <a:noAutofit/>
          </a:bodyPr>
          <a:lstStyle>
            <a:lvl1pPr marL="76200" indent="0" algn="l" defTabSz="914400" rtl="0" eaLnBrk="1" latinLnBrk="0" hangingPunct="1">
              <a:lnSpc>
                <a:spcPct val="85000"/>
              </a:lnSpc>
              <a:spcBef>
                <a:spcPct val="0"/>
              </a:spcBef>
              <a:buNone/>
              <a:defRPr sz="2400" kern="1200" cap="all" baseline="0">
                <a:solidFill>
                  <a:srgbClr val="1A171B"/>
                </a:solidFill>
                <a:latin typeface="+mj-lt"/>
                <a:ea typeface="+mj-ea"/>
                <a:cs typeface="+mj-cs"/>
              </a:defRPr>
            </a:lvl1pPr>
          </a:lstStyle>
          <a:p>
            <a:pPr marL="0" lvl="2" algn="ctr"/>
            <a:r>
              <a:rPr lang="fr-FR" sz="3600" dirty="0" smtClean="0"/>
              <a:t>Comprendre </a:t>
            </a:r>
            <a:br>
              <a:rPr lang="fr-FR" sz="3600" dirty="0" smtClean="0"/>
            </a:br>
            <a:r>
              <a:rPr lang="fr-FR" sz="3600" dirty="0" smtClean="0"/>
              <a:t>le BIG DATA </a:t>
            </a:r>
            <a:br>
              <a:rPr lang="fr-FR" sz="3600" dirty="0" smtClean="0"/>
            </a:br>
            <a:r>
              <a:rPr lang="fr-FR" sz="3600" dirty="0" smtClean="0"/>
              <a:t>et ses enjeux</a:t>
            </a:r>
            <a:endParaRPr lang="fr-FR" sz="3600" dirty="0"/>
          </a:p>
        </p:txBody>
      </p:sp>
      <p:sp>
        <p:nvSpPr>
          <p:cNvPr id="6" name="Rectangle 5"/>
          <p:cNvSpPr txBox="1">
            <a:spLocks noChangeArrowheads="1"/>
          </p:cNvSpPr>
          <p:nvPr/>
        </p:nvSpPr>
        <p:spPr>
          <a:xfrm>
            <a:off x="2747963" y="1412776"/>
            <a:ext cx="6553200" cy="895350"/>
          </a:xfrm>
          <a:prstGeom prst="rect">
            <a:avLst/>
          </a:prstGeom>
        </p:spPr>
        <p:txBody>
          <a:bodyPr/>
          <a:lstStyle>
            <a:lvl1pPr marL="92075" indent="-92075" algn="l" defTabSz="914400" rtl="0" eaLnBrk="1" latinLnBrk="0" hangingPunct="1">
              <a:lnSpc>
                <a:spcPct val="92000"/>
              </a:lnSpc>
              <a:spcBef>
                <a:spcPts val="1200"/>
              </a:spcBef>
              <a:buClr>
                <a:schemeClr val="bg1"/>
              </a:buClr>
              <a:buFont typeface="Arial" pitchFamily="34" charset="0"/>
              <a:buChar char="•"/>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chemeClr val="bg1"/>
              </a:buClr>
              <a:buFont typeface="Arial" pitchFamily="34" charset="0"/>
              <a:buChar char="–"/>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SzPct val="137000"/>
              <a:buFontTx/>
              <a:buBlip>
                <a:blip r:embed="rId2"/>
              </a:buBlip>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C00000"/>
              </a:buClr>
              <a:buFont typeface="Arial" pitchFamily="34" charset="0"/>
              <a:buChar char="•"/>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a:r>
              <a:rPr lang="fr-FR" sz="6000" b="1" dirty="0">
                <a:solidFill>
                  <a:srgbClr val="FF0000"/>
                </a:solidFill>
                <a:latin typeface="Calibri" pitchFamily="34" charset="0"/>
                <a:cs typeface="Calibri" pitchFamily="34" charset="0"/>
              </a:rPr>
              <a:t>Séquence 1</a:t>
            </a:r>
          </a:p>
        </p:txBody>
      </p:sp>
      <p:pic>
        <p:nvPicPr>
          <p:cNvPr id="7" name="Espace réservé du contenu 3" descr="images.jpg"/>
          <p:cNvPicPr>
            <a:picLocks noChangeAspect="1"/>
          </p:cNvPicPr>
          <p:nvPr/>
        </p:nvPicPr>
        <p:blipFill>
          <a:blip r:embed="rId3" cstate="print">
            <a:duotone>
              <a:prstClr val="black"/>
              <a:srgbClr val="FF123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285030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242277" y="1300163"/>
            <a:ext cx="11949723" cy="5113337"/>
          </a:xfrm>
        </p:spPr>
        <p:txBody>
          <a:bodyPr/>
          <a:lstStyle/>
          <a:p>
            <a:pPr eaLnBrk="1" hangingPunct="1">
              <a:lnSpc>
                <a:spcPct val="90000"/>
              </a:lnSpc>
            </a:pPr>
            <a:r>
              <a:rPr lang="fr-FR" altLang="fr-FR" dirty="0" smtClean="0"/>
              <a:t> Affirmation N°4</a:t>
            </a:r>
            <a:br>
              <a:rPr lang="fr-FR" altLang="fr-FR" dirty="0" smtClean="0"/>
            </a:br>
            <a:r>
              <a:rPr lang="fr-FR" altLang="fr-FR" dirty="0" err="1" smtClean="0"/>
              <a:t>Big</a:t>
            </a:r>
            <a:r>
              <a:rPr lang="fr-FR" altLang="fr-FR" dirty="0" smtClean="0"/>
              <a:t> Data = </a:t>
            </a:r>
            <a:r>
              <a:rPr lang="fr-FR" altLang="fr-FR" dirty="0" err="1" smtClean="0"/>
              <a:t>Hadoop</a:t>
            </a:r>
            <a:r>
              <a:rPr lang="fr-FR" altLang="fr-FR" dirty="0" smtClean="0"/>
              <a:t> </a:t>
            </a:r>
          </a:p>
          <a:p>
            <a:pPr eaLnBrk="1" hangingPunct="1">
              <a:lnSpc>
                <a:spcPct val="90000"/>
              </a:lnSpc>
            </a:pPr>
            <a:endParaRPr lang="fr-FR" altLang="fr-FR" dirty="0" smtClean="0"/>
          </a:p>
        </p:txBody>
      </p:sp>
      <p:sp>
        <p:nvSpPr>
          <p:cNvPr id="6" name="AutoShape 4"/>
          <p:cNvSpPr>
            <a:spLocks noChangeArrowheads="1"/>
          </p:cNvSpPr>
          <p:nvPr/>
        </p:nvSpPr>
        <p:spPr bwMode="auto">
          <a:xfrm rot="20725509">
            <a:off x="5718909" y="2808289"/>
            <a:ext cx="2989385" cy="3284537"/>
          </a:xfrm>
          <a:prstGeom prst="roundRect">
            <a:avLst>
              <a:gd name="adj" fmla="val 16667"/>
            </a:avLst>
          </a:prstGeom>
          <a:solidFill>
            <a:srgbClr val="FF990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4D4D4D"/>
                </a:solidFill>
                <a:latin typeface="Arial" pitchFamily="34" charset="0"/>
                <a:cs typeface="Arial" pitchFamily="34" charset="0"/>
              </a:rPr>
              <a:t>INFO</a:t>
            </a:r>
          </a:p>
        </p:txBody>
      </p:sp>
      <p:sp>
        <p:nvSpPr>
          <p:cNvPr id="7" name="AutoShape 5"/>
          <p:cNvSpPr>
            <a:spLocks noChangeArrowheads="1"/>
          </p:cNvSpPr>
          <p:nvPr/>
        </p:nvSpPr>
        <p:spPr bwMode="auto">
          <a:xfrm rot="1086812">
            <a:off x="8235463" y="2763839"/>
            <a:ext cx="2989385" cy="3284537"/>
          </a:xfrm>
          <a:prstGeom prst="roundRect">
            <a:avLst>
              <a:gd name="adj" fmla="val 16667"/>
            </a:avLst>
          </a:prstGeom>
          <a:solidFill>
            <a:srgbClr val="00008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FFFFFF"/>
                </a:solidFill>
                <a:latin typeface="Arial" pitchFamily="34" charset="0"/>
                <a:cs typeface="Arial" pitchFamily="34" charset="0"/>
              </a:rPr>
              <a:t>INTOX</a:t>
            </a:r>
          </a:p>
        </p:txBody>
      </p:sp>
      <p:sp>
        <p:nvSpPr>
          <p:cNvPr id="43014" name="Rectangle 2"/>
          <p:cNvSpPr>
            <a:spLocks noChangeArrowheads="1"/>
          </p:cNvSpPr>
          <p:nvPr/>
        </p:nvSpPr>
        <p:spPr bwMode="auto">
          <a:xfrm>
            <a:off x="246185" y="68263"/>
            <a:ext cx="1165469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pPr>
            <a:r>
              <a:rPr lang="fr-FR" altLang="fr-FR" sz="2400" b="1" dirty="0" smtClean="0">
                <a:solidFill>
                  <a:schemeClr val="tx2"/>
                </a:solidFill>
              </a:rPr>
              <a:t>BIG DATA : </a:t>
            </a:r>
            <a:r>
              <a:rPr lang="fr-FR" altLang="fr-FR" sz="2400" b="1" dirty="0">
                <a:solidFill>
                  <a:schemeClr val="tx2"/>
                </a:solidFill>
              </a:rPr>
              <a:t>INFO-INTOX </a:t>
            </a:r>
          </a:p>
        </p:txBody>
      </p:sp>
    </p:spTree>
    <p:extLst>
      <p:ext uri="{BB962C8B-B14F-4D97-AF65-F5344CB8AC3E}">
        <p14:creationId xmlns:p14="http://schemas.microsoft.com/office/powerpoint/2010/main" val="12683405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type="body" idx="1"/>
          </p:nvPr>
        </p:nvSpPr>
        <p:spPr>
          <a:xfrm>
            <a:off x="242278" y="1300163"/>
            <a:ext cx="10617200" cy="5113337"/>
          </a:xfrm>
        </p:spPr>
        <p:txBody>
          <a:bodyPr/>
          <a:lstStyle/>
          <a:p>
            <a:pPr eaLnBrk="1" hangingPunct="1">
              <a:lnSpc>
                <a:spcPct val="90000"/>
              </a:lnSpc>
            </a:pPr>
            <a:r>
              <a:rPr lang="fr-FR" altLang="fr-FR" dirty="0" smtClean="0"/>
              <a:t>Affirmation N°5</a:t>
            </a:r>
            <a:br>
              <a:rPr lang="fr-FR" altLang="fr-FR" dirty="0" smtClean="0"/>
            </a:br>
            <a:r>
              <a:rPr lang="fr-FR" altLang="fr-FR" dirty="0" err="1" smtClean="0"/>
              <a:t>Big</a:t>
            </a:r>
            <a:r>
              <a:rPr lang="fr-FR" altLang="fr-FR" dirty="0" smtClean="0"/>
              <a:t> Data = Stockage</a:t>
            </a:r>
          </a:p>
          <a:p>
            <a:pPr eaLnBrk="1" hangingPunct="1">
              <a:lnSpc>
                <a:spcPct val="90000"/>
              </a:lnSpc>
            </a:pPr>
            <a:endParaRPr lang="fr-FR" altLang="fr-FR" dirty="0" smtClean="0"/>
          </a:p>
          <a:p>
            <a:pPr eaLnBrk="1" hangingPunct="1">
              <a:lnSpc>
                <a:spcPct val="90000"/>
              </a:lnSpc>
            </a:pPr>
            <a:endParaRPr lang="fr-FR" altLang="fr-FR" dirty="0" smtClean="0">
              <a:solidFill>
                <a:schemeClr val="bg2"/>
              </a:solidFill>
            </a:endParaRPr>
          </a:p>
        </p:txBody>
      </p:sp>
      <p:sp>
        <p:nvSpPr>
          <p:cNvPr id="6" name="AutoShape 4"/>
          <p:cNvSpPr>
            <a:spLocks noChangeArrowheads="1"/>
          </p:cNvSpPr>
          <p:nvPr/>
        </p:nvSpPr>
        <p:spPr bwMode="auto">
          <a:xfrm rot="20725509">
            <a:off x="5718909" y="2808289"/>
            <a:ext cx="2989385" cy="3284537"/>
          </a:xfrm>
          <a:prstGeom prst="roundRect">
            <a:avLst>
              <a:gd name="adj" fmla="val 16667"/>
            </a:avLst>
          </a:prstGeom>
          <a:solidFill>
            <a:srgbClr val="FF990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4D4D4D"/>
                </a:solidFill>
                <a:latin typeface="Arial" pitchFamily="34" charset="0"/>
                <a:cs typeface="Arial" pitchFamily="34" charset="0"/>
              </a:rPr>
              <a:t>INFO</a:t>
            </a:r>
          </a:p>
        </p:txBody>
      </p:sp>
      <p:sp>
        <p:nvSpPr>
          <p:cNvPr id="7" name="AutoShape 5"/>
          <p:cNvSpPr>
            <a:spLocks noChangeArrowheads="1"/>
          </p:cNvSpPr>
          <p:nvPr/>
        </p:nvSpPr>
        <p:spPr bwMode="auto">
          <a:xfrm rot="1086812">
            <a:off x="8235463" y="2763839"/>
            <a:ext cx="2989385" cy="3284537"/>
          </a:xfrm>
          <a:prstGeom prst="roundRect">
            <a:avLst>
              <a:gd name="adj" fmla="val 16667"/>
            </a:avLst>
          </a:prstGeom>
          <a:solidFill>
            <a:srgbClr val="000080"/>
          </a:solidFill>
          <a:ln w="12700">
            <a:solidFill>
              <a:schemeClr val="tx1"/>
            </a:solidFill>
            <a:round/>
            <a:headEnd type="none" w="sm" len="sm"/>
            <a:tailEnd type="none" w="sm" len="sm"/>
          </a:ln>
          <a:effectLst>
            <a:outerShdw dist="107763" dir="2700000" algn="ctr" rotWithShape="0">
              <a:schemeClr val="bg2"/>
            </a:outerShdw>
          </a:effectLst>
        </p:spPr>
        <p:txBody>
          <a:bodyPr wrap="none" anchor="ctr"/>
          <a:lstStyle/>
          <a:p>
            <a:pPr algn="ctr">
              <a:defRPr/>
            </a:pPr>
            <a:r>
              <a:rPr lang="fr-FR" sz="4800">
                <a:solidFill>
                  <a:srgbClr val="FFFFFF"/>
                </a:solidFill>
                <a:latin typeface="Arial" pitchFamily="34" charset="0"/>
                <a:cs typeface="Arial" pitchFamily="34" charset="0"/>
              </a:rPr>
              <a:t>INTOX</a:t>
            </a:r>
          </a:p>
        </p:txBody>
      </p:sp>
      <p:sp>
        <p:nvSpPr>
          <p:cNvPr id="44038" name="Rectangle 2"/>
          <p:cNvSpPr>
            <a:spLocks noChangeArrowheads="1"/>
          </p:cNvSpPr>
          <p:nvPr/>
        </p:nvSpPr>
        <p:spPr bwMode="auto">
          <a:xfrm>
            <a:off x="246185" y="68263"/>
            <a:ext cx="11654693"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lnSpc>
                <a:spcPct val="90000"/>
              </a:lnSpc>
            </a:pPr>
            <a:r>
              <a:rPr lang="fr-FR" altLang="fr-FR" sz="2400" b="1" dirty="0" smtClean="0">
                <a:solidFill>
                  <a:schemeClr val="tx2"/>
                </a:solidFill>
              </a:rPr>
              <a:t>BIG DATA: </a:t>
            </a:r>
            <a:r>
              <a:rPr lang="fr-FR" altLang="fr-FR" sz="2400" b="1" dirty="0">
                <a:solidFill>
                  <a:schemeClr val="tx2"/>
                </a:solidFill>
              </a:rPr>
              <a:t>INFO-INTOX </a:t>
            </a:r>
          </a:p>
        </p:txBody>
      </p:sp>
    </p:spTree>
    <p:extLst>
      <p:ext uri="{BB962C8B-B14F-4D97-AF65-F5344CB8AC3E}">
        <p14:creationId xmlns:p14="http://schemas.microsoft.com/office/powerpoint/2010/main" val="4286268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72</a:t>
            </a:fld>
            <a:endParaRPr lang="fr-FR" dirty="0"/>
          </a:p>
        </p:txBody>
      </p:sp>
      <p:sp>
        <p:nvSpPr>
          <p:cNvPr id="3" name="Titre 2"/>
          <p:cNvSpPr>
            <a:spLocks noGrp="1"/>
          </p:cNvSpPr>
          <p:nvPr>
            <p:ph type="ctrTitle"/>
          </p:nvPr>
        </p:nvSpPr>
        <p:spPr/>
        <p:txBody>
          <a:bodyPr anchor="ctr"/>
          <a:lstStyle/>
          <a:p>
            <a:pPr algn="ctr"/>
            <a:r>
              <a:rPr lang="fr-FR" sz="4000" dirty="0" smtClean="0">
                <a:ln>
                  <a:solidFill>
                    <a:srgbClr val="7CBF33"/>
                  </a:solidFill>
                </a:ln>
                <a:solidFill>
                  <a:srgbClr val="7CBF33"/>
                </a:solidFill>
              </a:rPr>
              <a:t>PAUSE</a:t>
            </a:r>
            <a:endParaRPr lang="fr-FR" sz="4000" dirty="0">
              <a:ln>
                <a:solidFill>
                  <a:srgbClr val="7CBF33"/>
                </a:solidFill>
              </a:ln>
              <a:solidFill>
                <a:srgbClr val="7CBF33"/>
              </a:solidFill>
            </a:endParaRPr>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1028" name="Picture 4" descr="http://www.google.fr/url?source=imglanding&amp;ct=img&amp;q=http://www.francestickers.com/1223-2473-thickbox/tasse-a-cafe-6.jpg&amp;sa=X&amp;ei=0kt1VZz4Ocz8UqSjgJgB&amp;ved=0CAkQ8wc&amp;usg=AFQjCNFFztSkAxiVtrAICwsfjDiYS8C4JA"/>
          <p:cNvPicPr>
            <a:picLocks noChangeAspect="1" noChangeArrowheads="1"/>
          </p:cNvPicPr>
          <p:nvPr/>
        </p:nvPicPr>
        <p:blipFill>
          <a:blip r:embed="rId2"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87488" y="1862109"/>
            <a:ext cx="2006823" cy="200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8462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117069" y="116458"/>
            <a:ext cx="11379531" cy="64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76200" eaLnBrk="0" hangingPunct="0">
              <a:lnSpc>
                <a:spcPct val="92000"/>
              </a:lnSpc>
              <a:spcBef>
                <a:spcPts val="2400"/>
              </a:spcBef>
              <a:buClr>
                <a:schemeClr val="bg1"/>
              </a:buClr>
              <a:buFont typeface="Arial" charset="0"/>
              <a:buChar char="•"/>
              <a:defRPr sz="2000">
                <a:solidFill>
                  <a:schemeClr val="tx2"/>
                </a:solidFill>
                <a:latin typeface="SFR Light" pitchFamily="34" charset="0"/>
              </a:defRPr>
            </a:lvl1pPr>
            <a:lvl2pPr marL="76200" indent="-76200" eaLnBrk="0" hangingPunct="0">
              <a:lnSpc>
                <a:spcPct val="90000"/>
              </a:lnSpc>
              <a:spcBef>
                <a:spcPts val="1850"/>
              </a:spcBef>
              <a:buClr>
                <a:schemeClr val="bg1"/>
              </a:buClr>
              <a:buFont typeface="Arial" charset="0"/>
              <a:buChar char="–"/>
              <a:defRPr sz="1300" b="1">
                <a:solidFill>
                  <a:schemeClr val="tx2"/>
                </a:solidFill>
                <a:latin typeface="SFR Light" pitchFamily="34" charset="0"/>
              </a:defRPr>
            </a:lvl2pPr>
            <a:lvl3pPr marL="76200" indent="-76200" eaLnBrk="0" hangingPunct="0">
              <a:lnSpc>
                <a:spcPct val="90000"/>
              </a:lnSpc>
              <a:spcBef>
                <a:spcPts val="1400"/>
              </a:spcBef>
              <a:buSzPct val="137000"/>
              <a:buBlip>
                <a:blip r:embed="rId2"/>
              </a:buBlip>
              <a:defRPr sz="1300">
                <a:solidFill>
                  <a:schemeClr val="tx2"/>
                </a:solidFill>
                <a:latin typeface="SFR Light" pitchFamily="34" charset="0"/>
              </a:defRPr>
            </a:lvl3pPr>
            <a:lvl4pPr marL="76200" indent="-76200" eaLnBrk="0" hangingPunct="0">
              <a:lnSpc>
                <a:spcPct val="90000"/>
              </a:lnSpc>
              <a:spcBef>
                <a:spcPts val="600"/>
              </a:spcBef>
              <a:buClr>
                <a:srgbClr val="C00000"/>
              </a:buClr>
              <a:buFont typeface="Arial" charset="0"/>
              <a:buChar char="•"/>
              <a:defRPr sz="1200">
                <a:solidFill>
                  <a:schemeClr val="tx2"/>
                </a:solidFill>
                <a:latin typeface="SFR Light" pitchFamily="34" charset="0"/>
              </a:defRPr>
            </a:lvl4pPr>
            <a:lvl5pPr marL="76200" indent="-76200" eaLnBrk="0" hangingPunct="0">
              <a:spcBef>
                <a:spcPct val="20000"/>
              </a:spcBef>
              <a:buFont typeface="Arial" charset="0"/>
              <a:buChar char="»"/>
              <a:defRPr sz="2000">
                <a:solidFill>
                  <a:schemeClr val="tx1"/>
                </a:solidFill>
                <a:latin typeface="SFR Light" pitchFamily="34" charset="0"/>
              </a:defRPr>
            </a:lvl5pPr>
            <a:lvl6pPr marL="533400" indent="-76200" eaLnBrk="0" fontAlgn="base" hangingPunct="0">
              <a:spcBef>
                <a:spcPct val="20000"/>
              </a:spcBef>
              <a:spcAft>
                <a:spcPct val="0"/>
              </a:spcAft>
              <a:buFont typeface="Arial" charset="0"/>
              <a:buChar char="»"/>
              <a:defRPr sz="2000">
                <a:solidFill>
                  <a:schemeClr val="tx1"/>
                </a:solidFill>
                <a:latin typeface="SFR Light" pitchFamily="34" charset="0"/>
              </a:defRPr>
            </a:lvl6pPr>
            <a:lvl7pPr marL="990600" indent="-76200" eaLnBrk="0" fontAlgn="base" hangingPunct="0">
              <a:spcBef>
                <a:spcPct val="20000"/>
              </a:spcBef>
              <a:spcAft>
                <a:spcPct val="0"/>
              </a:spcAft>
              <a:buFont typeface="Arial" charset="0"/>
              <a:buChar char="»"/>
              <a:defRPr sz="2000">
                <a:solidFill>
                  <a:schemeClr val="tx1"/>
                </a:solidFill>
                <a:latin typeface="SFR Light" pitchFamily="34" charset="0"/>
              </a:defRPr>
            </a:lvl7pPr>
            <a:lvl8pPr marL="1447800" indent="-76200" eaLnBrk="0" fontAlgn="base" hangingPunct="0">
              <a:spcBef>
                <a:spcPct val="20000"/>
              </a:spcBef>
              <a:spcAft>
                <a:spcPct val="0"/>
              </a:spcAft>
              <a:buFont typeface="Arial" charset="0"/>
              <a:buChar char="»"/>
              <a:defRPr sz="2000">
                <a:solidFill>
                  <a:schemeClr val="tx1"/>
                </a:solidFill>
                <a:latin typeface="SFR Light" pitchFamily="34" charset="0"/>
              </a:defRPr>
            </a:lvl8pPr>
            <a:lvl9pPr marL="1905000" indent="-76200" eaLnBrk="0" fontAlgn="base" hangingPunct="0">
              <a:spcBef>
                <a:spcPct val="20000"/>
              </a:spcBef>
              <a:spcAft>
                <a:spcPct val="0"/>
              </a:spcAft>
              <a:buFont typeface="Arial" charset="0"/>
              <a:buChar char="»"/>
              <a:defRPr sz="2000">
                <a:solidFill>
                  <a:schemeClr val="tx1"/>
                </a:solidFill>
                <a:latin typeface="SFR Light" pitchFamily="34" charset="0"/>
              </a:defRPr>
            </a:lvl9pPr>
          </a:lstStyle>
          <a:p>
            <a:pPr eaLnBrk="1" hangingPunct="1">
              <a:lnSpc>
                <a:spcPct val="85000"/>
              </a:lnSpc>
              <a:spcBef>
                <a:spcPct val="0"/>
              </a:spcBef>
              <a:buClrTx/>
              <a:buFontTx/>
              <a:buNone/>
            </a:pPr>
            <a:endParaRPr lang="fr-FR" altLang="fr-FR" sz="4000" dirty="0">
              <a:solidFill>
                <a:srgbClr val="1A171B"/>
              </a:solidFill>
              <a:latin typeface="SFR Black" pitchFamily="34" charset="0"/>
            </a:endParaRPr>
          </a:p>
        </p:txBody>
      </p:sp>
      <p:sp>
        <p:nvSpPr>
          <p:cNvPr id="3" name="Espace réservé de la date 2"/>
          <p:cNvSpPr>
            <a:spLocks noGrp="1"/>
          </p:cNvSpPr>
          <p:nvPr>
            <p:ph type="dt" sz="half" idx="2"/>
          </p:nvPr>
        </p:nvSpPr>
        <p:spPr/>
        <p:txBody>
          <a:bodyPr/>
          <a:lstStyle/>
          <a:p>
            <a:fld id="{0B5182B4-C342-450C-8C14-45E9ED6459FC}" type="datetime3">
              <a:rPr lang="fr-FR" smtClean="0"/>
              <a:t>28.05.21</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73</a:t>
            </a:fld>
            <a:endParaRPr lang="fr-FR" dirty="0"/>
          </a:p>
        </p:txBody>
      </p:sp>
      <p:sp>
        <p:nvSpPr>
          <p:cNvPr id="5" name="Rectangle 4"/>
          <p:cNvSpPr txBox="1">
            <a:spLocks noChangeArrowheads="1"/>
          </p:cNvSpPr>
          <p:nvPr/>
        </p:nvSpPr>
        <p:spPr>
          <a:xfrm>
            <a:off x="2321048" y="3356992"/>
            <a:ext cx="7407030" cy="1944211"/>
          </a:xfrm>
          <a:prstGeom prst="rect">
            <a:avLst/>
          </a:prstGeom>
        </p:spPr>
        <p:txBody>
          <a:bodyPr vert="horz" lIns="91440" tIns="45720" rIns="91440" bIns="45720" rtlCol="0" anchor="ctr">
            <a:noAutofit/>
          </a:bodyPr>
          <a:lstStyle>
            <a:lvl1pPr marL="76200" indent="0" algn="l" defTabSz="914400" rtl="0" eaLnBrk="1" latinLnBrk="0" hangingPunct="1">
              <a:lnSpc>
                <a:spcPct val="85000"/>
              </a:lnSpc>
              <a:spcBef>
                <a:spcPct val="0"/>
              </a:spcBef>
              <a:buNone/>
              <a:defRPr sz="2400" kern="1200" cap="all" baseline="0">
                <a:solidFill>
                  <a:srgbClr val="1A171B"/>
                </a:solidFill>
                <a:latin typeface="+mj-lt"/>
                <a:ea typeface="+mj-ea"/>
                <a:cs typeface="+mj-cs"/>
              </a:defRPr>
            </a:lvl1pPr>
          </a:lstStyle>
          <a:p>
            <a:pPr marL="0" lvl="2" algn="ctr"/>
            <a:r>
              <a:rPr lang="fr-FR" sz="3600" dirty="0"/>
              <a:t>Cas d’usage </a:t>
            </a:r>
            <a:br>
              <a:rPr lang="fr-FR" sz="3600" dirty="0"/>
            </a:br>
            <a:r>
              <a:rPr lang="fr-FR" sz="3600" dirty="0"/>
              <a:t>dans le contexte SFR</a:t>
            </a:r>
          </a:p>
        </p:txBody>
      </p:sp>
      <p:sp>
        <p:nvSpPr>
          <p:cNvPr id="6" name="Rectangle 5"/>
          <p:cNvSpPr txBox="1">
            <a:spLocks noChangeArrowheads="1"/>
          </p:cNvSpPr>
          <p:nvPr/>
        </p:nvSpPr>
        <p:spPr>
          <a:xfrm>
            <a:off x="2747963" y="1412776"/>
            <a:ext cx="6553200" cy="895350"/>
          </a:xfrm>
          <a:prstGeom prst="rect">
            <a:avLst/>
          </a:prstGeom>
        </p:spPr>
        <p:txBody>
          <a:bodyPr/>
          <a:lstStyle>
            <a:lvl1pPr marL="92075" indent="-92075" algn="l" defTabSz="914400" rtl="0" eaLnBrk="1" latinLnBrk="0" hangingPunct="1">
              <a:lnSpc>
                <a:spcPct val="92000"/>
              </a:lnSpc>
              <a:spcBef>
                <a:spcPts val="1200"/>
              </a:spcBef>
              <a:buClr>
                <a:schemeClr val="bg1"/>
              </a:buClr>
              <a:buFont typeface="Arial" pitchFamily="34" charset="0"/>
              <a:buChar char="•"/>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chemeClr val="bg1"/>
              </a:buClr>
              <a:buFont typeface="Arial" pitchFamily="34" charset="0"/>
              <a:buChar char="–"/>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SzPct val="137000"/>
              <a:buFontTx/>
              <a:buBlip>
                <a:blip r:embed="rId2"/>
              </a:buBlip>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C00000"/>
              </a:buClr>
              <a:buFont typeface="Arial" pitchFamily="34" charset="0"/>
              <a:buChar char="•"/>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a:r>
              <a:rPr lang="fr-FR" sz="6000" b="1" dirty="0">
                <a:solidFill>
                  <a:srgbClr val="FF0000"/>
                </a:solidFill>
                <a:latin typeface="Calibri" pitchFamily="34" charset="0"/>
                <a:cs typeface="Calibri" pitchFamily="34" charset="0"/>
              </a:rPr>
              <a:t>Séquence 3</a:t>
            </a:r>
          </a:p>
        </p:txBody>
      </p:sp>
      <p:pic>
        <p:nvPicPr>
          <p:cNvPr id="7" name="Espace réservé du contenu 3" descr="images.jpg"/>
          <p:cNvPicPr>
            <a:picLocks noChangeAspect="1"/>
          </p:cNvPicPr>
          <p:nvPr/>
        </p:nvPicPr>
        <p:blipFill>
          <a:blip r:embed="rId3" cstate="print">
            <a:duotone>
              <a:prstClr val="black"/>
              <a:srgbClr val="FF123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1927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projet SI DECISIONNEL</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2425" y="620688"/>
            <a:ext cx="8427150" cy="5417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re 1"/>
          <p:cNvSpPr txBox="1">
            <a:spLocks/>
          </p:cNvSpPr>
          <p:nvPr/>
        </p:nvSpPr>
        <p:spPr>
          <a:xfrm>
            <a:off x="5735960" y="620688"/>
            <a:ext cx="6048672" cy="866254"/>
          </a:xfrm>
          <a:prstGeom prst="rect">
            <a:avLst/>
          </a:prstGeom>
        </p:spPr>
        <p:txBody>
          <a:bodyPr vert="horz" lIns="91440" tIns="45720" rIns="91440" bIns="45720" rtlCol="0" anchor="t">
            <a:no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r"/>
            <a:r>
              <a:rPr lang="fr-FR" dirty="0" smtClean="0"/>
              <a:t>CRÉER une vue unifiée de nos CLIENTS …</a:t>
            </a:r>
            <a:endParaRPr lang="fr-FR" dirty="0"/>
          </a:p>
        </p:txBody>
      </p:sp>
    </p:spTree>
    <p:extLst>
      <p:ext uri="{BB962C8B-B14F-4D97-AF65-F5344CB8AC3E}">
        <p14:creationId xmlns:p14="http://schemas.microsoft.com/office/powerpoint/2010/main" val="3752042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 POUR UNE GESTION MULTICANALE DU CLIENT</a:t>
            </a: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
        <p:nvSpPr>
          <p:cNvPr id="6" name="ZoneTexte 5"/>
          <p:cNvSpPr txBox="1"/>
          <p:nvPr/>
        </p:nvSpPr>
        <p:spPr>
          <a:xfrm rot="18195230">
            <a:off x="10979995" y="3710013"/>
            <a:ext cx="974177" cy="400110"/>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2000" b="1" dirty="0" smtClean="0">
                <a:solidFill>
                  <a:srgbClr val="FF0000"/>
                </a:solidFill>
                <a:latin typeface="Calibri" pitchFamily="34" charset="0"/>
              </a:rPr>
              <a:t>entrant</a:t>
            </a:r>
          </a:p>
        </p:txBody>
      </p:sp>
      <p:sp>
        <p:nvSpPr>
          <p:cNvPr id="7" name="Rectangle 6"/>
          <p:cNvSpPr/>
          <p:nvPr/>
        </p:nvSpPr>
        <p:spPr bwMode="auto">
          <a:xfrm>
            <a:off x="-684329" y="3668499"/>
            <a:ext cx="11804553" cy="1847040"/>
          </a:xfrm>
          <a:prstGeom prst="rect">
            <a:avLst/>
          </a:prstGeom>
          <a:gradFill>
            <a:gsLst>
              <a:gs pos="2000">
                <a:schemeClr val="bg1">
                  <a:lumMod val="75000"/>
                </a:schemeClr>
              </a:gs>
              <a:gs pos="100000">
                <a:schemeClr val="bg1">
                  <a:lumMod val="65000"/>
                </a:schemeClr>
              </a:gs>
            </a:gsLst>
            <a:lin ang="5400000" scaled="0"/>
          </a:gradFill>
          <a:ln w="9525" cap="flat" cmpd="sng" algn="ctr">
            <a:noFill/>
            <a:prstDash val="solid"/>
            <a:round/>
            <a:headEnd type="none" w="med" len="med"/>
            <a:tailEnd type="none" w="med" len="med"/>
          </a:ln>
          <a:effectLst/>
          <a:scene3d>
            <a:camera prst="orthographicFront">
              <a:rot lat="19799994" lon="3284141" rev="8100000"/>
            </a:camera>
            <a:lightRig rig="threePt" dir="t"/>
          </a:scene3d>
          <a:extLst/>
        </p:spPr>
        <p:txBody>
          <a:bodyPr rtlCol="0" anchor="ctr"/>
          <a:lstStyle/>
          <a:p>
            <a:pPr algn="ctr"/>
            <a:endParaRPr lang="fr-FR"/>
          </a:p>
        </p:txBody>
      </p:sp>
      <p:sp>
        <p:nvSpPr>
          <p:cNvPr id="8" name="Rectangle 7"/>
          <p:cNvSpPr/>
          <p:nvPr/>
        </p:nvSpPr>
        <p:spPr bwMode="auto">
          <a:xfrm flipV="1">
            <a:off x="1196197" y="2011342"/>
            <a:ext cx="11730161" cy="2106882"/>
          </a:xfrm>
          <a:prstGeom prst="rect">
            <a:avLst/>
          </a:prstGeom>
          <a:gradFill>
            <a:gsLst>
              <a:gs pos="2000">
                <a:schemeClr val="bg1">
                  <a:lumMod val="75000"/>
                </a:schemeClr>
              </a:gs>
              <a:gs pos="100000">
                <a:schemeClr val="bg1">
                  <a:lumMod val="65000"/>
                </a:schemeClr>
              </a:gs>
            </a:gsLst>
            <a:lin ang="5400000" scaled="0"/>
          </a:gradFill>
          <a:ln w="9525" cap="flat" cmpd="sng" algn="ctr">
            <a:noFill/>
            <a:prstDash val="solid"/>
            <a:round/>
            <a:headEnd type="none" w="med" len="med"/>
            <a:tailEnd type="none" w="med" len="med"/>
          </a:ln>
          <a:effectLst/>
          <a:scene3d>
            <a:camera prst="orthographicFront">
              <a:rot lat="19799994" lon="3284141" rev="8100000"/>
            </a:camera>
            <a:lightRig rig="threePt" dir="t"/>
          </a:scene3d>
          <a:extLst/>
        </p:spPr>
        <p:txBody>
          <a:bodyPr rtlCol="0" anchor="ctr"/>
          <a:lstStyle/>
          <a:p>
            <a:pPr algn="ctr"/>
            <a:endParaRPr lang="fr-FR"/>
          </a:p>
        </p:txBody>
      </p:sp>
      <p:cxnSp>
        <p:nvCxnSpPr>
          <p:cNvPr id="9" name="Connecteur droit avec flèche 8"/>
          <p:cNvCxnSpPr/>
          <p:nvPr/>
        </p:nvCxnSpPr>
        <p:spPr bwMode="auto">
          <a:xfrm flipV="1">
            <a:off x="8915400" y="4818992"/>
            <a:ext cx="1040413" cy="1077820"/>
          </a:xfrm>
          <a:prstGeom prst="straightConnector1">
            <a:avLst/>
          </a:prstGeom>
          <a:ln>
            <a:solidFill>
              <a:srgbClr val="0070C0"/>
            </a:solidFill>
            <a:prstDash val="dash"/>
            <a:headEnd type="triangle" w="lg" len="lg"/>
            <a:tailEnd type="none"/>
          </a:ln>
          <a:extLst/>
        </p:spPr>
        <p:style>
          <a:lnRef idx="2">
            <a:schemeClr val="accent4"/>
          </a:lnRef>
          <a:fillRef idx="0">
            <a:schemeClr val="accent4"/>
          </a:fillRef>
          <a:effectRef idx="1">
            <a:schemeClr val="accent4"/>
          </a:effectRef>
          <a:fontRef idx="minor">
            <a:schemeClr val="tx1"/>
          </a:fontRef>
        </p:style>
      </p:cxnSp>
      <p:sp>
        <p:nvSpPr>
          <p:cNvPr id="10" name="Rectangle 9"/>
          <p:cNvSpPr/>
          <p:nvPr/>
        </p:nvSpPr>
        <p:spPr bwMode="auto">
          <a:xfrm>
            <a:off x="208917" y="3046695"/>
            <a:ext cx="11596339" cy="1512168"/>
          </a:xfrm>
          <a:prstGeom prst="rect">
            <a:avLst/>
          </a:prstGeom>
          <a:solidFill>
            <a:schemeClr val="tx1"/>
          </a:solidFill>
          <a:ln w="9525" cap="flat" cmpd="sng" algn="ctr">
            <a:solidFill>
              <a:schemeClr val="tx1"/>
            </a:solidFill>
            <a:prstDash val="solid"/>
            <a:round/>
            <a:headEnd type="none" w="med" len="med"/>
            <a:tailEnd type="none" w="med" len="med"/>
          </a:ln>
          <a:effectLst/>
          <a:scene3d>
            <a:camera prst="orthographicFront">
              <a:rot lat="19799994" lon="3284141" rev="8100000"/>
            </a:camera>
            <a:lightRig rig="threePt" dir="t"/>
          </a:scene3d>
          <a:extLst/>
        </p:spPr>
        <p:txBody>
          <a:bodyPr rtlCol="0" anchor="ctr"/>
          <a:lstStyle/>
          <a:p>
            <a:pPr algn="ctr"/>
            <a:endParaRPr lang="fr-FR"/>
          </a:p>
        </p:txBody>
      </p:sp>
      <p:sp>
        <p:nvSpPr>
          <p:cNvPr id="11" name="Rectangle 10"/>
          <p:cNvSpPr/>
          <p:nvPr/>
        </p:nvSpPr>
        <p:spPr bwMode="auto">
          <a:xfrm>
            <a:off x="208918" y="2927062"/>
            <a:ext cx="11596340" cy="1584176"/>
          </a:xfrm>
          <a:prstGeom prst="rect">
            <a:avLst/>
          </a:prstGeom>
          <a:gradFill>
            <a:gsLst>
              <a:gs pos="0">
                <a:srgbClr val="FF0000"/>
              </a:gs>
              <a:gs pos="100000">
                <a:srgbClr val="C00000"/>
              </a:gs>
            </a:gsLst>
            <a:lin ang="5400000" scaled="0"/>
          </a:gradFill>
          <a:ln w="9525" cap="flat" cmpd="sng" algn="ctr">
            <a:solidFill>
              <a:schemeClr val="tx1"/>
            </a:solidFill>
            <a:prstDash val="solid"/>
            <a:round/>
            <a:headEnd type="none" w="med" len="med"/>
            <a:tailEnd type="none" w="med" len="med"/>
          </a:ln>
          <a:effectLst/>
          <a:scene3d>
            <a:camera prst="orthographicFront">
              <a:rot lat="19799994" lon="3284141" rev="8100000"/>
            </a:camera>
            <a:lightRig rig="threePt" dir="t"/>
          </a:scene3d>
          <a:extLst/>
        </p:spPr>
        <p:txBody>
          <a:bodyPr rtlCol="0" anchor="ctr"/>
          <a:lstStyle/>
          <a:p>
            <a:pPr algn="ctr"/>
            <a:endParaRPr lang="fr-FR"/>
          </a:p>
        </p:txBody>
      </p:sp>
      <p:sp>
        <p:nvSpPr>
          <p:cNvPr id="12" name="Rectangle 11"/>
          <p:cNvSpPr/>
          <p:nvPr/>
        </p:nvSpPr>
        <p:spPr>
          <a:xfrm rot="174070">
            <a:off x="4039748" y="3385831"/>
            <a:ext cx="5505033" cy="954107"/>
          </a:xfrm>
          <a:prstGeom prst="rect">
            <a:avLst/>
          </a:prstGeom>
          <a:noFill/>
          <a:effectLst>
            <a:innerShdw blurRad="63500" dist="50800" dir="2700000">
              <a:prstClr val="black">
                <a:alpha val="50000"/>
              </a:prstClr>
            </a:innerShdw>
          </a:effectLst>
          <a:scene3d>
            <a:camera prst="isometricOffAxis2Left">
              <a:rot lat="600000" lon="666374" rev="21322422"/>
            </a:camera>
            <a:lightRig rig="threePt" dir="t"/>
          </a:scene3d>
          <a:sp3d/>
        </p:spPr>
        <p:txBody>
          <a:bodyPr wrap="none" lIns="91440" tIns="45720" rIns="91440" bIns="45720">
            <a:spAutoFit/>
          </a:bodyPr>
          <a:lstStyle/>
          <a:p>
            <a:pPr algn="ctr">
              <a:spcBef>
                <a:spcPts val="0"/>
              </a:spcBef>
              <a:spcAft>
                <a:spcPts val="0"/>
              </a:spcAft>
            </a:pPr>
            <a:r>
              <a:rPr lang="fr-FR" sz="1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 </a:t>
            </a:r>
          </a:p>
          <a:p>
            <a:pPr algn="ctr">
              <a:spcBef>
                <a:spcPts val="0"/>
              </a:spcBef>
              <a:spcAft>
                <a:spcPts val="0"/>
              </a:spcAft>
            </a:pPr>
            <a:r>
              <a:rPr lang="fr-FR" sz="2800" b="0" cap="none" spc="0" dirty="0" smtClean="0">
                <a:ln w="18415" cmpd="sng">
                  <a:solidFill>
                    <a:srgbClr val="FFFFFF"/>
                  </a:solidFill>
                  <a:prstDash val="solid"/>
                </a:ln>
                <a:solidFill>
                  <a:srgbClr val="FFFFFF"/>
                </a:solidFill>
                <a:effectLst>
                  <a:outerShdw blurRad="38100" dist="38100" dir="2700000" algn="tl">
                    <a:srgbClr val="000000">
                      <a:alpha val="43137"/>
                    </a:srgbClr>
                  </a:outerShdw>
                </a:effectLst>
                <a:latin typeface="Arial" pitchFamily="34" charset="0"/>
                <a:cs typeface="Arial" pitchFamily="34" charset="0"/>
              </a:rPr>
              <a:t>Gestion de Campag</a:t>
            </a:r>
            <a:r>
              <a:rPr lang="fr-FR" sz="2800" dirty="0" smtClean="0">
                <a:ln w="18415" cmpd="sng">
                  <a:solidFill>
                    <a:srgbClr val="FFFFFF"/>
                  </a:solidFill>
                  <a:prstDash val="solid"/>
                </a:ln>
                <a:solidFill>
                  <a:srgbClr val="FFFFFF"/>
                </a:solidFill>
                <a:effectLst>
                  <a:outerShdw blurRad="38100" dist="38100" dir="2700000" algn="tl">
                    <a:srgbClr val="000000">
                      <a:alpha val="43137"/>
                    </a:srgbClr>
                  </a:outerShdw>
                </a:effectLst>
                <a:latin typeface="Arial" pitchFamily="34" charset="0"/>
                <a:cs typeface="Arial" pitchFamily="34" charset="0"/>
              </a:rPr>
              <a:t>ne </a:t>
            </a:r>
            <a:r>
              <a:rPr lang="fr-FR" sz="2800" b="0" cap="none" spc="0" dirty="0" smtClean="0">
                <a:ln w="18415" cmpd="sng">
                  <a:solidFill>
                    <a:srgbClr val="FFFFFF"/>
                  </a:solidFill>
                  <a:prstDash val="solid"/>
                </a:ln>
                <a:solidFill>
                  <a:srgbClr val="FFFFFF"/>
                </a:solidFill>
                <a:effectLst>
                  <a:outerShdw blurRad="38100" dist="38100" dir="2700000" algn="tl">
                    <a:srgbClr val="000000">
                      <a:alpha val="43137"/>
                    </a:srgbClr>
                  </a:outerShdw>
                </a:effectLst>
                <a:latin typeface="Arial" pitchFamily="34" charset="0"/>
                <a:cs typeface="Arial" pitchFamily="34" charset="0"/>
              </a:rPr>
              <a:t>Multicanal</a:t>
            </a:r>
            <a:endParaRPr lang="fr-FR" sz="2400" b="0" cap="none" spc="0" dirty="0" smtClean="0">
              <a:ln w="18415" cmpd="sng">
                <a:solidFill>
                  <a:srgbClr val="FFFFFF"/>
                </a:solidFill>
                <a:prstDash val="solid"/>
              </a:ln>
              <a:solidFill>
                <a:srgbClr val="FFFFFF"/>
              </a:solidFill>
              <a:effectLst>
                <a:outerShdw blurRad="38100" dist="38100" dir="2700000" algn="tl">
                  <a:srgbClr val="000000">
                    <a:alpha val="43137"/>
                  </a:srgbClr>
                </a:outerShdw>
              </a:effectLst>
              <a:latin typeface="Arial" pitchFamily="34" charset="0"/>
              <a:cs typeface="Arial" pitchFamily="34" charset="0"/>
            </a:endParaRPr>
          </a:p>
          <a:p>
            <a:pPr algn="ctr">
              <a:spcBef>
                <a:spcPts val="0"/>
              </a:spcBef>
              <a:spcAft>
                <a:spcPts val="0"/>
              </a:spcAft>
            </a:pPr>
            <a:r>
              <a:rPr lang="fr-FR" sz="1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 </a:t>
            </a:r>
            <a:endParaRPr lang="fr-FR" sz="1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endParaRPr>
          </a:p>
        </p:txBody>
      </p:sp>
      <p:cxnSp>
        <p:nvCxnSpPr>
          <p:cNvPr id="13" name="Connecteur droit avec flèche 12"/>
          <p:cNvCxnSpPr/>
          <p:nvPr/>
        </p:nvCxnSpPr>
        <p:spPr bwMode="auto">
          <a:xfrm flipH="1">
            <a:off x="10724848" y="3191712"/>
            <a:ext cx="1187752" cy="1242654"/>
          </a:xfrm>
          <a:prstGeom prst="straightConnector1">
            <a:avLst/>
          </a:prstGeom>
          <a:ln>
            <a:solidFill>
              <a:srgbClr val="FF0000"/>
            </a:solidFill>
            <a:prstDash val="dash"/>
            <a:headEnd type="triangle" w="lg" len="lg"/>
            <a:tailEnd type="none"/>
          </a:ln>
          <a:extLst/>
        </p:spPr>
        <p:style>
          <a:lnRef idx="2">
            <a:schemeClr val="accent4"/>
          </a:lnRef>
          <a:fillRef idx="0">
            <a:schemeClr val="accent4"/>
          </a:fillRef>
          <a:effectRef idx="1">
            <a:schemeClr val="accent4"/>
          </a:effectRef>
          <a:fontRef idx="minor">
            <a:schemeClr val="tx1"/>
          </a:fontRef>
        </p:style>
      </p:cxnSp>
      <p:sp>
        <p:nvSpPr>
          <p:cNvPr id="14" name="ZoneTexte 13"/>
          <p:cNvSpPr txBox="1"/>
          <p:nvPr/>
        </p:nvSpPr>
        <p:spPr>
          <a:xfrm>
            <a:off x="10726678" y="4704006"/>
            <a:ext cx="1532086" cy="646331"/>
          </a:xfrm>
          <a:prstGeom prst="rect">
            <a:avLst/>
          </a:prstGeom>
          <a:noFill/>
          <a:scene3d>
            <a:camera prst="orthographicFront">
              <a:rot lat="1080000" lon="1560000" rev="0"/>
            </a:camera>
            <a:lightRig rig="threePt" dir="t"/>
          </a:scene3d>
        </p:spPr>
        <p:txBody>
          <a:bodyPr wrap="none" rtlCol="0">
            <a:spAutoFit/>
          </a:bodyPr>
          <a:lstStyle/>
          <a:p>
            <a:pPr algn="ctr">
              <a:spcBef>
                <a:spcPts val="0"/>
              </a:spcBef>
              <a:spcAft>
                <a:spcPts val="0"/>
              </a:spcAft>
            </a:pPr>
            <a:r>
              <a:rPr lang="fr-FR" sz="1200" b="1" dirty="0" smtClean="0">
                <a:solidFill>
                  <a:schemeClr val="bg1">
                    <a:lumMod val="65000"/>
                  </a:schemeClr>
                </a:solidFill>
                <a:latin typeface="Calibri" pitchFamily="34" charset="0"/>
              </a:rPr>
              <a:t>Cohérence Globale</a:t>
            </a:r>
          </a:p>
          <a:p>
            <a:pPr algn="ctr">
              <a:spcBef>
                <a:spcPts val="0"/>
              </a:spcBef>
              <a:spcAft>
                <a:spcPts val="0"/>
              </a:spcAft>
            </a:pPr>
            <a:r>
              <a:rPr lang="fr-FR" sz="1200" b="1" dirty="0" smtClean="0">
                <a:solidFill>
                  <a:schemeClr val="bg1">
                    <a:lumMod val="65000"/>
                  </a:schemeClr>
                </a:solidFill>
                <a:latin typeface="Calibri" pitchFamily="34" charset="0"/>
              </a:rPr>
              <a:t>des Communications</a:t>
            </a:r>
          </a:p>
          <a:p>
            <a:pPr algn="ctr">
              <a:spcBef>
                <a:spcPts val="0"/>
              </a:spcBef>
              <a:spcAft>
                <a:spcPts val="0"/>
              </a:spcAft>
            </a:pPr>
            <a:r>
              <a:rPr lang="fr-FR" sz="1200" b="1" dirty="0" smtClean="0">
                <a:solidFill>
                  <a:schemeClr val="bg1">
                    <a:lumMod val="65000"/>
                  </a:schemeClr>
                </a:solidFill>
                <a:latin typeface="Calibri" pitchFamily="34" charset="0"/>
              </a:rPr>
              <a:t>vers le client</a:t>
            </a:r>
            <a:endParaRPr lang="fr-FR" sz="1200" dirty="0" smtClean="0">
              <a:solidFill>
                <a:schemeClr val="bg1">
                  <a:lumMod val="65000"/>
                </a:schemeClr>
              </a:solidFill>
              <a:latin typeface="Calibri" pitchFamily="34" charset="0"/>
            </a:endParaRPr>
          </a:p>
        </p:txBody>
      </p:sp>
      <p:sp>
        <p:nvSpPr>
          <p:cNvPr id="15" name="Rectangle 14"/>
          <p:cNvSpPr/>
          <p:nvPr/>
        </p:nvSpPr>
        <p:spPr bwMode="auto">
          <a:xfrm>
            <a:off x="4535959" y="2085508"/>
            <a:ext cx="1418687" cy="746348"/>
          </a:xfrm>
          <a:prstGeom prst="rect">
            <a:avLst/>
          </a:prstGeom>
          <a:gradFill flip="none" rotWithShape="1">
            <a:gsLst>
              <a:gs pos="1000">
                <a:schemeClr val="bg2"/>
              </a:gs>
              <a:gs pos="100000">
                <a:srgbClr val="C00000"/>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16" name="Rectangle 15"/>
          <p:cNvSpPr/>
          <p:nvPr/>
        </p:nvSpPr>
        <p:spPr bwMode="auto">
          <a:xfrm>
            <a:off x="3176460" y="1901772"/>
            <a:ext cx="1418685" cy="746348"/>
          </a:xfrm>
          <a:prstGeom prst="rect">
            <a:avLst/>
          </a:prstGeom>
          <a:gradFill flip="none" rotWithShape="1">
            <a:gsLst>
              <a:gs pos="1000">
                <a:schemeClr val="bg2"/>
              </a:gs>
              <a:gs pos="100000">
                <a:srgbClr val="C00000"/>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grpSp>
        <p:nvGrpSpPr>
          <p:cNvPr id="17" name="Groupe 16"/>
          <p:cNvGrpSpPr/>
          <p:nvPr/>
        </p:nvGrpSpPr>
        <p:grpSpPr>
          <a:xfrm>
            <a:off x="3215681" y="1377684"/>
            <a:ext cx="1316979" cy="981392"/>
            <a:chOff x="3215681" y="1377684"/>
            <a:chExt cx="1316979" cy="981392"/>
          </a:xfrm>
        </p:grpSpPr>
        <p:pic>
          <p:nvPicPr>
            <p:cNvPr id="1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1" y="1751895"/>
              <a:ext cx="1127617" cy="607181"/>
            </a:xfrm>
            <a:prstGeom prst="rect">
              <a:avLst/>
            </a:prstGeom>
            <a:noFill/>
            <a:ln>
              <a:noFill/>
            </a:ln>
            <a:effectLst>
              <a:glow rad="101600">
                <a:schemeClr val="accent2">
                  <a:satMod val="175000"/>
                  <a:alpha val="40000"/>
                </a:scheme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Connecteur droit avec flèche 18"/>
            <p:cNvCxnSpPr/>
            <p:nvPr/>
          </p:nvCxnSpPr>
          <p:spPr bwMode="auto">
            <a:xfrm>
              <a:off x="4532660" y="1623263"/>
              <a:ext cx="0" cy="541989"/>
            </a:xfrm>
            <a:prstGeom prst="straightConnector1">
              <a:avLst/>
            </a:prstGeom>
            <a:ln w="12700" cmpd="sng">
              <a:solidFill>
                <a:srgbClr val="FF000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20" name="ZoneTexte 19"/>
            <p:cNvSpPr txBox="1"/>
            <p:nvPr/>
          </p:nvSpPr>
          <p:spPr>
            <a:xfrm>
              <a:off x="3407181" y="1377684"/>
              <a:ext cx="1047082" cy="338554"/>
            </a:xfrm>
            <a:prstGeom prst="rect">
              <a:avLst/>
            </a:prstGeom>
            <a:noFill/>
            <a:scene3d>
              <a:camera prst="orthographicFront">
                <a:rot lat="1080000" lon="1560000" rev="0"/>
              </a:camera>
              <a:lightRig rig="threePt" dir="t"/>
            </a:scene3d>
          </p:spPr>
          <p:txBody>
            <a:bodyPr wrap="none" rtlCol="0">
              <a:spAutoFit/>
            </a:bodyPr>
            <a:lstStyle/>
            <a:p>
              <a:pPr algn="r"/>
              <a:r>
                <a:rPr lang="fr-FR" sz="1600" b="1" dirty="0" smtClean="0">
                  <a:solidFill>
                    <a:srgbClr val="FF0000"/>
                  </a:solidFill>
                  <a:latin typeface="Calibri" pitchFamily="34" charset="0"/>
                </a:rPr>
                <a:t>Boutiques</a:t>
              </a:r>
              <a:endParaRPr lang="fr-FR" sz="1600" dirty="0" smtClean="0">
                <a:solidFill>
                  <a:srgbClr val="FF0000"/>
                </a:solidFill>
                <a:latin typeface="Calibri" pitchFamily="34" charset="0"/>
              </a:endParaRPr>
            </a:p>
          </p:txBody>
        </p:sp>
      </p:grpSp>
      <p:sp>
        <p:nvSpPr>
          <p:cNvPr id="21" name="Rectangle 20"/>
          <p:cNvSpPr/>
          <p:nvPr/>
        </p:nvSpPr>
        <p:spPr bwMode="auto">
          <a:xfrm>
            <a:off x="7228911" y="2431283"/>
            <a:ext cx="1418684" cy="746348"/>
          </a:xfrm>
          <a:prstGeom prst="rect">
            <a:avLst/>
          </a:prstGeom>
          <a:gradFill flip="none" rotWithShape="1">
            <a:gsLst>
              <a:gs pos="1000">
                <a:schemeClr val="bg2"/>
              </a:gs>
              <a:gs pos="100000">
                <a:srgbClr val="C00000"/>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22" name="Rectangle 21"/>
          <p:cNvSpPr/>
          <p:nvPr/>
        </p:nvSpPr>
        <p:spPr bwMode="auto">
          <a:xfrm>
            <a:off x="8579922" y="2614090"/>
            <a:ext cx="1418687" cy="746348"/>
          </a:xfrm>
          <a:prstGeom prst="rect">
            <a:avLst/>
          </a:prstGeom>
          <a:gradFill flip="none" rotWithShape="1">
            <a:gsLst>
              <a:gs pos="1000">
                <a:schemeClr val="bg2"/>
              </a:gs>
              <a:gs pos="100000">
                <a:srgbClr val="C00000"/>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23" name="Rectangle 22"/>
          <p:cNvSpPr/>
          <p:nvPr/>
        </p:nvSpPr>
        <p:spPr bwMode="auto">
          <a:xfrm>
            <a:off x="9955814" y="2790789"/>
            <a:ext cx="1418687" cy="746348"/>
          </a:xfrm>
          <a:prstGeom prst="rect">
            <a:avLst/>
          </a:prstGeom>
          <a:gradFill flip="none" rotWithShape="1">
            <a:gsLst>
              <a:gs pos="1000">
                <a:schemeClr val="bg2"/>
              </a:gs>
              <a:gs pos="100000">
                <a:srgbClr val="C00000"/>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24" name="Rectangle 23"/>
          <p:cNvSpPr/>
          <p:nvPr/>
        </p:nvSpPr>
        <p:spPr bwMode="auto">
          <a:xfrm>
            <a:off x="5898897" y="2270435"/>
            <a:ext cx="1418687" cy="746348"/>
          </a:xfrm>
          <a:prstGeom prst="rect">
            <a:avLst/>
          </a:prstGeom>
          <a:gradFill flip="none" rotWithShape="1">
            <a:gsLst>
              <a:gs pos="1000">
                <a:schemeClr val="bg2"/>
              </a:gs>
              <a:gs pos="100000">
                <a:srgbClr val="C00000"/>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25" name="Rectangle 24"/>
          <p:cNvSpPr/>
          <p:nvPr/>
        </p:nvSpPr>
        <p:spPr bwMode="auto">
          <a:xfrm>
            <a:off x="932898" y="3839908"/>
            <a:ext cx="1418687" cy="746348"/>
          </a:xfrm>
          <a:prstGeom prst="rect">
            <a:avLst/>
          </a:prstGeom>
          <a:gradFill flip="none" rotWithShape="1">
            <a:gsLst>
              <a:gs pos="1000">
                <a:schemeClr val="bg1">
                  <a:lumMod val="75000"/>
                </a:schemeClr>
              </a:gs>
              <a:gs pos="100000">
                <a:srgbClr val="0070C0"/>
              </a:gs>
            </a:gsLst>
            <a:lin ang="135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26" name="Rectangle 25"/>
          <p:cNvSpPr/>
          <p:nvPr/>
        </p:nvSpPr>
        <p:spPr bwMode="auto">
          <a:xfrm>
            <a:off x="7623802" y="5080756"/>
            <a:ext cx="1418687" cy="746348"/>
          </a:xfrm>
          <a:prstGeom prst="rect">
            <a:avLst/>
          </a:prstGeom>
          <a:gradFill flip="none" rotWithShape="1">
            <a:gsLst>
              <a:gs pos="1000">
                <a:schemeClr val="bg1">
                  <a:lumMod val="75000"/>
                </a:schemeClr>
              </a:gs>
              <a:gs pos="100000">
                <a:srgbClr val="0070C0"/>
              </a:gs>
            </a:gsLst>
            <a:lin ang="135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27" name="Rectangle 26"/>
          <p:cNvSpPr/>
          <p:nvPr/>
        </p:nvSpPr>
        <p:spPr bwMode="auto">
          <a:xfrm>
            <a:off x="6196413" y="4818992"/>
            <a:ext cx="1418687" cy="746348"/>
          </a:xfrm>
          <a:prstGeom prst="rect">
            <a:avLst/>
          </a:prstGeom>
          <a:gradFill flip="none" rotWithShape="1">
            <a:gsLst>
              <a:gs pos="1000">
                <a:schemeClr val="bg1">
                  <a:lumMod val="75000"/>
                </a:schemeClr>
              </a:gs>
              <a:gs pos="100000">
                <a:srgbClr val="0070C0"/>
              </a:gs>
            </a:gsLst>
            <a:lin ang="135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grpSp>
        <p:nvGrpSpPr>
          <p:cNvPr id="28" name="Groupe 27"/>
          <p:cNvGrpSpPr/>
          <p:nvPr/>
        </p:nvGrpSpPr>
        <p:grpSpPr>
          <a:xfrm>
            <a:off x="4403142" y="1517371"/>
            <a:ext cx="1482661" cy="988293"/>
            <a:chOff x="4403142" y="1517371"/>
            <a:chExt cx="1482661" cy="988293"/>
          </a:xfrm>
        </p:grpSpPr>
        <p:pic>
          <p:nvPicPr>
            <p:cNvPr id="29"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t="8394" b="8394"/>
            <a:stretch/>
          </p:blipFill>
          <p:spPr bwMode="auto">
            <a:xfrm>
              <a:off x="4621932" y="1949180"/>
              <a:ext cx="1150621" cy="556484"/>
            </a:xfrm>
            <a:prstGeom prst="rect">
              <a:avLst/>
            </a:prstGeom>
            <a:noFill/>
            <a:ln>
              <a:noFill/>
            </a:ln>
            <a:effectLst>
              <a:glow rad="101600">
                <a:schemeClr val="accent2">
                  <a:satMod val="175000"/>
                  <a:alpha val="40000"/>
                </a:scheme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0" name="Connecteur droit avec flèche 29"/>
            <p:cNvCxnSpPr/>
            <p:nvPr/>
          </p:nvCxnSpPr>
          <p:spPr bwMode="auto">
            <a:xfrm>
              <a:off x="5885803" y="1785187"/>
              <a:ext cx="0" cy="546624"/>
            </a:xfrm>
            <a:prstGeom prst="straightConnector1">
              <a:avLst/>
            </a:prstGeom>
            <a:ln w="12700" cmpd="sng">
              <a:solidFill>
                <a:srgbClr val="FF000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31" name="ZoneTexte 30"/>
            <p:cNvSpPr txBox="1"/>
            <p:nvPr/>
          </p:nvSpPr>
          <p:spPr>
            <a:xfrm>
              <a:off x="4403142" y="1517371"/>
              <a:ext cx="1333891" cy="338554"/>
            </a:xfrm>
            <a:prstGeom prst="rect">
              <a:avLst/>
            </a:prstGeom>
            <a:noFill/>
            <a:scene3d>
              <a:camera prst="orthographicFront">
                <a:rot lat="1080000" lon="1560000" rev="0"/>
              </a:camera>
              <a:lightRig rig="threePt" dir="t"/>
            </a:scene3d>
          </p:spPr>
          <p:txBody>
            <a:bodyPr wrap="none" rtlCol="0">
              <a:spAutoFit/>
            </a:bodyPr>
            <a:lstStyle/>
            <a:p>
              <a:pPr algn="r">
                <a:spcBef>
                  <a:spcPts val="0"/>
                </a:spcBef>
                <a:spcAft>
                  <a:spcPts val="0"/>
                </a:spcAft>
              </a:pPr>
              <a:r>
                <a:rPr lang="fr-FR" sz="1600" b="1" dirty="0" smtClean="0">
                  <a:solidFill>
                    <a:srgbClr val="FF0000"/>
                  </a:solidFill>
                  <a:latin typeface="Calibri" pitchFamily="34" charset="0"/>
                </a:rPr>
                <a:t>Service Client</a:t>
              </a:r>
            </a:p>
          </p:txBody>
        </p:sp>
      </p:grpSp>
      <p:grpSp>
        <p:nvGrpSpPr>
          <p:cNvPr id="32" name="Groupe 31"/>
          <p:cNvGrpSpPr/>
          <p:nvPr/>
        </p:nvGrpSpPr>
        <p:grpSpPr>
          <a:xfrm>
            <a:off x="6002223" y="1676463"/>
            <a:ext cx="1234708" cy="1005313"/>
            <a:chOff x="6002223" y="1676463"/>
            <a:chExt cx="1234708" cy="1005313"/>
          </a:xfrm>
        </p:grpSpPr>
        <p:pic>
          <p:nvPicPr>
            <p:cNvPr id="33"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62" r="9346"/>
            <a:stretch/>
          </p:blipFill>
          <p:spPr bwMode="auto">
            <a:xfrm>
              <a:off x="6002223" y="2085099"/>
              <a:ext cx="1158992" cy="596677"/>
            </a:xfrm>
            <a:prstGeom prst="rect">
              <a:avLst/>
            </a:prstGeom>
            <a:noFill/>
            <a:ln>
              <a:noFill/>
            </a:ln>
            <a:effectLst>
              <a:glow rad="101600">
                <a:schemeClr val="accent2">
                  <a:satMod val="175000"/>
                  <a:alpha val="40000"/>
                </a:scheme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4" name="Connecteur droit avec flèche 33"/>
            <p:cNvCxnSpPr/>
            <p:nvPr/>
          </p:nvCxnSpPr>
          <p:spPr bwMode="auto">
            <a:xfrm>
              <a:off x="7236931" y="1928062"/>
              <a:ext cx="0" cy="608466"/>
            </a:xfrm>
            <a:prstGeom prst="straightConnector1">
              <a:avLst/>
            </a:prstGeom>
            <a:ln w="12700" cmpd="sng">
              <a:solidFill>
                <a:srgbClr val="FF000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35" name="ZoneTexte 34"/>
            <p:cNvSpPr txBox="1"/>
            <p:nvPr/>
          </p:nvSpPr>
          <p:spPr>
            <a:xfrm>
              <a:off x="6161897" y="1676463"/>
              <a:ext cx="941091" cy="338554"/>
            </a:xfrm>
            <a:prstGeom prst="rect">
              <a:avLst/>
            </a:prstGeom>
            <a:noFill/>
            <a:scene3d>
              <a:camera prst="orthographicFront">
                <a:rot lat="1080000" lon="1560000" rev="0"/>
              </a:camera>
              <a:lightRig rig="threePt" dir="t"/>
            </a:scene3d>
          </p:spPr>
          <p:txBody>
            <a:bodyPr wrap="none" rtlCol="0">
              <a:spAutoFit/>
            </a:bodyPr>
            <a:lstStyle/>
            <a:p>
              <a:pPr algn="r">
                <a:spcBef>
                  <a:spcPts val="0"/>
                </a:spcBef>
                <a:spcAft>
                  <a:spcPts val="0"/>
                </a:spcAft>
              </a:pPr>
              <a:r>
                <a:rPr lang="fr-FR" sz="1600" b="1" dirty="0" smtClean="0">
                  <a:solidFill>
                    <a:srgbClr val="FF0000"/>
                  </a:solidFill>
                  <a:latin typeface="Calibri" pitchFamily="34" charset="0"/>
                </a:rPr>
                <a:t>Site Web</a:t>
              </a:r>
            </a:p>
          </p:txBody>
        </p:sp>
      </p:grpSp>
      <p:grpSp>
        <p:nvGrpSpPr>
          <p:cNvPr id="36" name="Groupe 35"/>
          <p:cNvGrpSpPr/>
          <p:nvPr/>
        </p:nvGrpSpPr>
        <p:grpSpPr>
          <a:xfrm>
            <a:off x="8514258" y="1978447"/>
            <a:ext cx="1443024" cy="1063924"/>
            <a:chOff x="8514258" y="1978447"/>
            <a:chExt cx="1443024" cy="1063924"/>
          </a:xfrm>
        </p:grpSpPr>
        <p:cxnSp>
          <p:nvCxnSpPr>
            <p:cNvPr id="37" name="Connecteur droit avec flèche 36"/>
            <p:cNvCxnSpPr/>
            <p:nvPr/>
          </p:nvCxnSpPr>
          <p:spPr bwMode="auto">
            <a:xfrm>
              <a:off x="9916539" y="2232862"/>
              <a:ext cx="0" cy="627116"/>
            </a:xfrm>
            <a:prstGeom prst="straightConnector1">
              <a:avLst/>
            </a:prstGeom>
            <a:ln w="12700" cmpd="sng">
              <a:solidFill>
                <a:srgbClr val="FF000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38" name="ZoneTexte 37"/>
            <p:cNvSpPr txBox="1"/>
            <p:nvPr/>
          </p:nvSpPr>
          <p:spPr>
            <a:xfrm>
              <a:off x="8514258" y="1978447"/>
              <a:ext cx="1443024" cy="338554"/>
            </a:xfrm>
            <a:prstGeom prst="rect">
              <a:avLst/>
            </a:prstGeom>
            <a:noFill/>
            <a:scene3d>
              <a:camera prst="orthographicFront">
                <a:rot lat="1080000" lon="1560000" rev="0"/>
              </a:camera>
              <a:lightRig rig="threePt" dir="t"/>
            </a:scene3d>
          </p:spPr>
          <p:txBody>
            <a:bodyPr wrap="none" rtlCol="0">
              <a:spAutoFit/>
            </a:bodyPr>
            <a:lstStyle/>
            <a:p>
              <a:pPr algn="r">
                <a:spcBef>
                  <a:spcPts val="0"/>
                </a:spcBef>
                <a:spcAft>
                  <a:spcPts val="0"/>
                </a:spcAft>
              </a:pPr>
              <a:r>
                <a:rPr lang="fr-FR" sz="1600" b="1" dirty="0" smtClean="0">
                  <a:solidFill>
                    <a:srgbClr val="FF0000"/>
                  </a:solidFill>
                  <a:latin typeface="Calibri" pitchFamily="34" charset="0"/>
                </a:rPr>
                <a:t>Applis Mobiles</a:t>
              </a:r>
            </a:p>
          </p:txBody>
        </p:sp>
        <p:grpSp>
          <p:nvGrpSpPr>
            <p:cNvPr id="39" name="Groupe 38"/>
            <p:cNvGrpSpPr/>
            <p:nvPr/>
          </p:nvGrpSpPr>
          <p:grpSpPr>
            <a:xfrm>
              <a:off x="8655072" y="2394877"/>
              <a:ext cx="1170771" cy="647494"/>
              <a:chOff x="9798026" y="777476"/>
              <a:chExt cx="1170770" cy="647494"/>
            </a:xfrm>
          </p:grpSpPr>
          <p:pic>
            <p:nvPicPr>
              <p:cNvPr id="40" name="Picture 4" descr="http://static.s-sfr.fr/media/picto-applisfr-100.png"/>
              <p:cNvPicPr>
                <a:picLocks noChangeAspect="1" noChangeArrowheads="1"/>
              </p:cNvPicPr>
              <p:nvPr/>
            </p:nvPicPr>
            <p:blipFill rotWithShape="1">
              <a:blip r:embed="rId5">
                <a:extLst>
                  <a:ext uri="{28A0092B-C50C-407E-A947-70E740481C1C}">
                    <a14:useLocalDpi xmlns:a14="http://schemas.microsoft.com/office/drawing/2010/main" val="0"/>
                  </a:ext>
                </a:extLst>
              </a:blip>
              <a:srcRect b="13829"/>
              <a:stretch/>
            </p:blipFill>
            <p:spPr bwMode="auto">
              <a:xfrm>
                <a:off x="9798026" y="777476"/>
                <a:ext cx="1170770" cy="647494"/>
              </a:xfrm>
              <a:prstGeom prst="rect">
                <a:avLst/>
              </a:prstGeom>
              <a:noFill/>
              <a:ln>
                <a:noFill/>
              </a:ln>
              <a:effectLst>
                <a:glow rad="101600">
                  <a:schemeClr val="accent2">
                    <a:satMod val="175000"/>
                    <a:alpha val="40000"/>
                  </a:scheme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41" name="Picture 6" descr="http://appliscope.sfr.fr/sites/default/files/styles/appli_produit/public/sfrmoncompteicon_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5596" y="1014299"/>
                <a:ext cx="364273" cy="364273"/>
              </a:xfrm>
              <a:prstGeom prst="rect">
                <a:avLst/>
              </a:prstGeom>
              <a:noFill/>
              <a:ln>
                <a:noFill/>
              </a:ln>
              <a:effectLst>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42" name="Picture 8" descr="http://t2.gstatic.com/images?q=tbn:ANd9GcQ1Rkk9tx1-dbGAAib24EGSszDOustSj2OUdCs2Fi-U4ALLL5_pQ-9DKzIU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98881" y="1009324"/>
                <a:ext cx="386181" cy="386181"/>
              </a:xfrm>
              <a:prstGeom prst="rect">
                <a:avLst/>
              </a:prstGeom>
              <a:noFill/>
              <a:ln>
                <a:noFill/>
              </a:ln>
              <a:effectLst>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grpSp>
      <p:grpSp>
        <p:nvGrpSpPr>
          <p:cNvPr id="43" name="Groupe 42"/>
          <p:cNvGrpSpPr/>
          <p:nvPr/>
        </p:nvGrpSpPr>
        <p:grpSpPr>
          <a:xfrm>
            <a:off x="7289189" y="1820479"/>
            <a:ext cx="1319336" cy="1066914"/>
            <a:chOff x="7289189" y="1820479"/>
            <a:chExt cx="1319336" cy="1066914"/>
          </a:xfrm>
        </p:grpSpPr>
        <p:cxnSp>
          <p:nvCxnSpPr>
            <p:cNvPr id="44" name="Connecteur droit avec flèche 43"/>
            <p:cNvCxnSpPr/>
            <p:nvPr/>
          </p:nvCxnSpPr>
          <p:spPr bwMode="auto">
            <a:xfrm>
              <a:off x="8565923" y="2086862"/>
              <a:ext cx="0" cy="576878"/>
            </a:xfrm>
            <a:prstGeom prst="straightConnector1">
              <a:avLst/>
            </a:prstGeom>
            <a:ln w="12700" cmpd="sng">
              <a:solidFill>
                <a:srgbClr val="FF000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45" name="ZoneTexte 44"/>
            <p:cNvSpPr txBox="1"/>
            <p:nvPr/>
          </p:nvSpPr>
          <p:spPr>
            <a:xfrm>
              <a:off x="7838057" y="1820479"/>
              <a:ext cx="770468" cy="338554"/>
            </a:xfrm>
            <a:prstGeom prst="rect">
              <a:avLst/>
            </a:prstGeom>
            <a:noFill/>
            <a:scene3d>
              <a:camera prst="orthographicFront">
                <a:rot lat="1080000" lon="1560000" rev="0"/>
              </a:camera>
              <a:lightRig rig="threePt" dir="t"/>
            </a:scene3d>
          </p:spPr>
          <p:txBody>
            <a:bodyPr wrap="none" rtlCol="0">
              <a:spAutoFit/>
            </a:bodyPr>
            <a:lstStyle/>
            <a:p>
              <a:pPr algn="r">
                <a:spcBef>
                  <a:spcPts val="0"/>
                </a:spcBef>
                <a:spcAft>
                  <a:spcPts val="0"/>
                </a:spcAft>
              </a:pPr>
              <a:r>
                <a:rPr lang="fr-FR" sz="1600" b="1" dirty="0" smtClean="0">
                  <a:solidFill>
                    <a:srgbClr val="FF0000"/>
                  </a:solidFill>
                  <a:latin typeface="Calibri" pitchFamily="34" charset="0"/>
                </a:rPr>
                <a:t>Box TV</a:t>
              </a:r>
            </a:p>
          </p:txBody>
        </p:sp>
        <p:pic>
          <p:nvPicPr>
            <p:cNvPr id="46" name="Picture 10" descr="http://groupe.sfr.fr/sites/default/files/styles/600x335/public/detail/interface_tv_sfr_googleplay_600x33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9821" t="13063" r="12748" b="9079"/>
            <a:stretch/>
          </p:blipFill>
          <p:spPr bwMode="auto">
            <a:xfrm>
              <a:off x="7289189" y="2230334"/>
              <a:ext cx="1170377" cy="657059"/>
            </a:xfrm>
            <a:prstGeom prst="rect">
              <a:avLst/>
            </a:prstGeom>
            <a:noFill/>
            <a:ln>
              <a:noFill/>
            </a:ln>
            <a:effectLst>
              <a:glow rad="101600">
                <a:schemeClr val="accent2">
                  <a:satMod val="175000"/>
                  <a:alpha val="40000"/>
                </a:scheme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grpSp>
        <p:nvGrpSpPr>
          <p:cNvPr id="47" name="Groupe 46"/>
          <p:cNvGrpSpPr/>
          <p:nvPr/>
        </p:nvGrpSpPr>
        <p:grpSpPr>
          <a:xfrm>
            <a:off x="9994853" y="2115483"/>
            <a:ext cx="1294499" cy="1138257"/>
            <a:chOff x="9994853" y="2115483"/>
            <a:chExt cx="1294499" cy="1138257"/>
          </a:xfrm>
        </p:grpSpPr>
        <p:cxnSp>
          <p:nvCxnSpPr>
            <p:cNvPr id="48" name="Connecteur droit avec flèche 47"/>
            <p:cNvCxnSpPr/>
            <p:nvPr/>
          </p:nvCxnSpPr>
          <p:spPr bwMode="auto">
            <a:xfrm>
              <a:off x="11289352" y="2394789"/>
              <a:ext cx="0" cy="627661"/>
            </a:xfrm>
            <a:prstGeom prst="straightConnector1">
              <a:avLst/>
            </a:prstGeom>
            <a:ln w="12700" cmpd="sng">
              <a:solidFill>
                <a:srgbClr val="FF000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49" name="ZoneTexte 48"/>
            <p:cNvSpPr txBox="1"/>
            <p:nvPr/>
          </p:nvSpPr>
          <p:spPr>
            <a:xfrm>
              <a:off x="9994853" y="2115483"/>
              <a:ext cx="1271117" cy="338554"/>
            </a:xfrm>
            <a:prstGeom prst="rect">
              <a:avLst/>
            </a:prstGeom>
            <a:noFill/>
            <a:scene3d>
              <a:camera prst="orthographicFront">
                <a:rot lat="1080000" lon="1560000" rev="0"/>
              </a:camera>
              <a:lightRig rig="threePt" dir="t"/>
            </a:scene3d>
          </p:spPr>
          <p:txBody>
            <a:bodyPr wrap="none" rtlCol="0">
              <a:spAutoFit/>
            </a:bodyPr>
            <a:lstStyle/>
            <a:p>
              <a:pPr algn="r">
                <a:spcBef>
                  <a:spcPts val="0"/>
                </a:spcBef>
                <a:spcAft>
                  <a:spcPts val="0"/>
                </a:spcAft>
              </a:pPr>
              <a:r>
                <a:rPr lang="fr-FR" sz="1600" b="1" dirty="0" err="1" smtClean="0">
                  <a:solidFill>
                    <a:srgbClr val="FF0000"/>
                  </a:solidFill>
                  <a:latin typeface="Calibri" pitchFamily="34" charset="0"/>
                </a:rPr>
                <a:t>Roaming</a:t>
              </a:r>
              <a:r>
                <a:rPr lang="fr-FR" sz="1600" b="1" dirty="0" smtClean="0">
                  <a:solidFill>
                    <a:srgbClr val="FF0000"/>
                  </a:solidFill>
                  <a:latin typeface="Calibri" pitchFamily="34" charset="0"/>
                </a:rPr>
                <a:t> out</a:t>
              </a:r>
            </a:p>
          </p:txBody>
        </p:sp>
        <p:pic>
          <p:nvPicPr>
            <p:cNvPr id="50" name="Picture 12" descr="http://www.mobilemarketingwatch.com/wordpress/wp-content/uploads/2013/01/Gartner-Explores-Growing-Worldwide-Mobile-Advertising-Revenue.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5758" b="10820"/>
            <a:stretch/>
          </p:blipFill>
          <p:spPr bwMode="auto">
            <a:xfrm>
              <a:off x="10049277" y="2551269"/>
              <a:ext cx="1113643" cy="702471"/>
            </a:xfrm>
            <a:prstGeom prst="rect">
              <a:avLst/>
            </a:prstGeom>
            <a:noFill/>
            <a:ln>
              <a:noFill/>
            </a:ln>
            <a:effectLst>
              <a:glow rad="101600">
                <a:schemeClr val="accent2">
                  <a:satMod val="175000"/>
                  <a:alpha val="40000"/>
                </a:scheme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grpSp>
        <p:nvGrpSpPr>
          <p:cNvPr id="51" name="Groupe 50"/>
          <p:cNvGrpSpPr/>
          <p:nvPr/>
        </p:nvGrpSpPr>
        <p:grpSpPr>
          <a:xfrm>
            <a:off x="990183" y="3704342"/>
            <a:ext cx="1130356" cy="1469228"/>
            <a:chOff x="990183" y="3704342"/>
            <a:chExt cx="1130356" cy="1469228"/>
          </a:xfrm>
        </p:grpSpPr>
        <p:sp>
          <p:nvSpPr>
            <p:cNvPr id="52" name="ZoneTexte 51"/>
            <p:cNvSpPr txBox="1"/>
            <p:nvPr/>
          </p:nvSpPr>
          <p:spPr>
            <a:xfrm>
              <a:off x="990183" y="4588795"/>
              <a:ext cx="971741" cy="584775"/>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1600" b="1" dirty="0" smtClean="0">
                  <a:solidFill>
                    <a:srgbClr val="0070C0"/>
                  </a:solidFill>
                  <a:latin typeface="Calibri" pitchFamily="34" charset="0"/>
                </a:rPr>
                <a:t>E-mailing</a:t>
              </a:r>
            </a:p>
            <a:p>
              <a:pPr algn="l">
                <a:spcBef>
                  <a:spcPts val="0"/>
                </a:spcBef>
                <a:spcAft>
                  <a:spcPts val="0"/>
                </a:spcAft>
              </a:pPr>
              <a:r>
                <a:rPr lang="fr-FR" sz="1600" b="1" dirty="0" smtClean="0">
                  <a:solidFill>
                    <a:srgbClr val="0070C0"/>
                  </a:solidFill>
                  <a:latin typeface="Calibri" pitchFamily="34" charset="0"/>
                </a:rPr>
                <a:t>Mailing</a:t>
              </a:r>
            </a:p>
          </p:txBody>
        </p:sp>
        <p:cxnSp>
          <p:nvCxnSpPr>
            <p:cNvPr id="53" name="Connecteur droit avec flèche 52"/>
            <p:cNvCxnSpPr/>
            <p:nvPr/>
          </p:nvCxnSpPr>
          <p:spPr bwMode="auto">
            <a:xfrm>
              <a:off x="1046455" y="4319491"/>
              <a:ext cx="0" cy="432048"/>
            </a:xfrm>
            <a:prstGeom prst="straightConnector1">
              <a:avLst/>
            </a:prstGeom>
            <a:ln w="12700" cmpd="sng">
              <a:solidFill>
                <a:srgbClr val="0070C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pic>
          <p:nvPicPr>
            <p:cNvPr id="54" name="Picture 18" descr="http://www.emailing.biz/wp-content/uploads/2013/06/messagerie-et-image-e137526412341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2922" y="3704342"/>
              <a:ext cx="1127617" cy="615151"/>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pic>
        <p:nvPicPr>
          <p:cNvPr id="55" name="Picture 24" descr="http://www.cognicap.com/static/images/coherence.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102381" y="4434368"/>
            <a:ext cx="807812" cy="632201"/>
          </a:xfrm>
          <a:prstGeom prst="rect">
            <a:avLst/>
          </a:prstGeom>
          <a:noFill/>
          <a:ln>
            <a:noFill/>
          </a:ln>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sp>
        <p:nvSpPr>
          <p:cNvPr id="56" name="Rectangle 55"/>
          <p:cNvSpPr/>
          <p:nvPr/>
        </p:nvSpPr>
        <p:spPr bwMode="auto">
          <a:xfrm>
            <a:off x="2237158" y="4098912"/>
            <a:ext cx="1418687" cy="746348"/>
          </a:xfrm>
          <a:prstGeom prst="rect">
            <a:avLst/>
          </a:prstGeom>
          <a:gradFill flip="none" rotWithShape="1">
            <a:gsLst>
              <a:gs pos="1000">
                <a:schemeClr val="bg1">
                  <a:lumMod val="75000"/>
                </a:schemeClr>
              </a:gs>
              <a:gs pos="100000">
                <a:srgbClr val="0070C0"/>
              </a:gs>
            </a:gsLst>
            <a:lin ang="135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57" name="Rectangle 56"/>
          <p:cNvSpPr/>
          <p:nvPr/>
        </p:nvSpPr>
        <p:spPr bwMode="auto">
          <a:xfrm>
            <a:off x="3572473" y="4345654"/>
            <a:ext cx="1418687" cy="746348"/>
          </a:xfrm>
          <a:prstGeom prst="rect">
            <a:avLst/>
          </a:prstGeom>
          <a:gradFill flip="none" rotWithShape="1">
            <a:gsLst>
              <a:gs pos="1000">
                <a:schemeClr val="bg1">
                  <a:lumMod val="75000"/>
                </a:schemeClr>
              </a:gs>
              <a:gs pos="100000">
                <a:srgbClr val="0070C0"/>
              </a:gs>
            </a:gsLst>
            <a:lin ang="135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sp>
        <p:nvSpPr>
          <p:cNvPr id="58" name="Rectangle 57"/>
          <p:cNvSpPr/>
          <p:nvPr/>
        </p:nvSpPr>
        <p:spPr bwMode="auto">
          <a:xfrm>
            <a:off x="4853133" y="4573377"/>
            <a:ext cx="1418687" cy="746348"/>
          </a:xfrm>
          <a:prstGeom prst="rect">
            <a:avLst/>
          </a:prstGeom>
          <a:gradFill flip="none" rotWithShape="1">
            <a:gsLst>
              <a:gs pos="1000">
                <a:schemeClr val="bg1">
                  <a:lumMod val="75000"/>
                </a:schemeClr>
              </a:gs>
              <a:gs pos="100000">
                <a:srgbClr val="0070C0"/>
              </a:gs>
            </a:gsLst>
            <a:lin ang="135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a:extLst/>
        </p:spPr>
        <p:txBody>
          <a:bodyPr rtlCol="0" anchor="ctr"/>
          <a:lstStyle/>
          <a:p>
            <a:pPr algn="ctr"/>
            <a:endParaRPr lang="fr-FR"/>
          </a:p>
        </p:txBody>
      </p:sp>
      <p:grpSp>
        <p:nvGrpSpPr>
          <p:cNvPr id="59" name="Groupe 58"/>
          <p:cNvGrpSpPr/>
          <p:nvPr/>
        </p:nvGrpSpPr>
        <p:grpSpPr>
          <a:xfrm>
            <a:off x="2279016" y="3969410"/>
            <a:ext cx="1127617" cy="1239291"/>
            <a:chOff x="2279016" y="3969410"/>
            <a:chExt cx="1127617" cy="1239291"/>
          </a:xfrm>
        </p:grpSpPr>
        <p:pic>
          <p:nvPicPr>
            <p:cNvPr id="60" name="Picture 16" descr="http://www.amvoc.co.uk/images/telemarketing-telesales-banner.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36011"/>
            <a:stretch/>
          </p:blipFill>
          <p:spPr bwMode="auto">
            <a:xfrm>
              <a:off x="2279016" y="3969410"/>
              <a:ext cx="1127617" cy="605258"/>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cxnSp>
          <p:nvCxnSpPr>
            <p:cNvPr id="61" name="Connecteur droit avec flèche 60"/>
            <p:cNvCxnSpPr/>
            <p:nvPr/>
          </p:nvCxnSpPr>
          <p:spPr bwMode="auto">
            <a:xfrm>
              <a:off x="2354749" y="4586777"/>
              <a:ext cx="0" cy="432048"/>
            </a:xfrm>
            <a:prstGeom prst="straightConnector1">
              <a:avLst/>
            </a:prstGeom>
            <a:ln w="12700" cmpd="sng">
              <a:solidFill>
                <a:srgbClr val="0070C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62" name="ZoneTexte 61"/>
            <p:cNvSpPr txBox="1"/>
            <p:nvPr/>
          </p:nvSpPr>
          <p:spPr>
            <a:xfrm>
              <a:off x="2298478" y="4870147"/>
              <a:ext cx="999504" cy="338554"/>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1600" b="1" dirty="0" smtClean="0">
                  <a:solidFill>
                    <a:srgbClr val="0070C0"/>
                  </a:solidFill>
                  <a:latin typeface="Calibri" pitchFamily="34" charset="0"/>
                </a:rPr>
                <a:t>Télévente</a:t>
              </a:r>
            </a:p>
          </p:txBody>
        </p:sp>
      </p:grpSp>
      <p:grpSp>
        <p:nvGrpSpPr>
          <p:cNvPr id="63" name="Groupe 62"/>
          <p:cNvGrpSpPr/>
          <p:nvPr/>
        </p:nvGrpSpPr>
        <p:grpSpPr>
          <a:xfrm>
            <a:off x="3606773" y="4180896"/>
            <a:ext cx="1158964" cy="1496467"/>
            <a:chOff x="3606773" y="4180896"/>
            <a:chExt cx="1158964" cy="1496467"/>
          </a:xfrm>
        </p:grpSpPr>
        <p:pic>
          <p:nvPicPr>
            <p:cNvPr id="64" name="Picture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38612" y="4180896"/>
              <a:ext cx="1127125" cy="639762"/>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5" name="Connecteur droit avec flèche 64"/>
            <p:cNvCxnSpPr/>
            <p:nvPr/>
          </p:nvCxnSpPr>
          <p:spPr bwMode="auto">
            <a:xfrm>
              <a:off x="3663045" y="4825928"/>
              <a:ext cx="0" cy="432048"/>
            </a:xfrm>
            <a:prstGeom prst="straightConnector1">
              <a:avLst/>
            </a:prstGeom>
            <a:ln w="12700" cmpd="sng">
              <a:solidFill>
                <a:srgbClr val="0070C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66" name="ZoneTexte 65"/>
            <p:cNvSpPr txBox="1"/>
            <p:nvPr/>
          </p:nvSpPr>
          <p:spPr>
            <a:xfrm>
              <a:off x="3606773" y="5123365"/>
              <a:ext cx="1099981" cy="553998"/>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1600" b="1" dirty="0" smtClean="0">
                  <a:solidFill>
                    <a:srgbClr val="0070C0"/>
                  </a:solidFill>
                  <a:latin typeface="Calibri" pitchFamily="34" charset="0"/>
                </a:rPr>
                <a:t>Messages</a:t>
              </a:r>
              <a:br>
                <a:rPr lang="fr-FR" sz="1600" b="1" dirty="0" smtClean="0">
                  <a:solidFill>
                    <a:srgbClr val="0070C0"/>
                  </a:solidFill>
                  <a:latin typeface="Calibri" pitchFamily="34" charset="0"/>
                </a:rPr>
              </a:br>
              <a:r>
                <a:rPr lang="fr-FR" sz="1400" b="1" dirty="0" smtClean="0">
                  <a:solidFill>
                    <a:srgbClr val="0070C0"/>
                  </a:solidFill>
                  <a:latin typeface="Calibri" pitchFamily="34" charset="0"/>
                </a:rPr>
                <a:t>(SMS/MMS)</a:t>
              </a:r>
              <a:endParaRPr lang="fr-FR" sz="1600" b="1" dirty="0" smtClean="0">
                <a:solidFill>
                  <a:srgbClr val="0070C0"/>
                </a:solidFill>
                <a:latin typeface="Calibri" pitchFamily="34" charset="0"/>
              </a:endParaRPr>
            </a:p>
          </p:txBody>
        </p:sp>
      </p:grpSp>
      <p:grpSp>
        <p:nvGrpSpPr>
          <p:cNvPr id="67" name="Groupe 66"/>
          <p:cNvGrpSpPr/>
          <p:nvPr/>
        </p:nvGrpSpPr>
        <p:grpSpPr>
          <a:xfrm>
            <a:off x="4884302" y="4431704"/>
            <a:ext cx="1168157" cy="1241230"/>
            <a:chOff x="4884302" y="4431704"/>
            <a:chExt cx="1168157" cy="1241230"/>
          </a:xfrm>
        </p:grpSpPr>
        <p:pic>
          <p:nvPicPr>
            <p:cNvPr id="68" name="Picture 20" descr="http://www.ariadnext.com/wp-content/uploads/2013/06/sfr_2ddoc2.png"/>
            <p:cNvPicPr>
              <a:picLocks noChangeAspect="1" noChangeArrowheads="1"/>
            </p:cNvPicPr>
            <p:nvPr/>
          </p:nvPicPr>
          <p:blipFill rotWithShape="1">
            <a:blip r:embed="rId14">
              <a:extLst>
                <a:ext uri="{28A0092B-C50C-407E-A947-70E740481C1C}">
                  <a14:useLocalDpi xmlns:a14="http://schemas.microsoft.com/office/drawing/2010/main" val="0"/>
                </a:ext>
              </a:extLst>
            </a:blip>
            <a:srcRect l="34291" r="11776" b="35384"/>
            <a:stretch/>
          </p:blipFill>
          <p:spPr bwMode="auto">
            <a:xfrm>
              <a:off x="4884302" y="4431704"/>
              <a:ext cx="1168157" cy="608499"/>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cxnSp>
          <p:nvCxnSpPr>
            <p:cNvPr id="69" name="Connecteur droit avec flèche 68"/>
            <p:cNvCxnSpPr/>
            <p:nvPr/>
          </p:nvCxnSpPr>
          <p:spPr bwMode="auto">
            <a:xfrm>
              <a:off x="4943205" y="5065078"/>
              <a:ext cx="0" cy="432048"/>
            </a:xfrm>
            <a:prstGeom prst="straightConnector1">
              <a:avLst/>
            </a:prstGeom>
            <a:ln w="12700" cmpd="sng">
              <a:solidFill>
                <a:srgbClr val="0070C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70" name="ZoneTexte 69"/>
            <p:cNvSpPr txBox="1"/>
            <p:nvPr/>
          </p:nvSpPr>
          <p:spPr>
            <a:xfrm>
              <a:off x="4886933" y="5334380"/>
              <a:ext cx="898066" cy="338554"/>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1600" b="1" dirty="0" smtClean="0">
                  <a:solidFill>
                    <a:srgbClr val="0070C0"/>
                  </a:solidFill>
                  <a:latin typeface="Calibri" pitchFamily="34" charset="0"/>
                </a:rPr>
                <a:t>Factures</a:t>
              </a:r>
            </a:p>
          </p:txBody>
        </p:sp>
      </p:grpSp>
      <p:grpSp>
        <p:nvGrpSpPr>
          <p:cNvPr id="71" name="Groupe 70"/>
          <p:cNvGrpSpPr/>
          <p:nvPr/>
        </p:nvGrpSpPr>
        <p:grpSpPr>
          <a:xfrm>
            <a:off x="6215941" y="4666844"/>
            <a:ext cx="1450448" cy="1301512"/>
            <a:chOff x="6215941" y="4666844"/>
            <a:chExt cx="1450448" cy="1301512"/>
          </a:xfrm>
        </p:grpSpPr>
        <p:grpSp>
          <p:nvGrpSpPr>
            <p:cNvPr id="72" name="Groupe 71"/>
            <p:cNvGrpSpPr/>
            <p:nvPr/>
          </p:nvGrpSpPr>
          <p:grpSpPr>
            <a:xfrm>
              <a:off x="6215941" y="4666844"/>
              <a:ext cx="1170771" cy="647494"/>
              <a:chOff x="9798026" y="777476"/>
              <a:chExt cx="1170770" cy="647494"/>
            </a:xfrm>
          </p:grpSpPr>
          <p:pic>
            <p:nvPicPr>
              <p:cNvPr id="75" name="Picture 4" descr="http://static.s-sfr.fr/media/picto-applisfr-100.png"/>
              <p:cNvPicPr>
                <a:picLocks noChangeAspect="1" noChangeArrowheads="1"/>
              </p:cNvPicPr>
              <p:nvPr/>
            </p:nvPicPr>
            <p:blipFill rotWithShape="1">
              <a:blip r:embed="rId5">
                <a:extLst>
                  <a:ext uri="{28A0092B-C50C-407E-A947-70E740481C1C}">
                    <a14:useLocalDpi xmlns:a14="http://schemas.microsoft.com/office/drawing/2010/main" val="0"/>
                  </a:ext>
                </a:extLst>
              </a:blip>
              <a:srcRect b="13829"/>
              <a:stretch/>
            </p:blipFill>
            <p:spPr bwMode="auto">
              <a:xfrm>
                <a:off x="9798026" y="777476"/>
                <a:ext cx="1170770" cy="647494"/>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76" name="Picture 6" descr="http://appliscope.sfr.fr/sites/default/files/styles/appli_produit/public/sfrmoncompteicon_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75596" y="1014299"/>
                <a:ext cx="364273" cy="364273"/>
              </a:xfrm>
              <a:prstGeom prst="rect">
                <a:avLst/>
              </a:prstGeom>
              <a:noFill/>
              <a:ln>
                <a:noFill/>
              </a:ln>
              <a:effectLst>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pic>
            <p:nvPicPr>
              <p:cNvPr id="77" name="Picture 8" descr="http://t2.gstatic.com/images?q=tbn:ANd9GcQ1Rkk9tx1-dbGAAib24EGSszDOustSj2OUdCs2Fi-U4ALLL5_pQ-9DKzIU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98881" y="1009324"/>
                <a:ext cx="386181" cy="386181"/>
              </a:xfrm>
              <a:prstGeom prst="rect">
                <a:avLst/>
              </a:prstGeom>
              <a:noFill/>
              <a:ln>
                <a:noFill/>
              </a:ln>
              <a:effectLst>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cxnSp>
          <p:nvCxnSpPr>
            <p:cNvPr id="73" name="Connecteur droit avec flèche 72"/>
            <p:cNvCxnSpPr/>
            <p:nvPr/>
          </p:nvCxnSpPr>
          <p:spPr bwMode="auto">
            <a:xfrm>
              <a:off x="6279636" y="5332364"/>
              <a:ext cx="0" cy="432048"/>
            </a:xfrm>
            <a:prstGeom prst="straightConnector1">
              <a:avLst/>
            </a:prstGeom>
            <a:ln w="12700" cmpd="sng">
              <a:solidFill>
                <a:srgbClr val="0070C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74" name="ZoneTexte 73"/>
            <p:cNvSpPr txBox="1"/>
            <p:nvPr/>
          </p:nvSpPr>
          <p:spPr>
            <a:xfrm>
              <a:off x="6223365" y="5629802"/>
              <a:ext cx="1443024" cy="338554"/>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1600" b="1" dirty="0" smtClean="0">
                  <a:solidFill>
                    <a:srgbClr val="0070C0"/>
                  </a:solidFill>
                  <a:latin typeface="Calibri" pitchFamily="34" charset="0"/>
                </a:rPr>
                <a:t>Applis Mobiles</a:t>
              </a:r>
            </a:p>
          </p:txBody>
        </p:sp>
      </p:grpSp>
      <p:grpSp>
        <p:nvGrpSpPr>
          <p:cNvPr id="78" name="Groupe 77"/>
          <p:cNvGrpSpPr/>
          <p:nvPr/>
        </p:nvGrpSpPr>
        <p:grpSpPr>
          <a:xfrm>
            <a:off x="7644200" y="4940561"/>
            <a:ext cx="1557286" cy="1224743"/>
            <a:chOff x="7644200" y="4940561"/>
            <a:chExt cx="1557286" cy="1224743"/>
          </a:xfrm>
        </p:grpSpPr>
        <p:pic>
          <p:nvPicPr>
            <p:cNvPr id="79" name="Picture 22" descr="http://www.nextiva.com/images/products/callcenter/improve-call-center-deployment-speed.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6986" r="21490"/>
            <a:stretch/>
          </p:blipFill>
          <p:spPr bwMode="auto">
            <a:xfrm>
              <a:off x="7682251" y="4940561"/>
              <a:ext cx="1127619" cy="615597"/>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cxnSp>
          <p:nvCxnSpPr>
            <p:cNvPr id="80" name="Connecteur droit avec flèche 79"/>
            <p:cNvCxnSpPr/>
            <p:nvPr/>
          </p:nvCxnSpPr>
          <p:spPr bwMode="auto">
            <a:xfrm>
              <a:off x="7700473" y="5543379"/>
              <a:ext cx="0" cy="432048"/>
            </a:xfrm>
            <a:prstGeom prst="straightConnector1">
              <a:avLst/>
            </a:prstGeom>
            <a:ln w="12700" cmpd="sng">
              <a:solidFill>
                <a:srgbClr val="0070C0"/>
              </a:solidFill>
              <a:prstDash val="solid"/>
              <a:headEnd type="none" w="lg" len="lg"/>
              <a:tailEnd type="none"/>
            </a:ln>
            <a:effectLst>
              <a:outerShdw blurRad="50800" dist="38100" dir="2700000" algn="tl" rotWithShape="0">
                <a:prstClr val="black">
                  <a:alpha val="40000"/>
                </a:prstClr>
              </a:outerShdw>
            </a:effectLst>
            <a:extLst/>
          </p:spPr>
          <p:style>
            <a:lnRef idx="2">
              <a:schemeClr val="accent4"/>
            </a:lnRef>
            <a:fillRef idx="0">
              <a:schemeClr val="accent4"/>
            </a:fillRef>
            <a:effectRef idx="1">
              <a:schemeClr val="accent4"/>
            </a:effectRef>
            <a:fontRef idx="minor">
              <a:schemeClr val="tx1"/>
            </a:fontRef>
          </p:style>
        </p:cxnSp>
        <p:sp>
          <p:nvSpPr>
            <p:cNvPr id="81" name="ZoneTexte 80"/>
            <p:cNvSpPr txBox="1"/>
            <p:nvPr/>
          </p:nvSpPr>
          <p:spPr>
            <a:xfrm>
              <a:off x="7644200" y="5826750"/>
              <a:ext cx="1557286" cy="338554"/>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1600" b="1" dirty="0" smtClean="0">
                  <a:solidFill>
                    <a:srgbClr val="0070C0"/>
                  </a:solidFill>
                  <a:latin typeface="Calibri" pitchFamily="34" charset="0"/>
                </a:rPr>
                <a:t>Routage d’appel</a:t>
              </a:r>
            </a:p>
          </p:txBody>
        </p:sp>
      </p:grpSp>
      <p:sp>
        <p:nvSpPr>
          <p:cNvPr id="82" name="Flèche droite 81"/>
          <p:cNvSpPr/>
          <p:nvPr/>
        </p:nvSpPr>
        <p:spPr>
          <a:xfrm rot="10800000">
            <a:off x="-83238" y="1928062"/>
            <a:ext cx="2722855" cy="1824730"/>
          </a:xfrm>
          <a:prstGeom prst="rightArrow">
            <a:avLst>
              <a:gd name="adj1" fmla="val 81419"/>
              <a:gd name="adj2" fmla="val 50000"/>
            </a:avLst>
          </a:prstGeom>
          <a:gradFill>
            <a:gsLst>
              <a:gs pos="0">
                <a:schemeClr val="bg1">
                  <a:lumMod val="95000"/>
                </a:schemeClr>
              </a:gs>
              <a:gs pos="100000">
                <a:schemeClr val="accent2">
                  <a:lumMod val="40000"/>
                  <a:lumOff val="60000"/>
                </a:schemeClr>
              </a:gs>
            </a:gsLst>
            <a:lin ang="5400000" scaled="0"/>
          </a:gradFill>
          <a:ln w="9525" cap="flat" cmpd="sng" algn="ctr">
            <a:solidFill>
              <a:schemeClr val="bg1">
                <a:lumMod val="65000"/>
              </a:schemeClr>
            </a:solidFill>
            <a:prstDash val="solid"/>
            <a:round/>
            <a:headEnd type="none" w="med" len="med"/>
            <a:tailEnd type="none" w="med" len="med"/>
          </a:ln>
          <a:effectLst/>
          <a:scene3d>
            <a:camera prst="orthographicFront">
              <a:rot lat="19799994" lon="3284141" rev="8100000"/>
            </a:camera>
            <a:lightRig rig="threePt" dir="t"/>
          </a:scene3d>
        </p:spPr>
        <p:txBody>
          <a:bodyPr rtlCol="0" anchor="ctr"/>
          <a:lstStyle/>
          <a:p>
            <a:pPr algn="ctr"/>
            <a:endParaRPr lang="fr-FR">
              <a:solidFill>
                <a:schemeClr val="bg1">
                  <a:lumMod val="95000"/>
                </a:schemeClr>
              </a:solidFill>
            </a:endParaRPr>
          </a:p>
        </p:txBody>
      </p:sp>
      <p:pic>
        <p:nvPicPr>
          <p:cNvPr id="83" name="Picture 3"/>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83041" y="2356745"/>
            <a:ext cx="1392481" cy="928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ZoneTexte 85"/>
          <p:cNvSpPr txBox="1"/>
          <p:nvPr/>
        </p:nvSpPr>
        <p:spPr>
          <a:xfrm rot="18365617">
            <a:off x="9181113" y="5243538"/>
            <a:ext cx="952440" cy="400110"/>
          </a:xfrm>
          <a:prstGeom prst="rect">
            <a:avLst/>
          </a:prstGeom>
          <a:noFill/>
          <a:scene3d>
            <a:camera prst="orthographicFront">
              <a:rot lat="1080000" lon="1560000" rev="0"/>
            </a:camera>
            <a:lightRig rig="threePt" dir="t"/>
          </a:scene3d>
        </p:spPr>
        <p:txBody>
          <a:bodyPr wrap="none" rtlCol="0">
            <a:spAutoFit/>
          </a:bodyPr>
          <a:lstStyle/>
          <a:p>
            <a:pPr algn="l">
              <a:spcBef>
                <a:spcPts val="0"/>
              </a:spcBef>
              <a:spcAft>
                <a:spcPts val="0"/>
              </a:spcAft>
            </a:pPr>
            <a:r>
              <a:rPr lang="fr-FR" sz="2000" b="1" dirty="0" smtClean="0">
                <a:solidFill>
                  <a:srgbClr val="0070C0"/>
                </a:solidFill>
                <a:latin typeface="Calibri" pitchFamily="34" charset="0"/>
              </a:rPr>
              <a:t>sortant</a:t>
            </a:r>
          </a:p>
        </p:txBody>
      </p:sp>
      <p:grpSp>
        <p:nvGrpSpPr>
          <p:cNvPr id="87" name="Groupe 86"/>
          <p:cNvGrpSpPr/>
          <p:nvPr/>
        </p:nvGrpSpPr>
        <p:grpSpPr>
          <a:xfrm>
            <a:off x="2175473" y="2792167"/>
            <a:ext cx="1215427" cy="725733"/>
            <a:chOff x="2175473" y="2792167"/>
            <a:chExt cx="1215427" cy="725733"/>
          </a:xfrm>
        </p:grpSpPr>
        <p:sp>
          <p:nvSpPr>
            <p:cNvPr id="88" name="Rectangle 87"/>
            <p:cNvSpPr/>
            <p:nvPr/>
          </p:nvSpPr>
          <p:spPr bwMode="auto">
            <a:xfrm>
              <a:off x="2175473" y="2792167"/>
              <a:ext cx="1215427" cy="725733"/>
            </a:xfrm>
            <a:prstGeom prst="rect">
              <a:avLst/>
            </a:prstGeom>
            <a:gradFill flip="none" rotWithShape="1">
              <a:gsLst>
                <a:gs pos="1000">
                  <a:schemeClr val="bg1"/>
                </a:gs>
                <a:gs pos="100000">
                  <a:schemeClr val="tx1">
                    <a:lumMod val="50000"/>
                    <a:lumOff val="50000"/>
                  </a:schemeClr>
                </a:gs>
              </a:gsLst>
              <a:lin ang="8100000" scaled="1"/>
              <a:tileRect/>
            </a:gradFill>
            <a:ln w="3175" cap="flat" cmpd="sng" algn="ctr">
              <a:solidFill>
                <a:schemeClr val="tx1"/>
              </a:solidFill>
              <a:prstDash val="sysDot"/>
              <a:round/>
              <a:headEnd type="none" w="med" len="med"/>
              <a:tailEnd type="none" w="med" len="med"/>
            </a:ln>
            <a:effectLst>
              <a:outerShdw blurRad="63500" dist="50800" dir="13500000" algn="br" rotWithShape="0">
                <a:prstClr val="black">
                  <a:alpha val="40000"/>
                </a:prstClr>
              </a:outerShdw>
            </a:effectLst>
            <a:scene3d>
              <a:camera prst="orthographicFront">
                <a:rot lat="19799994" lon="3284141" rev="8100000"/>
              </a:camera>
              <a:lightRig rig="threePt" dir="t"/>
            </a:scene3d>
          </p:spPr>
          <p:txBody>
            <a:bodyPr rtlCol="0" anchor="ctr"/>
            <a:lstStyle/>
            <a:p>
              <a:pPr algn="ctr"/>
              <a:endParaRPr lang="fr-FR" dirty="0">
                <a:solidFill>
                  <a:schemeClr val="tx1"/>
                </a:solidFill>
              </a:endParaRPr>
            </a:p>
          </p:txBody>
        </p:sp>
        <p:sp>
          <p:nvSpPr>
            <p:cNvPr id="89" name="ZoneTexte 88"/>
            <p:cNvSpPr txBox="1"/>
            <p:nvPr/>
          </p:nvSpPr>
          <p:spPr>
            <a:xfrm rot="176236">
              <a:off x="2244915" y="3117726"/>
              <a:ext cx="802848" cy="338554"/>
            </a:xfrm>
            <a:prstGeom prst="rect">
              <a:avLst/>
            </a:prstGeom>
            <a:noFill/>
            <a:scene3d>
              <a:camera prst="orthographicFront">
                <a:rot lat="1080000" lon="1560000" rev="0"/>
              </a:camera>
              <a:lightRig rig="threePt" dir="t"/>
            </a:scene3d>
          </p:spPr>
          <p:txBody>
            <a:bodyPr wrap="none" rtlCol="0">
              <a:spAutoFit/>
            </a:bodyPr>
            <a:lstStyle>
              <a:defPPr>
                <a:defRPr lang="fr-FR"/>
              </a:defPPr>
              <a:lvl1pPr>
                <a:spcBef>
                  <a:spcPts val="0"/>
                </a:spcBef>
                <a:spcAft>
                  <a:spcPts val="0"/>
                </a:spcAft>
                <a:defRPr sz="1600" b="1">
                  <a:solidFill>
                    <a:srgbClr val="0070C0"/>
                  </a:solidFill>
                  <a:latin typeface="Calibri" pitchFamily="34" charset="0"/>
                </a:defRPr>
              </a:lvl1pPr>
            </a:lstStyle>
            <a:p>
              <a:r>
                <a:rPr lang="fr-FR" dirty="0" smtClean="0"/>
                <a:t>Ciblage</a:t>
              </a:r>
              <a:endParaRPr lang="fr-FR" dirty="0"/>
            </a:p>
          </p:txBody>
        </p:sp>
        <p:pic>
          <p:nvPicPr>
            <p:cNvPr id="90" name="Picture 2" descr="http://www.esat-le-carrefour.com/media/numerisation__088814500_1549_21092012.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5861" r="13599"/>
            <a:stretch/>
          </p:blipFill>
          <p:spPr bwMode="auto">
            <a:xfrm>
              <a:off x="2262342" y="2847270"/>
              <a:ext cx="941653" cy="329604"/>
            </a:xfrm>
            <a:prstGeom prst="rect">
              <a:avLst/>
            </a:prstGeom>
            <a:noFill/>
            <a:ln>
              <a:noFill/>
            </a:ln>
            <a:effectLst>
              <a:glow rad="101600">
                <a:srgbClr val="0070C0">
                  <a:alpha val="40000"/>
                </a:srgbClr>
              </a:glow>
              <a:outerShdw dist="35921" dir="2700000" algn="ctr" rotWithShape="0">
                <a:schemeClr val="bg2"/>
              </a:outerShdw>
            </a:effectLst>
            <a:scene3d>
              <a:camera prst="orthographicFront">
                <a:rot lat="600000" lon="2400000" rev="0"/>
              </a:camera>
              <a:lightRig rig="threePt" dir="t"/>
            </a:scene3d>
            <a:extLst>
              <a:ext uri="{909E8E84-426E-40DD-AFC4-6F175D3DCCD1}">
                <a14:hiddenFill xmlns:a14="http://schemas.microsoft.com/office/drawing/2010/main">
                  <a:solidFill>
                    <a:srgbClr val="FFFFFF"/>
                  </a:solidFill>
                </a14:hiddenFill>
              </a:ext>
            </a:extLst>
          </p:spPr>
        </p:pic>
      </p:grpSp>
      <p:grpSp>
        <p:nvGrpSpPr>
          <p:cNvPr id="91" name="Groupe 90"/>
          <p:cNvGrpSpPr/>
          <p:nvPr/>
        </p:nvGrpSpPr>
        <p:grpSpPr>
          <a:xfrm>
            <a:off x="5217612" y="951819"/>
            <a:ext cx="6168304" cy="5170635"/>
            <a:chOff x="5892834" y="1083181"/>
            <a:chExt cx="6168304" cy="5170635"/>
          </a:xfrm>
        </p:grpSpPr>
        <p:sp>
          <p:nvSpPr>
            <p:cNvPr id="92" name="Rectangle 91"/>
            <p:cNvSpPr/>
            <p:nvPr/>
          </p:nvSpPr>
          <p:spPr bwMode="auto">
            <a:xfrm>
              <a:off x="5892834" y="1083181"/>
              <a:ext cx="6168304" cy="5170635"/>
            </a:xfrm>
            <a:prstGeom prst="rect">
              <a:avLst/>
            </a:prstGeom>
            <a:solidFill>
              <a:schemeClr val="bg1"/>
            </a:solidFill>
            <a:ln>
              <a:noFill/>
            </a:ln>
            <a:effectLst>
              <a:outerShdw blurRad="190500" dist="12700" dir="3240000" sx="99000" sy="99000" algn="ctr" rotWithShape="0">
                <a:schemeClr val="bg1">
                  <a:lumMod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t" anchorCtr="0"/>
            <a:lstStyle/>
            <a:p>
              <a:pPr marL="449263" algn="ctr" fontAlgn="auto">
                <a:spcBef>
                  <a:spcPts val="0"/>
                </a:spcBef>
                <a:spcAft>
                  <a:spcPts val="0"/>
                </a:spcAft>
                <a:defRPr/>
              </a:pPr>
              <a:r>
                <a:rPr lang="fr-FR" b="1" dirty="0" smtClean="0">
                  <a:solidFill>
                    <a:srgbClr val="C00000"/>
                  </a:solidFill>
                </a:rPr>
                <a:t>COMMENT CELA SE CONCRETISE SUR NOS OUTILS DE VENTES (EZY) ?</a:t>
              </a:r>
              <a:endParaRPr lang="fr-FR" b="1" dirty="0">
                <a:solidFill>
                  <a:srgbClr val="C00000"/>
                </a:solidFill>
              </a:endParaRPr>
            </a:p>
          </p:txBody>
        </p:sp>
        <p:pic>
          <p:nvPicPr>
            <p:cNvPr id="93" name="Image 92"/>
            <p:cNvPicPr/>
            <p:nvPr/>
          </p:nvPicPr>
          <p:blipFill>
            <a:blip r:embed="rId18">
              <a:extLst>
                <a:ext uri="{28A0092B-C50C-407E-A947-70E740481C1C}">
                  <a14:useLocalDpi xmlns:a14="http://schemas.microsoft.com/office/drawing/2010/main" val="0"/>
                </a:ext>
              </a:extLst>
            </a:blip>
            <a:srcRect/>
            <a:stretch>
              <a:fillRect/>
            </a:stretch>
          </p:blipFill>
          <p:spPr bwMode="auto">
            <a:xfrm>
              <a:off x="6034331" y="1789321"/>
              <a:ext cx="5866999" cy="4323226"/>
            </a:xfrm>
            <a:prstGeom prst="rect">
              <a:avLst/>
            </a:prstGeom>
            <a:noFill/>
            <a:ln>
              <a:noFill/>
            </a:ln>
          </p:spPr>
        </p:pic>
      </p:grpSp>
    </p:spTree>
    <p:extLst>
      <p:ext uri="{BB962C8B-B14F-4D97-AF65-F5344CB8AC3E}">
        <p14:creationId xmlns:p14="http://schemas.microsoft.com/office/powerpoint/2010/main" val="20678506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fade">
                                      <p:cBhvr>
                                        <p:cTn id="18" dur="500"/>
                                        <p:tgtEl>
                                          <p:spTgt spid="8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250"/>
                                        <p:tgtEl>
                                          <p:spTgt spid="25"/>
                                        </p:tgtEl>
                                      </p:cBhvr>
                                    </p:animEffect>
                                  </p:childTnLst>
                                </p:cTn>
                              </p:par>
                            </p:childTnLst>
                          </p:cTn>
                        </p:par>
                        <p:par>
                          <p:cTn id="23" fill="hold">
                            <p:stCondLst>
                              <p:cond delay="750"/>
                            </p:stCondLst>
                            <p:childTnLst>
                              <p:par>
                                <p:cTn id="24" presetID="10" presetClass="entr" presetSubtype="0" fill="hold" grpId="0" nodeType="after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250"/>
                                        <p:tgtEl>
                                          <p:spTgt spid="5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250"/>
                                        <p:tgtEl>
                                          <p:spTgt spid="57"/>
                                        </p:tgtEl>
                                      </p:cBhvr>
                                    </p:animEffect>
                                  </p:childTnLst>
                                </p:cTn>
                              </p:par>
                            </p:childTnLst>
                          </p:cTn>
                        </p:par>
                        <p:par>
                          <p:cTn id="31" fill="hold">
                            <p:stCondLst>
                              <p:cond delay="1250"/>
                            </p:stCondLst>
                            <p:childTnLst>
                              <p:par>
                                <p:cTn id="32" presetID="10" presetClass="entr" presetSubtype="0" fill="hold" grpId="0" nodeType="after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250"/>
                                        <p:tgtEl>
                                          <p:spTgt spid="58"/>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250"/>
                                        <p:tgtEl>
                                          <p:spTgt spid="27"/>
                                        </p:tgtEl>
                                      </p:cBhvr>
                                    </p:animEffect>
                                  </p:childTnLst>
                                </p:cTn>
                              </p:par>
                            </p:childTnLst>
                          </p:cTn>
                        </p:par>
                        <p:par>
                          <p:cTn id="39" fill="hold">
                            <p:stCondLst>
                              <p:cond delay="175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250"/>
                                        <p:tgtEl>
                                          <p:spTgt spid="26"/>
                                        </p:tgtEl>
                                      </p:cBhvr>
                                    </p:animEffect>
                                  </p:childTnLst>
                                </p:cTn>
                              </p:par>
                            </p:childTnLst>
                          </p:cTn>
                        </p:par>
                        <p:par>
                          <p:cTn id="43" fill="hold">
                            <p:stCondLst>
                              <p:cond delay="2000"/>
                            </p:stCondLst>
                            <p:childTnLst>
                              <p:par>
                                <p:cTn id="44" presetID="47" presetClass="entr" presetSubtype="0" fill="hold" nodeType="after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250"/>
                                        <p:tgtEl>
                                          <p:spTgt spid="51"/>
                                        </p:tgtEl>
                                      </p:cBhvr>
                                    </p:animEffect>
                                    <p:anim calcmode="lin" valueType="num">
                                      <p:cBhvr>
                                        <p:cTn id="47" dur="250" fill="hold"/>
                                        <p:tgtEl>
                                          <p:spTgt spid="51"/>
                                        </p:tgtEl>
                                        <p:attrNameLst>
                                          <p:attrName>ppt_x</p:attrName>
                                        </p:attrNameLst>
                                      </p:cBhvr>
                                      <p:tavLst>
                                        <p:tav tm="0">
                                          <p:val>
                                            <p:strVal val="#ppt_x"/>
                                          </p:val>
                                        </p:tav>
                                        <p:tav tm="100000">
                                          <p:val>
                                            <p:strVal val="#ppt_x"/>
                                          </p:val>
                                        </p:tav>
                                      </p:tavLst>
                                    </p:anim>
                                    <p:anim calcmode="lin" valueType="num">
                                      <p:cBhvr>
                                        <p:cTn id="48" dur="250" fill="hold"/>
                                        <p:tgtEl>
                                          <p:spTgt spid="51"/>
                                        </p:tgtEl>
                                        <p:attrNameLst>
                                          <p:attrName>ppt_y</p:attrName>
                                        </p:attrNameLst>
                                      </p:cBhvr>
                                      <p:tavLst>
                                        <p:tav tm="0">
                                          <p:val>
                                            <p:strVal val="#ppt_y-.1"/>
                                          </p:val>
                                        </p:tav>
                                        <p:tav tm="100000">
                                          <p:val>
                                            <p:strVal val="#ppt_y"/>
                                          </p:val>
                                        </p:tav>
                                      </p:tavLst>
                                    </p:anim>
                                  </p:childTnLst>
                                </p:cTn>
                              </p:par>
                            </p:childTnLst>
                          </p:cTn>
                        </p:par>
                        <p:par>
                          <p:cTn id="49" fill="hold">
                            <p:stCondLst>
                              <p:cond delay="2250"/>
                            </p:stCondLst>
                            <p:childTnLst>
                              <p:par>
                                <p:cTn id="50" presetID="47" presetClass="entr" presetSubtype="0" fill="hold"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anim calcmode="lin" valueType="num">
                                      <p:cBhvr>
                                        <p:cTn id="53" dur="250" fill="hold"/>
                                        <p:tgtEl>
                                          <p:spTgt spid="59"/>
                                        </p:tgtEl>
                                        <p:attrNameLst>
                                          <p:attrName>ppt_x</p:attrName>
                                        </p:attrNameLst>
                                      </p:cBhvr>
                                      <p:tavLst>
                                        <p:tav tm="0">
                                          <p:val>
                                            <p:strVal val="#ppt_x"/>
                                          </p:val>
                                        </p:tav>
                                        <p:tav tm="100000">
                                          <p:val>
                                            <p:strVal val="#ppt_x"/>
                                          </p:val>
                                        </p:tav>
                                      </p:tavLst>
                                    </p:anim>
                                    <p:anim calcmode="lin" valueType="num">
                                      <p:cBhvr>
                                        <p:cTn id="54" dur="250" fill="hold"/>
                                        <p:tgtEl>
                                          <p:spTgt spid="59"/>
                                        </p:tgtEl>
                                        <p:attrNameLst>
                                          <p:attrName>ppt_y</p:attrName>
                                        </p:attrNameLst>
                                      </p:cBhvr>
                                      <p:tavLst>
                                        <p:tav tm="0">
                                          <p:val>
                                            <p:strVal val="#ppt_y-.1"/>
                                          </p:val>
                                        </p:tav>
                                        <p:tav tm="100000">
                                          <p:val>
                                            <p:strVal val="#ppt_y"/>
                                          </p:val>
                                        </p:tav>
                                      </p:tavLst>
                                    </p:anim>
                                  </p:childTnLst>
                                </p:cTn>
                              </p:par>
                            </p:childTnLst>
                          </p:cTn>
                        </p:par>
                        <p:par>
                          <p:cTn id="55" fill="hold">
                            <p:stCondLst>
                              <p:cond delay="2500"/>
                            </p:stCondLst>
                            <p:childTnLst>
                              <p:par>
                                <p:cTn id="56" presetID="47" presetClass="entr" presetSubtype="0" fill="hold" nodeType="afterEffect">
                                  <p:stCondLst>
                                    <p:cond delay="0"/>
                                  </p:stCondLst>
                                  <p:childTnLst>
                                    <p:set>
                                      <p:cBhvr>
                                        <p:cTn id="57" dur="1" fill="hold">
                                          <p:stCondLst>
                                            <p:cond delay="0"/>
                                          </p:stCondLst>
                                        </p:cTn>
                                        <p:tgtEl>
                                          <p:spTgt spid="63"/>
                                        </p:tgtEl>
                                        <p:attrNameLst>
                                          <p:attrName>style.visibility</p:attrName>
                                        </p:attrNameLst>
                                      </p:cBhvr>
                                      <p:to>
                                        <p:strVal val="visible"/>
                                      </p:to>
                                    </p:set>
                                    <p:animEffect transition="in" filter="fade">
                                      <p:cBhvr>
                                        <p:cTn id="58" dur="250"/>
                                        <p:tgtEl>
                                          <p:spTgt spid="63"/>
                                        </p:tgtEl>
                                      </p:cBhvr>
                                    </p:animEffect>
                                    <p:anim calcmode="lin" valueType="num">
                                      <p:cBhvr>
                                        <p:cTn id="59" dur="250" fill="hold"/>
                                        <p:tgtEl>
                                          <p:spTgt spid="63"/>
                                        </p:tgtEl>
                                        <p:attrNameLst>
                                          <p:attrName>ppt_x</p:attrName>
                                        </p:attrNameLst>
                                      </p:cBhvr>
                                      <p:tavLst>
                                        <p:tav tm="0">
                                          <p:val>
                                            <p:strVal val="#ppt_x"/>
                                          </p:val>
                                        </p:tav>
                                        <p:tav tm="100000">
                                          <p:val>
                                            <p:strVal val="#ppt_x"/>
                                          </p:val>
                                        </p:tav>
                                      </p:tavLst>
                                    </p:anim>
                                    <p:anim calcmode="lin" valueType="num">
                                      <p:cBhvr>
                                        <p:cTn id="60" dur="250" fill="hold"/>
                                        <p:tgtEl>
                                          <p:spTgt spid="63"/>
                                        </p:tgtEl>
                                        <p:attrNameLst>
                                          <p:attrName>ppt_y</p:attrName>
                                        </p:attrNameLst>
                                      </p:cBhvr>
                                      <p:tavLst>
                                        <p:tav tm="0">
                                          <p:val>
                                            <p:strVal val="#ppt_y-.1"/>
                                          </p:val>
                                        </p:tav>
                                        <p:tav tm="100000">
                                          <p:val>
                                            <p:strVal val="#ppt_y"/>
                                          </p:val>
                                        </p:tav>
                                      </p:tavLst>
                                    </p:anim>
                                  </p:childTnLst>
                                </p:cTn>
                              </p:par>
                            </p:childTnLst>
                          </p:cTn>
                        </p:par>
                        <p:par>
                          <p:cTn id="61" fill="hold">
                            <p:stCondLst>
                              <p:cond delay="2750"/>
                            </p:stCondLst>
                            <p:childTnLst>
                              <p:par>
                                <p:cTn id="62" presetID="47" presetClass="entr" presetSubtype="0"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250"/>
                                        <p:tgtEl>
                                          <p:spTgt spid="67"/>
                                        </p:tgtEl>
                                      </p:cBhvr>
                                    </p:animEffect>
                                    <p:anim calcmode="lin" valueType="num">
                                      <p:cBhvr>
                                        <p:cTn id="65" dur="250" fill="hold"/>
                                        <p:tgtEl>
                                          <p:spTgt spid="67"/>
                                        </p:tgtEl>
                                        <p:attrNameLst>
                                          <p:attrName>ppt_x</p:attrName>
                                        </p:attrNameLst>
                                      </p:cBhvr>
                                      <p:tavLst>
                                        <p:tav tm="0">
                                          <p:val>
                                            <p:strVal val="#ppt_x"/>
                                          </p:val>
                                        </p:tav>
                                        <p:tav tm="100000">
                                          <p:val>
                                            <p:strVal val="#ppt_x"/>
                                          </p:val>
                                        </p:tav>
                                      </p:tavLst>
                                    </p:anim>
                                    <p:anim calcmode="lin" valueType="num">
                                      <p:cBhvr>
                                        <p:cTn id="66" dur="250" fill="hold"/>
                                        <p:tgtEl>
                                          <p:spTgt spid="67"/>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7" presetClass="entr" presetSubtype="0" fill="hold" nodeType="after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250"/>
                                        <p:tgtEl>
                                          <p:spTgt spid="71"/>
                                        </p:tgtEl>
                                      </p:cBhvr>
                                    </p:animEffect>
                                    <p:anim calcmode="lin" valueType="num">
                                      <p:cBhvr>
                                        <p:cTn id="71" dur="250" fill="hold"/>
                                        <p:tgtEl>
                                          <p:spTgt spid="71"/>
                                        </p:tgtEl>
                                        <p:attrNameLst>
                                          <p:attrName>ppt_x</p:attrName>
                                        </p:attrNameLst>
                                      </p:cBhvr>
                                      <p:tavLst>
                                        <p:tav tm="0">
                                          <p:val>
                                            <p:strVal val="#ppt_x"/>
                                          </p:val>
                                        </p:tav>
                                        <p:tav tm="100000">
                                          <p:val>
                                            <p:strVal val="#ppt_x"/>
                                          </p:val>
                                        </p:tav>
                                      </p:tavLst>
                                    </p:anim>
                                    <p:anim calcmode="lin" valueType="num">
                                      <p:cBhvr>
                                        <p:cTn id="72" dur="250" fill="hold"/>
                                        <p:tgtEl>
                                          <p:spTgt spid="71"/>
                                        </p:tgtEl>
                                        <p:attrNameLst>
                                          <p:attrName>ppt_y</p:attrName>
                                        </p:attrNameLst>
                                      </p:cBhvr>
                                      <p:tavLst>
                                        <p:tav tm="0">
                                          <p:val>
                                            <p:strVal val="#ppt_y-.1"/>
                                          </p:val>
                                        </p:tav>
                                        <p:tav tm="100000">
                                          <p:val>
                                            <p:strVal val="#ppt_y"/>
                                          </p:val>
                                        </p:tav>
                                      </p:tavLst>
                                    </p:anim>
                                  </p:childTnLst>
                                </p:cTn>
                              </p:par>
                            </p:childTnLst>
                          </p:cTn>
                        </p:par>
                        <p:par>
                          <p:cTn id="73" fill="hold">
                            <p:stCondLst>
                              <p:cond delay="3250"/>
                            </p:stCondLst>
                            <p:childTnLst>
                              <p:par>
                                <p:cTn id="74" presetID="47" presetClass="entr" presetSubtype="0" fill="hold" nodeType="afterEffect">
                                  <p:stCondLst>
                                    <p:cond delay="0"/>
                                  </p:stCondLst>
                                  <p:childTnLst>
                                    <p:set>
                                      <p:cBhvr>
                                        <p:cTn id="75" dur="1" fill="hold">
                                          <p:stCondLst>
                                            <p:cond delay="0"/>
                                          </p:stCondLst>
                                        </p:cTn>
                                        <p:tgtEl>
                                          <p:spTgt spid="78"/>
                                        </p:tgtEl>
                                        <p:attrNameLst>
                                          <p:attrName>style.visibility</p:attrName>
                                        </p:attrNameLst>
                                      </p:cBhvr>
                                      <p:to>
                                        <p:strVal val="visible"/>
                                      </p:to>
                                    </p:set>
                                    <p:animEffect transition="in" filter="fade">
                                      <p:cBhvr>
                                        <p:cTn id="76" dur="250"/>
                                        <p:tgtEl>
                                          <p:spTgt spid="78"/>
                                        </p:tgtEl>
                                      </p:cBhvr>
                                    </p:animEffect>
                                    <p:anim calcmode="lin" valueType="num">
                                      <p:cBhvr>
                                        <p:cTn id="77" dur="250" fill="hold"/>
                                        <p:tgtEl>
                                          <p:spTgt spid="78"/>
                                        </p:tgtEl>
                                        <p:attrNameLst>
                                          <p:attrName>ppt_x</p:attrName>
                                        </p:attrNameLst>
                                      </p:cBhvr>
                                      <p:tavLst>
                                        <p:tav tm="0">
                                          <p:val>
                                            <p:strVal val="#ppt_x"/>
                                          </p:val>
                                        </p:tav>
                                        <p:tav tm="100000">
                                          <p:val>
                                            <p:strVal val="#ppt_x"/>
                                          </p:val>
                                        </p:tav>
                                      </p:tavLst>
                                    </p:anim>
                                    <p:anim calcmode="lin" valueType="num">
                                      <p:cBhvr>
                                        <p:cTn id="78" dur="25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
                                        </p:tgtEl>
                                        <p:attrNameLst>
                                          <p:attrName>style.visibility</p:attrName>
                                        </p:attrNameLst>
                                      </p:cBhvr>
                                      <p:to>
                                        <p:strVal val="visible"/>
                                      </p:to>
                                    </p:set>
                                    <p:animEffect transition="in" filter="fade">
                                      <p:cBhvr>
                                        <p:cTn id="86" dur="500"/>
                                        <p:tgtEl>
                                          <p:spTgt spid="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500"/>
                                        <p:tgtEl>
                                          <p:spTgt spid="8"/>
                                        </p:tgtEl>
                                      </p:cBhvr>
                                    </p:animEffect>
                                  </p:childTnLst>
                                </p:cTn>
                              </p:par>
                            </p:childTnLst>
                          </p:cTn>
                        </p:par>
                        <p:par>
                          <p:cTn id="90" fill="hold">
                            <p:stCondLst>
                              <p:cond delay="500"/>
                            </p:stCondLst>
                            <p:childTnLst>
                              <p:par>
                                <p:cTn id="91" presetID="10" presetClass="entr" presetSubtype="0" fill="hold" grpId="0" nodeType="afterEffect">
                                  <p:stCondLst>
                                    <p:cond delay="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250"/>
                                        <p:tgtEl>
                                          <p:spTgt spid="16"/>
                                        </p:tgtEl>
                                      </p:cBhvr>
                                    </p:animEffect>
                                  </p:childTnLst>
                                </p:cTn>
                              </p:par>
                            </p:childTnLst>
                          </p:cTn>
                        </p:par>
                        <p:par>
                          <p:cTn id="94" fill="hold">
                            <p:stCondLst>
                              <p:cond delay="750"/>
                            </p:stCondLst>
                            <p:childTnLst>
                              <p:par>
                                <p:cTn id="95" presetID="10" presetClass="entr" presetSubtype="0" fill="hold" grpId="0"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250"/>
                                        <p:tgtEl>
                                          <p:spTgt spid="15"/>
                                        </p:tgtEl>
                                      </p:cBhvr>
                                    </p:animEffect>
                                  </p:childTnLst>
                                </p:cTn>
                              </p:par>
                            </p:childTnLst>
                          </p:cTn>
                        </p:par>
                        <p:par>
                          <p:cTn id="98" fill="hold">
                            <p:stCondLst>
                              <p:cond delay="1000"/>
                            </p:stCondLst>
                            <p:childTnLst>
                              <p:par>
                                <p:cTn id="99" presetID="10" presetClass="entr" presetSubtype="0" fill="hold" grpId="0" nodeType="afterEffect">
                                  <p:stCondLst>
                                    <p:cond delay="0"/>
                                  </p:stCondLst>
                                  <p:childTnLst>
                                    <p:set>
                                      <p:cBhvr>
                                        <p:cTn id="100" dur="1" fill="hold">
                                          <p:stCondLst>
                                            <p:cond delay="0"/>
                                          </p:stCondLst>
                                        </p:cTn>
                                        <p:tgtEl>
                                          <p:spTgt spid="24"/>
                                        </p:tgtEl>
                                        <p:attrNameLst>
                                          <p:attrName>style.visibility</p:attrName>
                                        </p:attrNameLst>
                                      </p:cBhvr>
                                      <p:to>
                                        <p:strVal val="visible"/>
                                      </p:to>
                                    </p:set>
                                    <p:animEffect transition="in" filter="fade">
                                      <p:cBhvr>
                                        <p:cTn id="101" dur="250"/>
                                        <p:tgtEl>
                                          <p:spTgt spid="24"/>
                                        </p:tgtEl>
                                      </p:cBhvr>
                                    </p:animEffect>
                                  </p:childTnLst>
                                </p:cTn>
                              </p:par>
                            </p:childTnLst>
                          </p:cTn>
                        </p:par>
                        <p:par>
                          <p:cTn id="102" fill="hold">
                            <p:stCondLst>
                              <p:cond delay="1250"/>
                            </p:stCondLst>
                            <p:childTnLst>
                              <p:par>
                                <p:cTn id="103" presetID="10" presetClass="entr" presetSubtype="0" fill="hold" grpId="0" nodeType="afterEffect">
                                  <p:stCondLst>
                                    <p:cond delay="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250"/>
                                        <p:tgtEl>
                                          <p:spTgt spid="21"/>
                                        </p:tgtEl>
                                      </p:cBhvr>
                                    </p:animEffect>
                                  </p:childTnLst>
                                </p:cTn>
                              </p:par>
                            </p:childTnLst>
                          </p:cTn>
                        </p:par>
                        <p:par>
                          <p:cTn id="106" fill="hold">
                            <p:stCondLst>
                              <p:cond delay="1500"/>
                            </p:stCondLst>
                            <p:childTnLst>
                              <p:par>
                                <p:cTn id="107" presetID="10" presetClass="entr" presetSubtype="0"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250"/>
                                        <p:tgtEl>
                                          <p:spTgt spid="22"/>
                                        </p:tgtEl>
                                      </p:cBhvr>
                                    </p:animEffect>
                                  </p:childTnLst>
                                </p:cTn>
                              </p:par>
                            </p:childTnLst>
                          </p:cTn>
                        </p:par>
                        <p:par>
                          <p:cTn id="110" fill="hold">
                            <p:stCondLst>
                              <p:cond delay="1750"/>
                            </p:stCondLst>
                            <p:childTnLst>
                              <p:par>
                                <p:cTn id="111" presetID="10" presetClass="entr" presetSubtype="0" fill="hold" grpId="0" nodeType="afterEffect">
                                  <p:stCondLst>
                                    <p:cond delay="0"/>
                                  </p:stCondLst>
                                  <p:childTnLst>
                                    <p:set>
                                      <p:cBhvr>
                                        <p:cTn id="112" dur="1" fill="hold">
                                          <p:stCondLst>
                                            <p:cond delay="0"/>
                                          </p:stCondLst>
                                        </p:cTn>
                                        <p:tgtEl>
                                          <p:spTgt spid="23"/>
                                        </p:tgtEl>
                                        <p:attrNameLst>
                                          <p:attrName>style.visibility</p:attrName>
                                        </p:attrNameLst>
                                      </p:cBhvr>
                                      <p:to>
                                        <p:strVal val="visible"/>
                                      </p:to>
                                    </p:set>
                                    <p:animEffect transition="in" filter="fade">
                                      <p:cBhvr>
                                        <p:cTn id="113" dur="250"/>
                                        <p:tgtEl>
                                          <p:spTgt spid="23"/>
                                        </p:tgtEl>
                                      </p:cBhvr>
                                    </p:animEffect>
                                  </p:childTnLst>
                                </p:cTn>
                              </p:par>
                            </p:childTnLst>
                          </p:cTn>
                        </p:par>
                        <p:par>
                          <p:cTn id="114" fill="hold">
                            <p:stCondLst>
                              <p:cond delay="2000"/>
                            </p:stCondLst>
                            <p:childTnLst>
                              <p:par>
                                <p:cTn id="115" presetID="47" presetClass="entr" presetSubtype="0" fill="hold" nodeType="afterEffect">
                                  <p:stCondLst>
                                    <p:cond delay="0"/>
                                  </p:stCondLst>
                                  <p:childTnLst>
                                    <p:set>
                                      <p:cBhvr>
                                        <p:cTn id="116" dur="1" fill="hold">
                                          <p:stCondLst>
                                            <p:cond delay="0"/>
                                          </p:stCondLst>
                                        </p:cTn>
                                        <p:tgtEl>
                                          <p:spTgt spid="17"/>
                                        </p:tgtEl>
                                        <p:attrNameLst>
                                          <p:attrName>style.visibility</p:attrName>
                                        </p:attrNameLst>
                                      </p:cBhvr>
                                      <p:to>
                                        <p:strVal val="visible"/>
                                      </p:to>
                                    </p:set>
                                    <p:animEffect transition="in" filter="fade">
                                      <p:cBhvr>
                                        <p:cTn id="117" dur="250"/>
                                        <p:tgtEl>
                                          <p:spTgt spid="17"/>
                                        </p:tgtEl>
                                      </p:cBhvr>
                                    </p:animEffect>
                                    <p:anim calcmode="lin" valueType="num">
                                      <p:cBhvr>
                                        <p:cTn id="118" dur="250" fill="hold"/>
                                        <p:tgtEl>
                                          <p:spTgt spid="17"/>
                                        </p:tgtEl>
                                        <p:attrNameLst>
                                          <p:attrName>ppt_x</p:attrName>
                                        </p:attrNameLst>
                                      </p:cBhvr>
                                      <p:tavLst>
                                        <p:tav tm="0">
                                          <p:val>
                                            <p:strVal val="#ppt_x"/>
                                          </p:val>
                                        </p:tav>
                                        <p:tav tm="100000">
                                          <p:val>
                                            <p:strVal val="#ppt_x"/>
                                          </p:val>
                                        </p:tav>
                                      </p:tavLst>
                                    </p:anim>
                                    <p:anim calcmode="lin" valueType="num">
                                      <p:cBhvr>
                                        <p:cTn id="119" dur="250" fill="hold"/>
                                        <p:tgtEl>
                                          <p:spTgt spid="17"/>
                                        </p:tgtEl>
                                        <p:attrNameLst>
                                          <p:attrName>ppt_y</p:attrName>
                                        </p:attrNameLst>
                                      </p:cBhvr>
                                      <p:tavLst>
                                        <p:tav tm="0">
                                          <p:val>
                                            <p:strVal val="#ppt_y-.1"/>
                                          </p:val>
                                        </p:tav>
                                        <p:tav tm="100000">
                                          <p:val>
                                            <p:strVal val="#ppt_y"/>
                                          </p:val>
                                        </p:tav>
                                      </p:tavLst>
                                    </p:anim>
                                  </p:childTnLst>
                                </p:cTn>
                              </p:par>
                            </p:childTnLst>
                          </p:cTn>
                        </p:par>
                        <p:par>
                          <p:cTn id="120" fill="hold">
                            <p:stCondLst>
                              <p:cond delay="2250"/>
                            </p:stCondLst>
                            <p:childTnLst>
                              <p:par>
                                <p:cTn id="121" presetID="47" presetClass="entr" presetSubtype="0" fill="hold" nodeType="afterEffect">
                                  <p:stCondLst>
                                    <p:cond delay="0"/>
                                  </p:stCondLst>
                                  <p:childTnLst>
                                    <p:set>
                                      <p:cBhvr>
                                        <p:cTn id="122" dur="1" fill="hold">
                                          <p:stCondLst>
                                            <p:cond delay="0"/>
                                          </p:stCondLst>
                                        </p:cTn>
                                        <p:tgtEl>
                                          <p:spTgt spid="28"/>
                                        </p:tgtEl>
                                        <p:attrNameLst>
                                          <p:attrName>style.visibility</p:attrName>
                                        </p:attrNameLst>
                                      </p:cBhvr>
                                      <p:to>
                                        <p:strVal val="visible"/>
                                      </p:to>
                                    </p:set>
                                    <p:animEffect transition="in" filter="fade">
                                      <p:cBhvr>
                                        <p:cTn id="123" dur="250"/>
                                        <p:tgtEl>
                                          <p:spTgt spid="28"/>
                                        </p:tgtEl>
                                      </p:cBhvr>
                                    </p:animEffect>
                                    <p:anim calcmode="lin" valueType="num">
                                      <p:cBhvr>
                                        <p:cTn id="124" dur="250" fill="hold"/>
                                        <p:tgtEl>
                                          <p:spTgt spid="28"/>
                                        </p:tgtEl>
                                        <p:attrNameLst>
                                          <p:attrName>ppt_x</p:attrName>
                                        </p:attrNameLst>
                                      </p:cBhvr>
                                      <p:tavLst>
                                        <p:tav tm="0">
                                          <p:val>
                                            <p:strVal val="#ppt_x"/>
                                          </p:val>
                                        </p:tav>
                                        <p:tav tm="100000">
                                          <p:val>
                                            <p:strVal val="#ppt_x"/>
                                          </p:val>
                                        </p:tav>
                                      </p:tavLst>
                                    </p:anim>
                                    <p:anim calcmode="lin" valueType="num">
                                      <p:cBhvr>
                                        <p:cTn id="125" dur="250" fill="hold"/>
                                        <p:tgtEl>
                                          <p:spTgt spid="28"/>
                                        </p:tgtEl>
                                        <p:attrNameLst>
                                          <p:attrName>ppt_y</p:attrName>
                                        </p:attrNameLst>
                                      </p:cBhvr>
                                      <p:tavLst>
                                        <p:tav tm="0">
                                          <p:val>
                                            <p:strVal val="#ppt_y-.1"/>
                                          </p:val>
                                        </p:tav>
                                        <p:tav tm="100000">
                                          <p:val>
                                            <p:strVal val="#ppt_y"/>
                                          </p:val>
                                        </p:tav>
                                      </p:tavLst>
                                    </p:anim>
                                  </p:childTnLst>
                                </p:cTn>
                              </p:par>
                            </p:childTnLst>
                          </p:cTn>
                        </p:par>
                        <p:par>
                          <p:cTn id="126" fill="hold">
                            <p:stCondLst>
                              <p:cond delay="2500"/>
                            </p:stCondLst>
                            <p:childTnLst>
                              <p:par>
                                <p:cTn id="127" presetID="47" presetClass="entr" presetSubtype="0" fill="hold" nodeType="after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fade">
                                      <p:cBhvr>
                                        <p:cTn id="129" dur="250"/>
                                        <p:tgtEl>
                                          <p:spTgt spid="32"/>
                                        </p:tgtEl>
                                      </p:cBhvr>
                                    </p:animEffect>
                                    <p:anim calcmode="lin" valueType="num">
                                      <p:cBhvr>
                                        <p:cTn id="130" dur="250" fill="hold"/>
                                        <p:tgtEl>
                                          <p:spTgt spid="32"/>
                                        </p:tgtEl>
                                        <p:attrNameLst>
                                          <p:attrName>ppt_x</p:attrName>
                                        </p:attrNameLst>
                                      </p:cBhvr>
                                      <p:tavLst>
                                        <p:tav tm="0">
                                          <p:val>
                                            <p:strVal val="#ppt_x"/>
                                          </p:val>
                                        </p:tav>
                                        <p:tav tm="100000">
                                          <p:val>
                                            <p:strVal val="#ppt_x"/>
                                          </p:val>
                                        </p:tav>
                                      </p:tavLst>
                                    </p:anim>
                                    <p:anim calcmode="lin" valueType="num">
                                      <p:cBhvr>
                                        <p:cTn id="131" dur="250" fill="hold"/>
                                        <p:tgtEl>
                                          <p:spTgt spid="32"/>
                                        </p:tgtEl>
                                        <p:attrNameLst>
                                          <p:attrName>ppt_y</p:attrName>
                                        </p:attrNameLst>
                                      </p:cBhvr>
                                      <p:tavLst>
                                        <p:tav tm="0">
                                          <p:val>
                                            <p:strVal val="#ppt_y-.1"/>
                                          </p:val>
                                        </p:tav>
                                        <p:tav tm="100000">
                                          <p:val>
                                            <p:strVal val="#ppt_y"/>
                                          </p:val>
                                        </p:tav>
                                      </p:tavLst>
                                    </p:anim>
                                  </p:childTnLst>
                                </p:cTn>
                              </p:par>
                            </p:childTnLst>
                          </p:cTn>
                        </p:par>
                        <p:par>
                          <p:cTn id="132" fill="hold">
                            <p:stCondLst>
                              <p:cond delay="2750"/>
                            </p:stCondLst>
                            <p:childTnLst>
                              <p:par>
                                <p:cTn id="133" presetID="47" presetClass="entr" presetSubtype="0" fill="hold"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250"/>
                                        <p:tgtEl>
                                          <p:spTgt spid="43"/>
                                        </p:tgtEl>
                                      </p:cBhvr>
                                    </p:animEffect>
                                    <p:anim calcmode="lin" valueType="num">
                                      <p:cBhvr>
                                        <p:cTn id="136" dur="250" fill="hold"/>
                                        <p:tgtEl>
                                          <p:spTgt spid="43"/>
                                        </p:tgtEl>
                                        <p:attrNameLst>
                                          <p:attrName>ppt_x</p:attrName>
                                        </p:attrNameLst>
                                      </p:cBhvr>
                                      <p:tavLst>
                                        <p:tav tm="0">
                                          <p:val>
                                            <p:strVal val="#ppt_x"/>
                                          </p:val>
                                        </p:tav>
                                        <p:tav tm="100000">
                                          <p:val>
                                            <p:strVal val="#ppt_x"/>
                                          </p:val>
                                        </p:tav>
                                      </p:tavLst>
                                    </p:anim>
                                    <p:anim calcmode="lin" valueType="num">
                                      <p:cBhvr>
                                        <p:cTn id="137" dur="250" fill="hold"/>
                                        <p:tgtEl>
                                          <p:spTgt spid="43"/>
                                        </p:tgtEl>
                                        <p:attrNameLst>
                                          <p:attrName>ppt_y</p:attrName>
                                        </p:attrNameLst>
                                      </p:cBhvr>
                                      <p:tavLst>
                                        <p:tav tm="0">
                                          <p:val>
                                            <p:strVal val="#ppt_y-.1"/>
                                          </p:val>
                                        </p:tav>
                                        <p:tav tm="100000">
                                          <p:val>
                                            <p:strVal val="#ppt_y"/>
                                          </p:val>
                                        </p:tav>
                                      </p:tavLst>
                                    </p:anim>
                                  </p:childTnLst>
                                </p:cTn>
                              </p:par>
                            </p:childTnLst>
                          </p:cTn>
                        </p:par>
                        <p:par>
                          <p:cTn id="138" fill="hold">
                            <p:stCondLst>
                              <p:cond delay="3000"/>
                            </p:stCondLst>
                            <p:childTnLst>
                              <p:par>
                                <p:cTn id="139" presetID="47" presetClass="entr" presetSubtype="0" fill="hold" nodeType="after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fade">
                                      <p:cBhvr>
                                        <p:cTn id="141" dur="250"/>
                                        <p:tgtEl>
                                          <p:spTgt spid="36"/>
                                        </p:tgtEl>
                                      </p:cBhvr>
                                    </p:animEffect>
                                    <p:anim calcmode="lin" valueType="num">
                                      <p:cBhvr>
                                        <p:cTn id="142" dur="250" fill="hold"/>
                                        <p:tgtEl>
                                          <p:spTgt spid="36"/>
                                        </p:tgtEl>
                                        <p:attrNameLst>
                                          <p:attrName>ppt_x</p:attrName>
                                        </p:attrNameLst>
                                      </p:cBhvr>
                                      <p:tavLst>
                                        <p:tav tm="0">
                                          <p:val>
                                            <p:strVal val="#ppt_x"/>
                                          </p:val>
                                        </p:tav>
                                        <p:tav tm="100000">
                                          <p:val>
                                            <p:strVal val="#ppt_x"/>
                                          </p:val>
                                        </p:tav>
                                      </p:tavLst>
                                    </p:anim>
                                    <p:anim calcmode="lin" valueType="num">
                                      <p:cBhvr>
                                        <p:cTn id="143" dur="250" fill="hold"/>
                                        <p:tgtEl>
                                          <p:spTgt spid="36"/>
                                        </p:tgtEl>
                                        <p:attrNameLst>
                                          <p:attrName>ppt_y</p:attrName>
                                        </p:attrNameLst>
                                      </p:cBhvr>
                                      <p:tavLst>
                                        <p:tav tm="0">
                                          <p:val>
                                            <p:strVal val="#ppt_y-.1"/>
                                          </p:val>
                                        </p:tav>
                                        <p:tav tm="100000">
                                          <p:val>
                                            <p:strVal val="#ppt_y"/>
                                          </p:val>
                                        </p:tav>
                                      </p:tavLst>
                                    </p:anim>
                                  </p:childTnLst>
                                </p:cTn>
                              </p:par>
                            </p:childTnLst>
                          </p:cTn>
                        </p:par>
                        <p:par>
                          <p:cTn id="144" fill="hold">
                            <p:stCondLst>
                              <p:cond delay="3250"/>
                            </p:stCondLst>
                            <p:childTnLst>
                              <p:par>
                                <p:cTn id="145" presetID="47" presetClass="entr" presetSubtype="0" fill="hold" nodeType="afterEffect">
                                  <p:stCondLst>
                                    <p:cond delay="0"/>
                                  </p:stCondLst>
                                  <p:childTnLst>
                                    <p:set>
                                      <p:cBhvr>
                                        <p:cTn id="146" dur="1" fill="hold">
                                          <p:stCondLst>
                                            <p:cond delay="0"/>
                                          </p:stCondLst>
                                        </p:cTn>
                                        <p:tgtEl>
                                          <p:spTgt spid="47"/>
                                        </p:tgtEl>
                                        <p:attrNameLst>
                                          <p:attrName>style.visibility</p:attrName>
                                        </p:attrNameLst>
                                      </p:cBhvr>
                                      <p:to>
                                        <p:strVal val="visible"/>
                                      </p:to>
                                    </p:set>
                                    <p:animEffect transition="in" filter="fade">
                                      <p:cBhvr>
                                        <p:cTn id="147" dur="250"/>
                                        <p:tgtEl>
                                          <p:spTgt spid="47"/>
                                        </p:tgtEl>
                                      </p:cBhvr>
                                    </p:animEffect>
                                    <p:anim calcmode="lin" valueType="num">
                                      <p:cBhvr>
                                        <p:cTn id="148" dur="250" fill="hold"/>
                                        <p:tgtEl>
                                          <p:spTgt spid="47"/>
                                        </p:tgtEl>
                                        <p:attrNameLst>
                                          <p:attrName>ppt_x</p:attrName>
                                        </p:attrNameLst>
                                      </p:cBhvr>
                                      <p:tavLst>
                                        <p:tav tm="0">
                                          <p:val>
                                            <p:strVal val="#ppt_x"/>
                                          </p:val>
                                        </p:tav>
                                        <p:tav tm="100000">
                                          <p:val>
                                            <p:strVal val="#ppt_x"/>
                                          </p:val>
                                        </p:tav>
                                      </p:tavLst>
                                    </p:anim>
                                    <p:anim calcmode="lin" valueType="num">
                                      <p:cBhvr>
                                        <p:cTn id="149" dur="25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grpId="0" nodeType="click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nodeType="withEffect">
                                  <p:stCondLst>
                                    <p:cond delay="0"/>
                                  </p:stCondLst>
                                  <p:childTnLst>
                                    <p:set>
                                      <p:cBhvr>
                                        <p:cTn id="156" dur="1" fill="hold">
                                          <p:stCondLst>
                                            <p:cond delay="0"/>
                                          </p:stCondLst>
                                        </p:cTn>
                                        <p:tgtEl>
                                          <p:spTgt spid="55"/>
                                        </p:tgtEl>
                                        <p:attrNameLst>
                                          <p:attrName>style.visibility</p:attrName>
                                        </p:attrNameLst>
                                      </p:cBhvr>
                                      <p:to>
                                        <p:strVal val="visible"/>
                                      </p:to>
                                    </p:set>
                                    <p:animEffect transition="in" filter="fade">
                                      <p:cBhvr>
                                        <p:cTn id="157" dur="500"/>
                                        <p:tgtEl>
                                          <p:spTgt spid="55"/>
                                        </p:tgtEl>
                                      </p:cBhvr>
                                    </p:animEffec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nodeType="clickEffect">
                                  <p:stCondLst>
                                    <p:cond delay="0"/>
                                  </p:stCondLst>
                                  <p:childTnLst>
                                    <p:set>
                                      <p:cBhvr>
                                        <p:cTn id="161"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4" grpId="0"/>
      <p:bldP spid="15" grpId="0" animBg="1"/>
      <p:bldP spid="16" grpId="0" animBg="1"/>
      <p:bldP spid="21" grpId="0" animBg="1"/>
      <p:bldP spid="22" grpId="0" animBg="1"/>
      <p:bldP spid="23" grpId="0" animBg="1"/>
      <p:bldP spid="24" grpId="0" animBg="1"/>
      <p:bldP spid="25" grpId="0" animBg="1"/>
      <p:bldP spid="26" grpId="0" animBg="1"/>
      <p:bldP spid="27" grpId="0" animBg="1"/>
      <p:bldP spid="56" grpId="0" animBg="1"/>
      <p:bldP spid="57" grpId="0" animBg="1"/>
      <p:bldP spid="58" grpId="0" animBg="1"/>
      <p:bldP spid="8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projet Connaissance Client</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pic>
        <p:nvPicPr>
          <p:cNvPr id="6" name="Image 5"/>
          <p:cNvPicPr>
            <a:picLocks noChangeAspect="1"/>
          </p:cNvPicPr>
          <p:nvPr/>
        </p:nvPicPr>
        <p:blipFill>
          <a:blip r:embed="rId2"/>
          <a:stretch>
            <a:fillRect/>
          </a:stretch>
        </p:blipFill>
        <p:spPr>
          <a:xfrm>
            <a:off x="1127448" y="620688"/>
            <a:ext cx="9385278" cy="5444205"/>
          </a:xfrm>
          <a:prstGeom prst="rect">
            <a:avLst/>
          </a:prstGeom>
        </p:spPr>
      </p:pic>
      <p:grpSp>
        <p:nvGrpSpPr>
          <p:cNvPr id="7" name="Groupe 6"/>
          <p:cNvGrpSpPr/>
          <p:nvPr/>
        </p:nvGrpSpPr>
        <p:grpSpPr>
          <a:xfrm>
            <a:off x="-1" y="1264514"/>
            <a:ext cx="215445" cy="4828783"/>
            <a:chOff x="-1" y="1264514"/>
            <a:chExt cx="215445" cy="4828783"/>
          </a:xfrm>
        </p:grpSpPr>
        <p:sp>
          <p:nvSpPr>
            <p:cNvPr id="8" name="ZoneTexte 7"/>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1" name="ZoneTexte 10"/>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10371521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cas </a:t>
            </a:r>
            <a:r>
              <a:rPr lang="fr-FR" dirty="0"/>
              <a:t>d’usage du Network </a:t>
            </a:r>
            <a:r>
              <a:rPr lang="fr-FR" dirty="0" err="1"/>
              <a:t>Analytics</a:t>
            </a:r>
            <a:r>
              <a:rPr lang="fr-FR" dirty="0"/>
              <a:t> </a:t>
            </a:r>
            <a:r>
              <a:rPr lang="fr-FR" dirty="0" smtClean="0"/>
              <a:t> (1/3)</a:t>
            </a:r>
            <a:endParaRPr lang="fr-FR" dirty="0"/>
          </a:p>
        </p:txBody>
      </p:sp>
      <p:sp>
        <p:nvSpPr>
          <p:cNvPr id="3" name="Espace réservé du contenu 2"/>
          <p:cNvSpPr>
            <a:spLocks noGrp="1"/>
          </p:cNvSpPr>
          <p:nvPr>
            <p:ph idx="1"/>
          </p:nvPr>
        </p:nvSpPr>
        <p:spPr/>
        <p:txBody>
          <a:bodyPr/>
          <a:lstStyle/>
          <a:p>
            <a:pPr lvl="0"/>
            <a:r>
              <a:rPr lang="fr-FR" dirty="0" smtClean="0"/>
              <a:t> </a:t>
            </a:r>
            <a:r>
              <a:rPr lang="fr-FR" b="1" i="1" dirty="0">
                <a:ln w="0"/>
                <a:effectLst>
                  <a:outerShdw blurRad="38100" dist="25400" dir="5400000" algn="ctr" rotWithShape="0">
                    <a:srgbClr val="6E747A">
                      <a:alpha val="43000"/>
                    </a:srgbClr>
                  </a:outerShdw>
                </a:effectLst>
                <a:latin typeface="Calibri" panose="020F0502020204030204" pitchFamily="34" charset="0"/>
              </a:rPr>
              <a:t>Planification et déploiement</a:t>
            </a:r>
            <a:endParaRPr lang="fr-FR" b="1"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err="1">
                <a:ln w="0"/>
                <a:effectLst>
                  <a:outerShdw blurRad="38100" dist="25400" dir="5400000" algn="ctr" rotWithShape="0">
                    <a:srgbClr val="6E747A">
                      <a:alpha val="43000"/>
                    </a:srgbClr>
                  </a:outerShdw>
                </a:effectLst>
                <a:latin typeface="Calibri" panose="020F0502020204030204" pitchFamily="34" charset="0"/>
              </a:rPr>
              <a:t>Capacity</a:t>
            </a:r>
            <a:r>
              <a:rPr lang="fr-FR" b="0" dirty="0">
                <a:ln w="0"/>
                <a:effectLst>
                  <a:outerShdw blurRad="38100" dist="25400" dir="5400000" algn="ctr" rotWithShape="0">
                    <a:srgbClr val="6E747A">
                      <a:alpha val="43000"/>
                    </a:srgbClr>
                  </a:outerShdw>
                </a:effectLst>
                <a:latin typeface="Calibri" panose="020F0502020204030204" pitchFamily="34" charset="0"/>
              </a:rPr>
              <a:t> Planning par analyse prédictive d’usage</a:t>
            </a:r>
            <a:endParaRPr lang="fr-FR" b="0" i="1"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Suivi de production - qualification E2E des configurations</a:t>
            </a:r>
            <a:endParaRPr lang="fr-FR" b="0" i="1"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Optimisation des interventions planifiées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Détection des mauvaises configurations lors d’un déploiement</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Suivi de production - Mise en production</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2812281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d’usage du Network </a:t>
            </a:r>
            <a:r>
              <a:rPr lang="fr-FR" dirty="0" err="1"/>
              <a:t>Analytics</a:t>
            </a:r>
            <a:r>
              <a:rPr lang="fr-FR" dirty="0"/>
              <a:t>  </a:t>
            </a:r>
            <a:r>
              <a:rPr lang="fr-FR" dirty="0" smtClean="0"/>
              <a:t>(2/3</a:t>
            </a:r>
            <a:r>
              <a:rPr lang="fr-FR" dirty="0"/>
              <a:t>)</a:t>
            </a:r>
          </a:p>
        </p:txBody>
      </p:sp>
      <p:sp>
        <p:nvSpPr>
          <p:cNvPr id="3" name="Espace réservé du contenu 2"/>
          <p:cNvSpPr>
            <a:spLocks noGrp="1"/>
          </p:cNvSpPr>
          <p:nvPr>
            <p:ph idx="1"/>
          </p:nvPr>
        </p:nvSpPr>
        <p:spPr/>
        <p:txBody>
          <a:bodyPr/>
          <a:lstStyle/>
          <a:p>
            <a:pPr lvl="0"/>
            <a:r>
              <a:rPr lang="fr-FR" b="1" i="1" dirty="0">
                <a:ln w="0"/>
                <a:effectLst>
                  <a:outerShdw blurRad="38100" dist="25400" dir="5400000" algn="ctr" rotWithShape="0">
                    <a:srgbClr val="6E747A">
                      <a:alpha val="43000"/>
                    </a:srgbClr>
                  </a:outerShdw>
                </a:effectLst>
                <a:latin typeface="Calibri" panose="020F0502020204030204" pitchFamily="34" charset="0"/>
              </a:rPr>
              <a:t>Contrôle et Optimisation</a:t>
            </a:r>
            <a:endParaRPr lang="fr-FR" b="1" dirty="0">
              <a:ln w="0"/>
              <a:effectLst>
                <a:outerShdw blurRad="38100" dist="25400" dir="5400000" algn="ctr" rotWithShape="0">
                  <a:srgbClr val="6E747A">
                    <a:alpha val="43000"/>
                  </a:srgbClr>
                </a:outerShdw>
              </a:effectLst>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Auto-optimisation des configurations réseau</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Autocorrection suite à des pannes identifiées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r>
              <a:rPr lang="fr-FR" b="0" dirty="0">
                <a:ln w="0"/>
                <a:effectLst>
                  <a:outerShdw blurRad="38100" dist="25400" dir="5400000" algn="ctr" rotWithShape="0">
                    <a:srgbClr val="6E747A">
                      <a:alpha val="43000"/>
                    </a:srgbClr>
                  </a:outerShdw>
                </a:effectLst>
                <a:latin typeface="Calibri" panose="020F0502020204030204" pitchFamily="34" charset="0"/>
              </a:rPr>
              <a:t>Ajustement des patterns d’identification d’attaques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29938454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cas d’usage du Network </a:t>
            </a:r>
            <a:r>
              <a:rPr lang="fr-FR" dirty="0" err="1"/>
              <a:t>Analytics</a:t>
            </a:r>
            <a:r>
              <a:rPr lang="fr-FR" dirty="0"/>
              <a:t>  </a:t>
            </a:r>
            <a:r>
              <a:rPr lang="fr-FR" dirty="0" smtClean="0"/>
              <a:t>(3/3</a:t>
            </a:r>
            <a:r>
              <a:rPr lang="fr-FR" dirty="0"/>
              <a:t>)</a:t>
            </a:r>
          </a:p>
        </p:txBody>
      </p:sp>
      <p:sp>
        <p:nvSpPr>
          <p:cNvPr id="3" name="Espace réservé du contenu 2"/>
          <p:cNvSpPr>
            <a:spLocks noGrp="1"/>
          </p:cNvSpPr>
          <p:nvPr>
            <p:ph idx="1"/>
          </p:nvPr>
        </p:nvSpPr>
        <p:spPr/>
        <p:txBody>
          <a:bodyPr/>
          <a:lstStyle/>
          <a:p>
            <a:pPr lvl="0"/>
            <a:r>
              <a:rPr lang="fr-FR" b="1" i="1" dirty="0">
                <a:ln w="0"/>
                <a:effectLst>
                  <a:outerShdw blurRad="38100" dist="25400" dir="5400000" algn="ctr" rotWithShape="0">
                    <a:srgbClr val="6E747A">
                      <a:alpha val="43000"/>
                    </a:srgbClr>
                  </a:outerShdw>
                </a:effectLst>
                <a:latin typeface="Calibri" panose="020F0502020204030204" pitchFamily="34" charset="0"/>
              </a:rPr>
              <a:t>Service Assurance</a:t>
            </a:r>
            <a:endParaRPr lang="fr-FR" b="1"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Investigation Bout en Bout</a:t>
            </a: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Identifier les alarmes pertinentes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Priorisation des traitements d’incidents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Détection de configurations erronées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Suivi d’évènements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Réponse aux demandes réglementaires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Détection de fraude et attaques à l’usage</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Prédiction des pannes</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pPr lvl="2">
              <a:spcBef>
                <a:spcPts val="0"/>
              </a:spcBef>
            </a:pPr>
            <a:r>
              <a:rPr lang="fr-FR" b="0" dirty="0">
                <a:ln w="0"/>
                <a:effectLst>
                  <a:outerShdw blurRad="38100" dist="25400" dir="5400000" algn="ctr" rotWithShape="0">
                    <a:srgbClr val="6E747A">
                      <a:alpha val="43000"/>
                    </a:srgbClr>
                  </a:outerShdw>
                </a:effectLst>
                <a:latin typeface="Calibri" panose="020F0502020204030204" pitchFamily="34" charset="0"/>
              </a:rPr>
              <a:t>Détection/Résolution d’incidents par des données hors réseau</a:t>
            </a:r>
            <a:endParaRPr lang="en-US" b="0" dirty="0">
              <a:ln w="0"/>
              <a:effectLst>
                <a:outerShdw blurRad="38100" dist="25400" dir="5400000" algn="ctr" rotWithShape="0">
                  <a:srgbClr val="6E747A">
                    <a:alpha val="43000"/>
                  </a:srgbClr>
                </a:outerShdw>
              </a:effectLst>
              <a:latin typeface="Calibri" panose="020F0502020204030204" pitchFamily="34" charset="0"/>
            </a:endParaRPr>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79</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3210876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1775520" y="1916832"/>
            <a:ext cx="8280920" cy="2948499"/>
          </a:xfrm>
          <a:prstGeom prst="rect">
            <a:avLst/>
          </a:prstGeom>
          <a:noFill/>
        </p:spPr>
        <p:txBody>
          <a:bodyPr wrap="square" rtlCol="0">
            <a:spAutoFit/>
          </a:bodyPr>
          <a:lstStyle/>
          <a:p>
            <a:pPr indent="-92075" algn="ctr">
              <a:lnSpc>
                <a:spcPct val="92000"/>
              </a:lnSpc>
              <a:spcBef>
                <a:spcPts val="1200"/>
              </a:spcBef>
              <a:buClr>
                <a:schemeClr val="bg1"/>
              </a:buClr>
              <a:buFont typeface="Arial" pitchFamily="34" charset="0"/>
              <a:buChar char="•"/>
            </a:pPr>
            <a:r>
              <a:rPr lang="fr-FR" sz="6000" b="1" dirty="0">
                <a:solidFill>
                  <a:srgbClr val="FF0000"/>
                </a:solidFill>
                <a:latin typeface="Calibri" pitchFamily="34" charset="0"/>
                <a:cs typeface="Calibri" pitchFamily="34" charset="0"/>
              </a:rPr>
              <a:t>Qu’évoquent </a:t>
            </a:r>
          </a:p>
          <a:p>
            <a:pPr indent="-92075" algn="ctr">
              <a:lnSpc>
                <a:spcPct val="92000"/>
              </a:lnSpc>
              <a:spcBef>
                <a:spcPts val="1200"/>
              </a:spcBef>
              <a:buClr>
                <a:schemeClr val="bg1"/>
              </a:buClr>
              <a:buFont typeface="Arial" pitchFamily="34" charset="0"/>
              <a:buChar char="•"/>
            </a:pPr>
            <a:r>
              <a:rPr lang="fr-FR" sz="6000" b="1" dirty="0">
                <a:solidFill>
                  <a:srgbClr val="FF0000"/>
                </a:solidFill>
                <a:latin typeface="Calibri" pitchFamily="34" charset="0"/>
                <a:cs typeface="Calibri" pitchFamily="34" charset="0"/>
              </a:rPr>
              <a:t>pour vous </a:t>
            </a:r>
          </a:p>
          <a:p>
            <a:pPr indent="-92075" algn="ctr">
              <a:lnSpc>
                <a:spcPct val="92000"/>
              </a:lnSpc>
              <a:spcBef>
                <a:spcPts val="1200"/>
              </a:spcBef>
              <a:buClr>
                <a:schemeClr val="bg1"/>
              </a:buClr>
              <a:buFont typeface="Arial" pitchFamily="34" charset="0"/>
              <a:buChar char="•"/>
            </a:pPr>
            <a:r>
              <a:rPr lang="fr-FR" sz="6000" b="1" dirty="0">
                <a:solidFill>
                  <a:srgbClr val="FF0000"/>
                </a:solidFill>
                <a:latin typeface="Calibri" pitchFamily="34" charset="0"/>
                <a:cs typeface="Calibri" pitchFamily="34" charset="0"/>
              </a:rPr>
              <a:t>les termes BIG DATA ? </a:t>
            </a:r>
          </a:p>
        </p:txBody>
      </p:sp>
      <p:sp>
        <p:nvSpPr>
          <p:cNvPr id="5" name="Espace réservé du numéro de diapositive 5"/>
          <p:cNvSpPr>
            <a:spLocks noGrp="1"/>
          </p:cNvSpPr>
          <p:nvPr>
            <p:ph type="sldNum" sz="quarter" idx="4"/>
          </p:nvPr>
        </p:nvSpPr>
        <p:spPr>
          <a:xfrm>
            <a:off x="10664056" y="6367599"/>
            <a:ext cx="760536" cy="365125"/>
          </a:xfrm>
          <a:prstGeom prst="rect">
            <a:avLst/>
          </a:prstGeom>
        </p:spPr>
        <p:txBody>
          <a:bodyPr vert="horz" lIns="91440" tIns="45720" rIns="91440" bIns="45720" rtlCol="0" anchor="ctr"/>
          <a:lstStyle>
            <a:lvl1pPr algn="ctr">
              <a:defRPr sz="900">
                <a:solidFill>
                  <a:schemeClr val="bg1">
                    <a:lumMod val="50000"/>
                  </a:schemeClr>
                </a:solidFill>
              </a:defRPr>
            </a:lvl1pPr>
          </a:lstStyle>
          <a:p>
            <a:fld id="{0E465282-C79B-4ED5-A145-AC9BCBC76765}" type="slidenum">
              <a:rPr lang="fr-FR" smtClean="0"/>
              <a:pPr/>
              <a:t>8</a:t>
            </a:fld>
            <a:endParaRPr lang="fr-FR" dirty="0"/>
          </a:p>
        </p:txBody>
      </p:sp>
      <p:sp>
        <p:nvSpPr>
          <p:cNvPr id="6" name="Espace réservé de la date 4"/>
          <p:cNvSpPr>
            <a:spLocks noGrp="1"/>
          </p:cNvSpPr>
          <p:nvPr>
            <p:ph type="dt" sz="half" idx="2"/>
          </p:nvPr>
        </p:nvSpPr>
        <p:spPr>
          <a:xfrm>
            <a:off x="9380733" y="6367599"/>
            <a:ext cx="1169344" cy="365125"/>
          </a:xfrm>
          <a:prstGeom prst="rect">
            <a:avLst/>
          </a:prstGeom>
        </p:spPr>
        <p:txBody>
          <a:bodyPr vert="horz" lIns="91440" tIns="45720" rIns="91440" bIns="45720" rtlCol="0" anchor="ctr"/>
          <a:lstStyle>
            <a:lvl1pPr algn="ctr">
              <a:defRPr sz="900" b="0">
                <a:solidFill>
                  <a:schemeClr val="tx1">
                    <a:lumMod val="75000"/>
                    <a:lumOff val="25000"/>
                  </a:schemeClr>
                </a:solidFill>
              </a:defRPr>
            </a:lvl1pPr>
          </a:lstStyle>
          <a:p>
            <a:r>
              <a:rPr lang="fr-FR" dirty="0" smtClean="0"/>
              <a:t>JUIN 2015</a:t>
            </a:r>
            <a:endParaRPr lang="fr-FR" dirty="0"/>
          </a:p>
        </p:txBody>
      </p:sp>
      <p:grpSp>
        <p:nvGrpSpPr>
          <p:cNvPr id="7" name="Groupe 6"/>
          <p:cNvGrpSpPr/>
          <p:nvPr/>
        </p:nvGrpSpPr>
        <p:grpSpPr>
          <a:xfrm>
            <a:off x="-1" y="1264514"/>
            <a:ext cx="215445" cy="4828783"/>
            <a:chOff x="-1" y="1264514"/>
            <a:chExt cx="215445" cy="4828783"/>
          </a:xfrm>
        </p:grpSpPr>
        <p:sp>
          <p:nvSpPr>
            <p:cNvPr id="8" name="ZoneTexte 7"/>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9" name="ZoneTexte 8"/>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10" name="ZoneTexte 9"/>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1" name="ZoneTexte 10"/>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spTree>
    <p:extLst>
      <p:ext uri="{BB962C8B-B14F-4D97-AF65-F5344CB8AC3E}">
        <p14:creationId xmlns:p14="http://schemas.microsoft.com/office/powerpoint/2010/main" val="1878931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Retour d’expérience </a:t>
            </a:r>
            <a:r>
              <a:rPr lang="fr-FR" dirty="0" err="1" smtClean="0"/>
              <a:t>ToolIP</a:t>
            </a:r>
            <a:r>
              <a:rPr lang="fr-FR" dirty="0"/>
              <a:t/>
            </a:r>
            <a:br>
              <a:rPr lang="fr-FR" dirty="0"/>
            </a:br>
            <a:r>
              <a:rPr lang="fr-FR" dirty="0"/>
              <a:t>Contexte</a:t>
            </a:r>
            <a:br>
              <a:rPr lang="fr-FR" dirty="0"/>
            </a:br>
            <a:r>
              <a:rPr lang="fr-FR" dirty="0"/>
              <a:t/>
            </a:r>
            <a:br>
              <a:rPr lang="fr-FR" dirty="0"/>
            </a:br>
            <a:endParaRPr lang="fr-FR" dirty="0"/>
          </a:p>
        </p:txBody>
      </p:sp>
      <p:sp>
        <p:nvSpPr>
          <p:cNvPr id="3" name="Espace réservé du contenu 2"/>
          <p:cNvSpPr>
            <a:spLocks noGrp="1"/>
          </p:cNvSpPr>
          <p:nvPr>
            <p:ph idx="1"/>
          </p:nvPr>
        </p:nvSpPr>
        <p:spPr/>
        <p:txBody>
          <a:bodyPr/>
          <a:lstStyle/>
          <a:p>
            <a:pPr>
              <a:lnSpc>
                <a:spcPct val="100000"/>
              </a:lnSpc>
            </a:pPr>
            <a:r>
              <a:rPr lang="fr-FR" dirty="0" smtClean="0"/>
              <a:t> Le </a:t>
            </a:r>
            <a:r>
              <a:rPr lang="fr-FR" dirty="0"/>
              <a:t>projet TOOLIP intègre pour le NOC des informations de logs des routeurs IP du réseau SFR dans le </a:t>
            </a:r>
            <a:r>
              <a:rPr lang="fr-FR" dirty="0" err="1"/>
              <a:t>Big</a:t>
            </a:r>
            <a:r>
              <a:rPr lang="fr-FR" dirty="0"/>
              <a:t> Data SI Réseau (SSA SONAR) :</a:t>
            </a:r>
          </a:p>
          <a:p>
            <a:pPr>
              <a:lnSpc>
                <a:spcPct val="100000"/>
              </a:lnSpc>
            </a:pPr>
            <a:r>
              <a:rPr lang="fr-FR" dirty="0"/>
              <a:t> Logs d’évènements </a:t>
            </a:r>
            <a:r>
              <a:rPr lang="fr-FR" dirty="0" err="1"/>
              <a:t>Syslog</a:t>
            </a:r>
            <a:r>
              <a:rPr lang="fr-FR" dirty="0"/>
              <a:t> </a:t>
            </a:r>
          </a:p>
          <a:p>
            <a:pPr>
              <a:lnSpc>
                <a:spcPct val="100000"/>
              </a:lnSpc>
            </a:pPr>
            <a:r>
              <a:rPr lang="fr-FR" dirty="0"/>
              <a:t> Logs de connexion </a:t>
            </a:r>
            <a:r>
              <a:rPr lang="fr-FR" dirty="0" err="1"/>
              <a:t>Tacacs</a:t>
            </a:r>
            <a:endParaRPr lang="fr-FR" dirty="0"/>
          </a:p>
          <a:p>
            <a:pPr>
              <a:lnSpc>
                <a:spcPct val="100000"/>
              </a:lnSpc>
            </a:pPr>
            <a:r>
              <a:rPr lang="fr-FR" dirty="0"/>
              <a:t> Configurations </a:t>
            </a:r>
            <a:r>
              <a:rPr lang="fr-FR" dirty="0" err="1"/>
              <a:t>Rancid</a:t>
            </a:r>
            <a:endParaRPr lang="fr-FR" dirty="0"/>
          </a:p>
          <a:p>
            <a:pPr>
              <a:lnSpc>
                <a:spcPct val="100000"/>
              </a:lnSpc>
            </a:pPr>
            <a:r>
              <a:rPr lang="fr-FR" dirty="0" smtClean="0"/>
              <a:t> Pour </a:t>
            </a:r>
            <a:r>
              <a:rPr lang="fr-FR" dirty="0"/>
              <a:t>ce premier projet : le SSA Sonar partage la Plateforme </a:t>
            </a:r>
            <a:r>
              <a:rPr lang="fr-FR" dirty="0" err="1"/>
              <a:t>Cloudera</a:t>
            </a:r>
            <a:r>
              <a:rPr lang="fr-FR" dirty="0"/>
              <a:t> </a:t>
            </a:r>
            <a:r>
              <a:rPr lang="fr-FR" dirty="0" smtClean="0"/>
              <a:t>du </a:t>
            </a:r>
            <a:r>
              <a:rPr lang="fr-FR" dirty="0"/>
              <a:t>SI GP</a:t>
            </a:r>
            <a:r>
              <a:rPr lang="fr-FR" dirty="0" smtClean="0"/>
              <a:t>. (SSA </a:t>
            </a:r>
            <a:r>
              <a:rPr lang="fr-FR" dirty="0" err="1" smtClean="0"/>
              <a:t>TEDh</a:t>
            </a:r>
            <a:r>
              <a:rPr lang="fr-FR" dirty="0" smtClean="0"/>
              <a:t>) </a:t>
            </a:r>
          </a:p>
          <a:p>
            <a:pPr lvl="2">
              <a:lnSpc>
                <a:spcPct val="100000"/>
              </a:lnSpc>
            </a:pPr>
            <a:endParaRPr lang="fr-FR" dirty="0"/>
          </a:p>
          <a:p>
            <a:pPr>
              <a:lnSpc>
                <a:spcPct val="100000"/>
              </a:lnSpc>
            </a:pPr>
            <a:r>
              <a:rPr lang="fr-FR" dirty="0" smtClean="0"/>
              <a:t> Volumétrie </a:t>
            </a:r>
            <a:endParaRPr lang="fr-FR" dirty="0"/>
          </a:p>
          <a:p>
            <a:pPr lvl="2">
              <a:lnSpc>
                <a:spcPct val="100000"/>
              </a:lnSpc>
            </a:pPr>
            <a:r>
              <a:rPr lang="fr-FR" dirty="0"/>
              <a:t>Flux de données sources : 35 M messages /j, 70 GO/jour</a:t>
            </a:r>
          </a:p>
          <a:p>
            <a:pPr lvl="2">
              <a:lnSpc>
                <a:spcPct val="100000"/>
              </a:lnSpc>
            </a:pPr>
            <a:r>
              <a:rPr lang="fr-FR" dirty="0"/>
              <a:t>Quelques utilisateurs en mode exploratoire et une cinquantaine d’utilisateurs sur ADER/</a:t>
            </a:r>
            <a:r>
              <a:rPr lang="fr-FR" dirty="0" err="1"/>
              <a:t>Spago</a:t>
            </a:r>
            <a:endParaRPr lang="fr-FR" dirty="0"/>
          </a:p>
          <a:p>
            <a:pPr>
              <a:lnSpc>
                <a:spcPct val="100000"/>
              </a:lnSpc>
            </a:pP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80</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3826087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Architecture </a:t>
            </a:r>
            <a:r>
              <a:rPr lang="fr-FR" dirty="0" err="1" smtClean="0"/>
              <a:t>TOOlip</a:t>
            </a:r>
            <a:endParaRPr lang="fr-FR" dirty="0"/>
          </a:p>
        </p:txBody>
      </p:sp>
      <p:sp>
        <p:nvSpPr>
          <p:cNvPr id="3" name="Espace réservé du numéro de diapositive 2"/>
          <p:cNvSpPr>
            <a:spLocks noGrp="1"/>
          </p:cNvSpPr>
          <p:nvPr>
            <p:ph type="sldNum" sz="quarter" idx="4"/>
          </p:nvPr>
        </p:nvSpPr>
        <p:spPr/>
        <p:txBody>
          <a:bodyPr/>
          <a:lstStyle/>
          <a:p>
            <a:fld id="{0E465282-C79B-4ED5-A145-AC9BCBC76765}" type="slidenum">
              <a:rPr lang="fr-FR" smtClean="0"/>
              <a:pPr/>
              <a:t>81</a:t>
            </a:fld>
            <a:endParaRPr lang="fr-FR" dirty="0"/>
          </a:p>
        </p:txBody>
      </p:sp>
      <p:sp>
        <p:nvSpPr>
          <p:cNvPr id="4" name="Espace réservé de la date 3"/>
          <p:cNvSpPr>
            <a:spLocks noGrp="1"/>
          </p:cNvSpPr>
          <p:nvPr>
            <p:ph type="dt" sz="half" idx="2"/>
          </p:nvPr>
        </p:nvSpPr>
        <p:spPr/>
        <p:txBody>
          <a:bodyPr/>
          <a:lstStyle/>
          <a:p>
            <a:r>
              <a:rPr lang="fr-FR" smtClean="0"/>
              <a:t>JUIN 2015</a:t>
            </a:r>
            <a:endParaRPr lang="fr-FR" dirty="0"/>
          </a:p>
        </p:txBody>
      </p:sp>
      <p:sp>
        <p:nvSpPr>
          <p:cNvPr id="5" name="Rectangle à coins arrondis 4"/>
          <p:cNvSpPr/>
          <p:nvPr/>
        </p:nvSpPr>
        <p:spPr bwMode="auto">
          <a:xfrm>
            <a:off x="4367808" y="2929710"/>
            <a:ext cx="3600000" cy="1080000"/>
          </a:xfrm>
          <a:prstGeom prst="roundRect">
            <a:avLst/>
          </a:prstGeom>
          <a:solidFill>
            <a:schemeClr val="accent6">
              <a:lumMod val="40000"/>
              <a:lumOff val="60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defRPr/>
            </a:pPr>
            <a:r>
              <a:rPr lang="fr-FR" sz="1400" b="1" dirty="0" smtClean="0">
                <a:ea typeface="ＭＳ Ｐゴシック" pitchFamily="-80" charset="-128"/>
                <a:cs typeface="Arial" pitchFamily="34" charset="0"/>
              </a:rPr>
              <a:t>             PF </a:t>
            </a:r>
            <a:r>
              <a:rPr lang="fr-FR" sz="1400" b="1" dirty="0">
                <a:ea typeface="ＭＳ Ｐゴシック" pitchFamily="-80" charset="-128"/>
                <a:cs typeface="Arial" pitchFamily="34" charset="0"/>
              </a:rPr>
              <a:t>Sonar</a:t>
            </a:r>
          </a:p>
          <a:p>
            <a:pPr eaLnBrk="1" hangingPunct="1">
              <a:defRPr/>
            </a:pPr>
            <a:r>
              <a:rPr lang="fr-FR" sz="1400" b="1" dirty="0" smtClean="0">
                <a:ea typeface="ＭＳ Ｐゴシック" pitchFamily="-80" charset="-128"/>
                <a:cs typeface="Arial" pitchFamily="34" charset="0"/>
              </a:rPr>
              <a:t>       Stockage </a:t>
            </a:r>
            <a:r>
              <a:rPr lang="fr-FR" sz="1400" b="1" dirty="0" err="1" smtClean="0">
                <a:ea typeface="ＭＳ Ｐゴシック" pitchFamily="-80" charset="-128"/>
                <a:cs typeface="Arial" pitchFamily="34" charset="0"/>
              </a:rPr>
              <a:t>Big</a:t>
            </a:r>
            <a:r>
              <a:rPr lang="fr-FR" sz="1400" b="1" dirty="0" smtClean="0">
                <a:ea typeface="ＭＳ Ｐゴシック" pitchFamily="-80" charset="-128"/>
                <a:cs typeface="Arial" pitchFamily="34" charset="0"/>
              </a:rPr>
              <a:t> Data</a:t>
            </a:r>
          </a:p>
        </p:txBody>
      </p:sp>
      <p:sp>
        <p:nvSpPr>
          <p:cNvPr id="6" name="Rectangle à coins arrondis 5"/>
          <p:cNvSpPr/>
          <p:nvPr/>
        </p:nvSpPr>
        <p:spPr bwMode="auto">
          <a:xfrm>
            <a:off x="4367808" y="4333926"/>
            <a:ext cx="3600000" cy="540000"/>
          </a:xfrm>
          <a:prstGeom prst="roundRect">
            <a:avLst/>
          </a:prstGeom>
          <a:solidFill>
            <a:schemeClr val="accent2">
              <a:lumMod val="60000"/>
              <a:lumOff val="40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eaLnBrk="1" hangingPunct="1">
              <a:defRPr/>
            </a:pPr>
            <a:r>
              <a:rPr lang="fr-FR" sz="1200" b="1" dirty="0" smtClean="0">
                <a:ea typeface="ＭＳ Ｐゴシック" pitchFamily="-80" charset="-128"/>
                <a:cs typeface="Arial" pitchFamily="34" charset="0"/>
              </a:rPr>
              <a:t>Collecteur IP</a:t>
            </a:r>
          </a:p>
          <a:p>
            <a:pPr algn="ctr" eaLnBrk="1" hangingPunct="1">
              <a:defRPr/>
            </a:pPr>
            <a:r>
              <a:rPr lang="fr-FR" sz="1200" b="1" dirty="0" err="1" smtClean="0">
                <a:ea typeface="ＭＳ Ｐゴシック" pitchFamily="-80" charset="-128"/>
                <a:cs typeface="Arial" pitchFamily="34" charset="0"/>
              </a:rPr>
              <a:t>Jiwon</a:t>
            </a:r>
            <a:endParaRPr lang="fr-FR" sz="1200" b="1" dirty="0" smtClean="0">
              <a:ea typeface="ＭＳ Ｐゴシック" pitchFamily="-80" charset="-128"/>
              <a:cs typeface="Arial" pitchFamily="34" charset="0"/>
            </a:endParaRPr>
          </a:p>
        </p:txBody>
      </p:sp>
      <p:grpSp>
        <p:nvGrpSpPr>
          <p:cNvPr id="7" name="Groupe 6"/>
          <p:cNvGrpSpPr/>
          <p:nvPr/>
        </p:nvGrpSpPr>
        <p:grpSpPr>
          <a:xfrm>
            <a:off x="4542379" y="5208340"/>
            <a:ext cx="3353458" cy="529682"/>
            <a:chOff x="5724130" y="5563043"/>
            <a:chExt cx="1697434" cy="529682"/>
          </a:xfrm>
        </p:grpSpPr>
        <p:pic>
          <p:nvPicPr>
            <p:cNvPr id="8"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386427" y="4998951"/>
              <a:ext cx="372840" cy="16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2818" y="5563043"/>
              <a:ext cx="15081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8884" y="5618031"/>
              <a:ext cx="15081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5913338"/>
              <a:ext cx="15081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176" y="5906888"/>
              <a:ext cx="15081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5539" y="5618031"/>
              <a:ext cx="150812"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14" name="Connecteur droit avec flèche 13"/>
          <p:cNvCxnSpPr/>
          <p:nvPr/>
        </p:nvCxnSpPr>
        <p:spPr>
          <a:xfrm flipV="1">
            <a:off x="6249486" y="4945902"/>
            <a:ext cx="0" cy="21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à coins arrondis 14"/>
          <p:cNvSpPr/>
          <p:nvPr/>
        </p:nvSpPr>
        <p:spPr bwMode="auto">
          <a:xfrm>
            <a:off x="4367808" y="1993606"/>
            <a:ext cx="3600000" cy="540000"/>
          </a:xfrm>
          <a:prstGeom prst="roundRect">
            <a:avLst/>
          </a:prstGeom>
          <a:solidFill>
            <a:schemeClr val="accent5">
              <a:lumMod val="60000"/>
              <a:lumOff val="40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eaLnBrk="1" hangingPunct="1">
              <a:defRPr/>
            </a:pPr>
            <a:r>
              <a:rPr lang="fr-FR" sz="1400" b="1" dirty="0" smtClean="0">
                <a:ea typeface="ＭＳ Ｐゴシック" pitchFamily="-80" charset="-128"/>
                <a:cs typeface="Arial" pitchFamily="34" charset="0"/>
              </a:rPr>
              <a:t>Application de présentation</a:t>
            </a:r>
          </a:p>
          <a:p>
            <a:pPr algn="ctr" eaLnBrk="1" hangingPunct="1">
              <a:defRPr/>
            </a:pPr>
            <a:r>
              <a:rPr lang="fr-FR" sz="1400" b="1" dirty="0" err="1" smtClean="0">
                <a:ea typeface="ＭＳ Ｐゴシック" pitchFamily="-80" charset="-128"/>
                <a:cs typeface="Arial" pitchFamily="34" charset="0"/>
              </a:rPr>
              <a:t>Spago</a:t>
            </a:r>
            <a:endParaRPr lang="fr-FR" sz="1400" b="1" dirty="0" smtClean="0">
              <a:ea typeface="ＭＳ Ｐゴシック" pitchFamily="-80" charset="-128"/>
              <a:cs typeface="Arial" pitchFamily="34" charset="0"/>
            </a:endParaRPr>
          </a:p>
        </p:txBody>
      </p:sp>
      <p:pic>
        <p:nvPicPr>
          <p:cNvPr id="16" name="Picture 28" descr="7118-pittux-budymsn.png">
            <a:hlinkClick r:id="rId4" tooltip="Afficher l'icône budy msn"/>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79486" y="1381598"/>
            <a:ext cx="5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Connecteur droit avec flèche 16"/>
          <p:cNvCxnSpPr/>
          <p:nvPr/>
        </p:nvCxnSpPr>
        <p:spPr>
          <a:xfrm flipV="1">
            <a:off x="7388060" y="4945902"/>
            <a:ext cx="0" cy="21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Connecteur droit avec flèche 17"/>
          <p:cNvCxnSpPr/>
          <p:nvPr/>
        </p:nvCxnSpPr>
        <p:spPr>
          <a:xfrm flipV="1">
            <a:off x="4999244" y="4945902"/>
            <a:ext cx="0" cy="21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5118443" y="4873926"/>
            <a:ext cx="1776448" cy="276999"/>
          </a:xfrm>
          <a:prstGeom prst="rect">
            <a:avLst/>
          </a:prstGeom>
          <a:noFill/>
        </p:spPr>
        <p:txBody>
          <a:bodyPr wrap="none" rtlCol="0">
            <a:spAutoFit/>
          </a:bodyPr>
          <a:lstStyle/>
          <a:p>
            <a:r>
              <a:rPr lang="fr-FR" sz="1200" dirty="0" smtClean="0"/>
              <a:t>Syslog, Tacacs,  Rancid</a:t>
            </a:r>
            <a:endParaRPr lang="fr-FR" sz="1200" dirty="0"/>
          </a:p>
        </p:txBody>
      </p:sp>
      <p:cxnSp>
        <p:nvCxnSpPr>
          <p:cNvPr id="20" name="Connecteur droit avec flèche 19"/>
          <p:cNvCxnSpPr/>
          <p:nvPr/>
        </p:nvCxnSpPr>
        <p:spPr>
          <a:xfrm flipV="1">
            <a:off x="6198563" y="4081806"/>
            <a:ext cx="0" cy="21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flipV="1">
            <a:off x="6198563" y="2641678"/>
            <a:ext cx="0" cy="2160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6412913" y="1520396"/>
            <a:ext cx="502061" cy="276999"/>
          </a:xfrm>
          <a:prstGeom prst="rect">
            <a:avLst/>
          </a:prstGeom>
          <a:noFill/>
        </p:spPr>
        <p:txBody>
          <a:bodyPr wrap="none" rtlCol="0">
            <a:spAutoFit/>
          </a:bodyPr>
          <a:lstStyle/>
          <a:p>
            <a:r>
              <a:rPr lang="fr-FR" sz="1200" dirty="0" smtClean="0"/>
              <a:t>NOC</a:t>
            </a:r>
            <a:endParaRPr lang="fr-FR" sz="1200" dirty="0"/>
          </a:p>
        </p:txBody>
      </p:sp>
      <p:pic>
        <p:nvPicPr>
          <p:cNvPr id="23" name="Picture 2" descr="File:Hadoop logo.sv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1709" y="3147366"/>
            <a:ext cx="1486303" cy="31281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blog.globalknowledge.com/wp-content/uploads/2012/11/cloudera_logo_color+tag-300x86.png">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06974" y="3543888"/>
            <a:ext cx="1111878" cy="258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9220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Retour d’expérience </a:t>
            </a:r>
            <a:r>
              <a:rPr lang="fr-FR" dirty="0" err="1"/>
              <a:t>ToolIP</a:t>
            </a:r>
            <a:r>
              <a:rPr lang="fr-FR" dirty="0"/>
              <a:t/>
            </a:r>
            <a:br>
              <a:rPr lang="fr-FR" dirty="0"/>
            </a:br>
            <a:r>
              <a:rPr lang="fr-FR" dirty="0"/>
              <a:t>Scénario métier NOC Support DATA</a:t>
            </a:r>
            <a:br>
              <a:rPr lang="fr-FR" dirty="0"/>
            </a:b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82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
        <p:nvSpPr>
          <p:cNvPr id="11" name="Organigramme : Alternative 10"/>
          <p:cNvSpPr/>
          <p:nvPr/>
        </p:nvSpPr>
        <p:spPr bwMode="auto">
          <a:xfrm>
            <a:off x="611110" y="1593530"/>
            <a:ext cx="1828743" cy="4450196"/>
          </a:xfrm>
          <a:prstGeom prst="flowChartAlternateProcess">
            <a:avLst/>
          </a:prstGeom>
          <a:solidFill>
            <a:schemeClr val="accent2">
              <a:lumMod val="40000"/>
              <a:lumOff val="60000"/>
            </a:schemeClr>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a:defRPr/>
            </a:pPr>
            <a:r>
              <a:rPr lang="fr-FR" sz="1200" b="1" dirty="0" smtClean="0">
                <a:ea typeface="ＭＳ Ｐゴシック" pitchFamily="-80" charset="-128"/>
                <a:cs typeface="Arial" pitchFamily="34" charset="0"/>
              </a:rPr>
              <a:t>Identification d’une alerte</a:t>
            </a:r>
          </a:p>
          <a:p>
            <a:pPr algn="ctr">
              <a:defRPr/>
            </a:pPr>
            <a:r>
              <a:rPr lang="fr-FR" sz="1200" b="1" dirty="0" smtClean="0">
                <a:ea typeface="ＭＳ Ｐゴシック" pitchFamily="-80" charset="-128"/>
                <a:cs typeface="Arial" pitchFamily="34" charset="0"/>
              </a:rPr>
              <a:t>sur un NE IP</a:t>
            </a:r>
          </a:p>
        </p:txBody>
      </p:sp>
      <p:sp>
        <p:nvSpPr>
          <p:cNvPr id="12" name="Rectangle à coins arrondis 11"/>
          <p:cNvSpPr/>
          <p:nvPr/>
        </p:nvSpPr>
        <p:spPr bwMode="auto">
          <a:xfrm>
            <a:off x="7032104" y="1721278"/>
            <a:ext cx="4386502" cy="540000"/>
          </a:xfrm>
          <a:prstGeom prst="roundRect">
            <a:avLst/>
          </a:prstGeom>
          <a:solidFill>
            <a:srgbClr val="92D050"/>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a:defRPr/>
            </a:pPr>
            <a:r>
              <a:rPr lang="fr-FR" sz="1400" dirty="0" smtClean="0">
                <a:ea typeface="ＭＳ Ｐゴシック" pitchFamily="-80" charset="-128"/>
                <a:cs typeface="Arial" pitchFamily="34" charset="0"/>
              </a:rPr>
              <a:t>Analyse des évènements sur le NE</a:t>
            </a:r>
          </a:p>
        </p:txBody>
      </p:sp>
      <p:sp>
        <p:nvSpPr>
          <p:cNvPr id="13" name="Flèche droite rayée 12"/>
          <p:cNvSpPr/>
          <p:nvPr/>
        </p:nvSpPr>
        <p:spPr>
          <a:xfrm>
            <a:off x="2674813" y="1541278"/>
            <a:ext cx="4264426" cy="900000"/>
          </a:xfrm>
          <a:prstGeom prst="stripedRightArrow">
            <a:avLst/>
          </a:prstGeom>
          <a:gradFill flip="none" rotWithShape="1">
            <a:gsLst>
              <a:gs pos="0">
                <a:schemeClr val="accent1">
                  <a:lumMod val="60000"/>
                  <a:lumOff val="40000"/>
                </a:schemeClr>
              </a:gs>
              <a:gs pos="56000">
                <a:schemeClr val="accent1">
                  <a:tint val="44500"/>
                  <a:satMod val="160000"/>
                </a:schemeClr>
              </a:gs>
              <a:gs pos="100000">
                <a:schemeClr val="accent1">
                  <a:tint val="23500"/>
                  <a:satMod val="160000"/>
                </a:schemeClr>
              </a:gs>
            </a:gsLst>
            <a:lin ang="18900000" scaled="1"/>
            <a:tileRect/>
          </a:gra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scene3d>
              <a:camera prst="orthographicFront"/>
              <a:lightRig rig="threePt" dir="t"/>
            </a:scene3d>
            <a:sp3d extrusionH="57150">
              <a:bevelT w="38100" h="38100"/>
            </a:sp3d>
          </a:bodyPr>
          <a:lstStyle/>
          <a:p>
            <a:pPr algn="ctr"/>
            <a:r>
              <a:rPr lang="fr-FR" sz="1400" dirty="0">
                <a:ea typeface="ＭＳ Ｐゴシック" pitchFamily="-80" charset="-128"/>
                <a:cs typeface="Arial" pitchFamily="34" charset="0"/>
              </a:rPr>
              <a:t>Comment se caractérise l’alerte </a:t>
            </a:r>
            <a:r>
              <a:rPr lang="fr-FR" sz="1400" dirty="0" smtClean="0">
                <a:ea typeface="ＭＳ Ｐゴシック" pitchFamily="-80" charset="-128"/>
                <a:cs typeface="Arial" pitchFamily="34" charset="0"/>
              </a:rPr>
              <a:t>?</a:t>
            </a:r>
            <a:endParaRPr lang="fr-FR" sz="1400" dirty="0">
              <a:ea typeface="ＭＳ Ｐゴシック" pitchFamily="-80" charset="-128"/>
              <a:cs typeface="Arial" pitchFamily="34" charset="0"/>
            </a:endParaRPr>
          </a:p>
        </p:txBody>
      </p:sp>
      <p:sp>
        <p:nvSpPr>
          <p:cNvPr id="14" name="Flèche droite rayée 13"/>
          <p:cNvSpPr/>
          <p:nvPr/>
        </p:nvSpPr>
        <p:spPr>
          <a:xfrm>
            <a:off x="2674813" y="2736202"/>
            <a:ext cx="4264426" cy="900000"/>
          </a:xfrm>
          <a:prstGeom prst="stripedRightArrow">
            <a:avLst/>
          </a:prstGeom>
          <a:gradFill flip="none" rotWithShape="1">
            <a:gsLst>
              <a:gs pos="0">
                <a:schemeClr val="accent1">
                  <a:lumMod val="60000"/>
                  <a:lumOff val="40000"/>
                </a:schemeClr>
              </a:gs>
              <a:gs pos="56000">
                <a:schemeClr val="accent1">
                  <a:tint val="44500"/>
                  <a:satMod val="160000"/>
                </a:schemeClr>
              </a:gs>
              <a:gs pos="100000">
                <a:schemeClr val="accent1">
                  <a:tint val="23500"/>
                  <a:satMod val="160000"/>
                </a:schemeClr>
              </a:gs>
            </a:gsLst>
            <a:lin ang="18900000" scaled="1"/>
            <a:tileRect/>
          </a:gra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scene3d>
              <a:camera prst="orthographicFront"/>
              <a:lightRig rig="threePt" dir="t"/>
            </a:scene3d>
            <a:sp3d extrusionH="57150">
              <a:bevelT w="38100" h="38100"/>
            </a:sp3d>
          </a:bodyPr>
          <a:lstStyle/>
          <a:p>
            <a:pPr algn="ctr">
              <a:defRPr/>
            </a:pPr>
            <a:r>
              <a:rPr lang="fr-FR" sz="1400" dirty="0">
                <a:ea typeface="ＭＳ Ｐゴシック" pitchFamily="-80" charset="-128"/>
                <a:cs typeface="Arial" pitchFamily="34" charset="0"/>
              </a:rPr>
              <a:t>L’alerte est elle due à une action menée sur le NE ?</a:t>
            </a:r>
          </a:p>
        </p:txBody>
      </p:sp>
      <p:sp>
        <p:nvSpPr>
          <p:cNvPr id="15" name="Rectangle à coins arrondis 14"/>
          <p:cNvSpPr/>
          <p:nvPr/>
        </p:nvSpPr>
        <p:spPr bwMode="auto">
          <a:xfrm>
            <a:off x="7032104" y="2916202"/>
            <a:ext cx="4386502" cy="540000"/>
          </a:xfrm>
          <a:prstGeom prst="roundRect">
            <a:avLst/>
          </a:prstGeom>
          <a:solidFill>
            <a:srgbClr val="92D050"/>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a:defRPr/>
            </a:pPr>
            <a:r>
              <a:rPr lang="fr-FR" sz="1400" b="1" dirty="0" smtClean="0">
                <a:ea typeface="ＭＳ Ｐゴシック" pitchFamily="-80" charset="-128"/>
                <a:cs typeface="Arial" pitchFamily="34" charset="0"/>
              </a:rPr>
              <a:t>Analyse </a:t>
            </a:r>
            <a:r>
              <a:rPr lang="fr-FR" sz="1400" b="1" dirty="0">
                <a:ea typeface="ＭＳ Ｐゴシック" pitchFamily="-80" charset="-128"/>
                <a:cs typeface="Arial" pitchFamily="34" charset="0"/>
              </a:rPr>
              <a:t>des </a:t>
            </a:r>
            <a:r>
              <a:rPr lang="fr-FR" sz="1400" b="1" dirty="0" smtClean="0">
                <a:ea typeface="ＭＳ Ｐゴシック" pitchFamily="-80" charset="-128"/>
                <a:cs typeface="Arial" pitchFamily="34" charset="0"/>
              </a:rPr>
              <a:t>actions réalisées </a:t>
            </a:r>
            <a:r>
              <a:rPr lang="fr-FR" sz="1400" b="1" dirty="0">
                <a:ea typeface="ＭＳ Ｐゴシック" pitchFamily="-80" charset="-128"/>
                <a:cs typeface="Arial" pitchFamily="34" charset="0"/>
              </a:rPr>
              <a:t>sur ce NE</a:t>
            </a:r>
          </a:p>
        </p:txBody>
      </p:sp>
      <p:sp>
        <p:nvSpPr>
          <p:cNvPr id="16" name="Flèche droite rayée 15"/>
          <p:cNvSpPr/>
          <p:nvPr/>
        </p:nvSpPr>
        <p:spPr>
          <a:xfrm>
            <a:off x="2674813" y="3931126"/>
            <a:ext cx="4264426" cy="900000"/>
          </a:xfrm>
          <a:prstGeom prst="stripedRightArrow">
            <a:avLst/>
          </a:prstGeom>
          <a:gradFill flip="none" rotWithShape="1">
            <a:gsLst>
              <a:gs pos="0">
                <a:schemeClr val="accent1">
                  <a:lumMod val="60000"/>
                  <a:lumOff val="40000"/>
                </a:schemeClr>
              </a:gs>
              <a:gs pos="56000">
                <a:schemeClr val="accent1">
                  <a:tint val="44500"/>
                  <a:satMod val="160000"/>
                </a:schemeClr>
              </a:gs>
              <a:gs pos="100000">
                <a:schemeClr val="accent1">
                  <a:tint val="23500"/>
                  <a:satMod val="160000"/>
                </a:schemeClr>
              </a:gs>
            </a:gsLst>
            <a:lin ang="18900000" scaled="1"/>
            <a:tileRect/>
          </a:gra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scene3d>
              <a:camera prst="orthographicFront"/>
              <a:lightRig rig="threePt" dir="t"/>
            </a:scene3d>
            <a:sp3d extrusionH="57150">
              <a:bevelT w="38100" h="38100"/>
            </a:sp3d>
          </a:bodyPr>
          <a:lstStyle/>
          <a:p>
            <a:pPr algn="ctr">
              <a:defRPr/>
            </a:pPr>
            <a:r>
              <a:rPr lang="fr-FR" sz="1400" dirty="0">
                <a:ea typeface="ＭＳ Ｐゴシック" pitchFamily="-80" charset="-128"/>
                <a:cs typeface="Arial" pitchFamily="34" charset="0"/>
              </a:rPr>
              <a:t>L’alerte est elle due à une </a:t>
            </a:r>
            <a:r>
              <a:rPr lang="fr-FR" sz="1400" dirty="0" smtClean="0">
                <a:ea typeface="ＭＳ Ｐゴシック" pitchFamily="-80" charset="-128"/>
                <a:cs typeface="Arial" pitchFamily="34" charset="0"/>
              </a:rPr>
              <a:t>mauvaise configuration du NE ?</a:t>
            </a:r>
            <a:endParaRPr lang="fr-FR" sz="1400" dirty="0">
              <a:ea typeface="ＭＳ Ｐゴシック" pitchFamily="-80" charset="-128"/>
              <a:cs typeface="Arial" pitchFamily="34" charset="0"/>
            </a:endParaRPr>
          </a:p>
        </p:txBody>
      </p:sp>
      <p:sp>
        <p:nvSpPr>
          <p:cNvPr id="17" name="Rectangle à coins arrondis 16"/>
          <p:cNvSpPr/>
          <p:nvPr/>
        </p:nvSpPr>
        <p:spPr bwMode="auto">
          <a:xfrm>
            <a:off x="7032104" y="4111126"/>
            <a:ext cx="4386502" cy="540000"/>
          </a:xfrm>
          <a:prstGeom prst="roundRect">
            <a:avLst/>
          </a:prstGeom>
          <a:solidFill>
            <a:srgbClr val="92D050"/>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a:defRPr/>
            </a:pPr>
            <a:r>
              <a:rPr lang="fr-FR" sz="1400" b="1" dirty="0" smtClean="0">
                <a:ea typeface="ＭＳ Ｐゴシック" pitchFamily="-80" charset="-128"/>
                <a:cs typeface="Arial" pitchFamily="34" charset="0"/>
              </a:rPr>
              <a:t>Analyse de la configuration du NE</a:t>
            </a:r>
            <a:endParaRPr lang="fr-FR" sz="1400" b="1" dirty="0">
              <a:ea typeface="ＭＳ Ｐゴシック" pitchFamily="-80" charset="-128"/>
              <a:cs typeface="Arial" pitchFamily="34" charset="0"/>
            </a:endParaRPr>
          </a:p>
        </p:txBody>
      </p:sp>
      <p:sp>
        <p:nvSpPr>
          <p:cNvPr id="18" name="Flèche droite rayée 17"/>
          <p:cNvSpPr/>
          <p:nvPr/>
        </p:nvSpPr>
        <p:spPr>
          <a:xfrm>
            <a:off x="2674813" y="5126049"/>
            <a:ext cx="4264426" cy="900000"/>
          </a:xfrm>
          <a:prstGeom prst="stripedRightArrow">
            <a:avLst/>
          </a:prstGeom>
          <a:gradFill flip="none" rotWithShape="1">
            <a:gsLst>
              <a:gs pos="0">
                <a:schemeClr val="accent1">
                  <a:lumMod val="60000"/>
                  <a:lumOff val="40000"/>
                </a:schemeClr>
              </a:gs>
              <a:gs pos="56000">
                <a:schemeClr val="accent1">
                  <a:tint val="44500"/>
                  <a:satMod val="160000"/>
                </a:schemeClr>
              </a:gs>
              <a:gs pos="100000">
                <a:schemeClr val="accent1">
                  <a:tint val="23500"/>
                  <a:satMod val="160000"/>
                </a:schemeClr>
              </a:gs>
            </a:gsLst>
            <a:lin ang="18900000" scaled="1"/>
            <a:tileRect/>
          </a:gra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lIns="0" tIns="0" rIns="0" bIns="0" anchor="ctr">
            <a:scene3d>
              <a:camera prst="orthographicFront"/>
              <a:lightRig rig="threePt" dir="t"/>
            </a:scene3d>
            <a:sp3d extrusionH="57150">
              <a:bevelT w="38100" h="38100"/>
            </a:sp3d>
          </a:bodyPr>
          <a:lstStyle/>
          <a:p>
            <a:pPr algn="ctr">
              <a:defRPr/>
            </a:pPr>
            <a:r>
              <a:rPr lang="fr-FR" sz="1400" dirty="0">
                <a:ea typeface="ＭＳ Ｐゴシック" pitchFamily="-80" charset="-128"/>
                <a:cs typeface="Arial" pitchFamily="34" charset="0"/>
              </a:rPr>
              <a:t>L’alerte est </a:t>
            </a:r>
            <a:r>
              <a:rPr lang="fr-FR" sz="1400" dirty="0" smtClean="0">
                <a:ea typeface="ＭＳ Ｐゴシック" pitchFamily="-80" charset="-128"/>
                <a:cs typeface="Arial" pitchFamily="34" charset="0"/>
              </a:rPr>
              <a:t>elle liée à un équipement adjacent ?</a:t>
            </a:r>
            <a:endParaRPr lang="fr-FR" sz="1400" dirty="0">
              <a:ea typeface="ＭＳ Ｐゴシック" pitchFamily="-80" charset="-128"/>
              <a:cs typeface="Arial" pitchFamily="34" charset="0"/>
            </a:endParaRPr>
          </a:p>
        </p:txBody>
      </p:sp>
      <p:sp>
        <p:nvSpPr>
          <p:cNvPr id="19" name="Rectangle à coins arrondis 18"/>
          <p:cNvSpPr/>
          <p:nvPr/>
        </p:nvSpPr>
        <p:spPr bwMode="auto">
          <a:xfrm>
            <a:off x="7032104" y="5306049"/>
            <a:ext cx="4386502" cy="540000"/>
          </a:xfrm>
          <a:prstGeom prst="roundRect">
            <a:avLst/>
          </a:prstGeom>
          <a:solidFill>
            <a:srgbClr val="92D050"/>
          </a:solidFill>
          <a:ln w="9525" cap="flat" cmpd="sng" algn="ctr">
            <a:no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p:spPr>
        <p:txBody>
          <a:bodyPr lIns="0" tIns="0" rIns="0" bIns="0" anchor="ctr">
            <a:scene3d>
              <a:camera prst="orthographicFront"/>
              <a:lightRig rig="threePt" dir="t"/>
            </a:scene3d>
            <a:sp3d extrusionH="57150">
              <a:bevelT w="38100" h="38100"/>
            </a:sp3d>
          </a:bodyPr>
          <a:lstStyle/>
          <a:p>
            <a:pPr algn="ctr">
              <a:defRPr/>
            </a:pPr>
            <a:r>
              <a:rPr lang="fr-FR" sz="1400" b="1" dirty="0" smtClean="0">
                <a:ea typeface="ＭＳ Ｐゴシック" pitchFamily="-80" charset="-128"/>
                <a:cs typeface="Arial" pitchFamily="34" charset="0"/>
              </a:rPr>
              <a:t>Analyse </a:t>
            </a:r>
            <a:r>
              <a:rPr lang="fr-FR" sz="1400" b="1" dirty="0">
                <a:ea typeface="ＭＳ Ｐゴシック" pitchFamily="-80" charset="-128"/>
                <a:cs typeface="Arial" pitchFamily="34" charset="0"/>
              </a:rPr>
              <a:t>des </a:t>
            </a:r>
            <a:r>
              <a:rPr lang="fr-FR" sz="1400" b="1" dirty="0" smtClean="0">
                <a:ea typeface="ＭＳ Ｐゴシック" pitchFamily="-80" charset="-128"/>
                <a:cs typeface="Arial" pitchFamily="34" charset="0"/>
              </a:rPr>
              <a:t>données des équipements adjacents</a:t>
            </a:r>
            <a:endParaRPr lang="fr-FR" sz="1400" b="1" dirty="0">
              <a:ea typeface="ＭＳ Ｐゴシック" pitchFamily="-80" charset="-128"/>
              <a:cs typeface="Arial" pitchFamily="34" charset="0"/>
            </a:endParaRPr>
          </a:p>
        </p:txBody>
      </p:sp>
    </p:spTree>
    <p:extLst>
      <p:ext uri="{BB962C8B-B14F-4D97-AF65-F5344CB8AC3E}">
        <p14:creationId xmlns:p14="http://schemas.microsoft.com/office/powerpoint/2010/main" val="29581612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down)">
                                      <p:cBhvr>
                                        <p:cTn id="15" dur="500"/>
                                        <p:tgtEl>
                                          <p:spTgt spid="1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down)">
                                      <p:cBhvr>
                                        <p:cTn id="23" dur="500"/>
                                        <p:tgtEl>
                                          <p:spTgt spid="16"/>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down)">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down)">
                                      <p:cBhvr>
                                        <p:cTn id="31" dur="500"/>
                                        <p:tgtEl>
                                          <p:spTgt spid="18"/>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662" y="0"/>
            <a:ext cx="12192000" cy="774756"/>
          </a:xfrm>
        </p:spPr>
        <p:txBody>
          <a:bodyPr/>
          <a:lstStyle/>
          <a:p>
            <a:r>
              <a:rPr lang="fr-FR" dirty="0" smtClean="0"/>
              <a:t>TOOLIP - SCENARIO METIER NOC Support DATA</a:t>
            </a:r>
            <a:br>
              <a:rPr lang="fr-FR" dirty="0" smtClean="0"/>
            </a:br>
            <a:r>
              <a:rPr lang="fr-FR" dirty="0" smtClean="0">
                <a:solidFill>
                  <a:schemeClr val="accent1">
                    <a:lumMod val="40000"/>
                    <a:lumOff val="60000"/>
                  </a:schemeClr>
                </a:solidFill>
              </a:rPr>
              <a:t>1 - </a:t>
            </a:r>
            <a:r>
              <a:rPr lang="fr-FR" b="1" dirty="0" smtClean="0">
                <a:solidFill>
                  <a:schemeClr val="accent1">
                    <a:lumMod val="40000"/>
                    <a:lumOff val="60000"/>
                  </a:schemeClr>
                </a:solidFill>
                <a:ea typeface="ＭＳ Ｐゴシック" pitchFamily="-80" charset="-128"/>
                <a:cs typeface="Arial" pitchFamily="34" charset="0"/>
              </a:rPr>
              <a:t>Identification </a:t>
            </a:r>
            <a:r>
              <a:rPr lang="fr-FR" b="1" dirty="0">
                <a:solidFill>
                  <a:schemeClr val="accent1">
                    <a:lumMod val="40000"/>
                    <a:lumOff val="60000"/>
                  </a:schemeClr>
                </a:solidFill>
                <a:ea typeface="ＭＳ Ｐゴシック" pitchFamily="-80" charset="-128"/>
                <a:cs typeface="Arial" pitchFamily="34" charset="0"/>
              </a:rPr>
              <a:t>des alertes sur les </a:t>
            </a:r>
            <a:r>
              <a:rPr lang="fr-FR" b="1" dirty="0" smtClean="0">
                <a:solidFill>
                  <a:schemeClr val="accent1">
                    <a:lumMod val="40000"/>
                    <a:lumOff val="60000"/>
                  </a:schemeClr>
                </a:solidFill>
                <a:ea typeface="ＭＳ Ｐゴシック" pitchFamily="-80" charset="-128"/>
                <a:cs typeface="Arial" pitchFamily="34" charset="0"/>
              </a:rPr>
              <a:t>NE</a:t>
            </a:r>
            <a:endParaRPr lang="fr-FR" dirty="0">
              <a:solidFill>
                <a:schemeClr val="accent1">
                  <a:lumMod val="40000"/>
                  <a:lumOff val="60000"/>
                </a:schemeClr>
              </a:solidFill>
            </a:endParaRPr>
          </a:p>
        </p:txBody>
      </p:sp>
      <p:sp>
        <p:nvSpPr>
          <p:cNvPr id="13" name="Ellipse 12"/>
          <p:cNvSpPr/>
          <p:nvPr/>
        </p:nvSpPr>
        <p:spPr>
          <a:xfrm>
            <a:off x="11280576" y="5301208"/>
            <a:ext cx="288032" cy="18002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t>5</a:t>
            </a:r>
            <a:endParaRPr lang="fr-FR" sz="1200" b="1" dirty="0"/>
          </a:p>
        </p:txBody>
      </p:sp>
      <p:sp>
        <p:nvSpPr>
          <p:cNvPr id="3" name="Rectangle 2"/>
          <p:cNvSpPr/>
          <p:nvPr/>
        </p:nvSpPr>
        <p:spPr>
          <a:xfrm>
            <a:off x="367315" y="4391674"/>
            <a:ext cx="8674094" cy="307777"/>
          </a:xfrm>
          <a:prstGeom prst="rect">
            <a:avLst/>
          </a:prstGeom>
        </p:spPr>
        <p:txBody>
          <a:bodyPr wrap="square">
            <a:spAutoFit/>
          </a:bodyPr>
          <a:lstStyle/>
          <a:p>
            <a:pPr algn="ctr">
              <a:defRPr/>
            </a:pPr>
            <a:r>
              <a:rPr lang="fr-FR" sz="1400" b="1" i="1" dirty="0">
                <a:ea typeface="ＭＳ Ｐゴシック" pitchFamily="-80" charset="-128"/>
                <a:cs typeface="Arial" pitchFamily="34" charset="0"/>
              </a:rPr>
              <a:t>1 alerte = dépassement de seuil d’un </a:t>
            </a:r>
            <a:r>
              <a:rPr lang="fr-FR" sz="1400" b="1" i="1" dirty="0" smtClean="0">
                <a:ea typeface="ＭＳ Ｐゴシック" pitchFamily="-80" charset="-128"/>
                <a:cs typeface="Arial" pitchFamily="34" charset="0"/>
              </a:rPr>
              <a:t>évènement sur </a:t>
            </a:r>
            <a:r>
              <a:rPr lang="fr-FR" sz="1400" b="1" i="1" dirty="0">
                <a:ea typeface="ＭＳ Ｐゴシック" pitchFamily="-80" charset="-128"/>
                <a:cs typeface="Arial" pitchFamily="34" charset="0"/>
              </a:rPr>
              <a:t>un </a:t>
            </a:r>
            <a:r>
              <a:rPr lang="fr-FR" sz="1400" b="1" i="1" dirty="0" smtClean="0">
                <a:ea typeface="ＭＳ Ｐゴシック" pitchFamily="-80" charset="-128"/>
                <a:cs typeface="Arial" pitchFamily="34" charset="0"/>
              </a:rPr>
              <a:t>NE ou NE/slot/port</a:t>
            </a:r>
            <a:endParaRPr lang="fr-FR" sz="1400" b="1" i="1" dirty="0">
              <a:ea typeface="ＭＳ Ｐゴシック" pitchFamily="-80" charset="-128"/>
              <a:cs typeface="Arial" pitchFamily="34" charset="0"/>
            </a:endParaRPr>
          </a:p>
        </p:txBody>
      </p:sp>
      <p:sp>
        <p:nvSpPr>
          <p:cNvPr id="11" name="ZoneTexte 10"/>
          <p:cNvSpPr txBox="1"/>
          <p:nvPr/>
        </p:nvSpPr>
        <p:spPr>
          <a:xfrm>
            <a:off x="100232" y="1573600"/>
            <a:ext cx="11430553" cy="646331"/>
          </a:xfrm>
          <a:prstGeom prst="rect">
            <a:avLst/>
          </a:prstGeom>
          <a:solidFill>
            <a:schemeClr val="bg1">
              <a:lumMod val="95000"/>
            </a:schemeClr>
          </a:solidFill>
        </p:spPr>
        <p:txBody>
          <a:bodyPr wrap="square" rtlCol="0">
            <a:spAutoFit/>
          </a:bodyPr>
          <a:lstStyle/>
          <a:p>
            <a:pPr algn="ctr"/>
            <a:endParaRPr lang="fr-FR" sz="1200" b="1" dirty="0" smtClean="0"/>
          </a:p>
          <a:p>
            <a:pPr algn="ctr"/>
            <a:r>
              <a:rPr lang="fr-FR" sz="1200" b="1" dirty="0" smtClean="0"/>
              <a:t>SPAGO – Liste des alertes</a:t>
            </a:r>
          </a:p>
          <a:p>
            <a:pPr algn="ctr"/>
            <a:endParaRPr lang="fr-FR" sz="1200" b="1"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0" y="2359629"/>
            <a:ext cx="11901268" cy="173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oupe 6"/>
          <p:cNvGrpSpPr/>
          <p:nvPr/>
        </p:nvGrpSpPr>
        <p:grpSpPr>
          <a:xfrm>
            <a:off x="-1" y="1264514"/>
            <a:ext cx="215445" cy="4828783"/>
            <a:chOff x="-1" y="1264514"/>
            <a:chExt cx="215445" cy="4828783"/>
          </a:xfrm>
        </p:grpSpPr>
        <p:sp>
          <p:nvSpPr>
            <p:cNvPr id="8" name="ZoneTexte 7"/>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9" name="ZoneTexte 8"/>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10" name="ZoneTexte 9"/>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2" name="ZoneTexte 11"/>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3958485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lipse 12"/>
          <p:cNvSpPr/>
          <p:nvPr/>
        </p:nvSpPr>
        <p:spPr>
          <a:xfrm>
            <a:off x="11327904" y="4160475"/>
            <a:ext cx="288032" cy="18002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t>5</a:t>
            </a:r>
            <a:endParaRPr lang="fr-FR" sz="1200" b="1" dirty="0"/>
          </a:p>
        </p:txBody>
      </p:sp>
      <p:sp>
        <p:nvSpPr>
          <p:cNvPr id="10" name="Rectangle 9"/>
          <p:cNvSpPr/>
          <p:nvPr/>
        </p:nvSpPr>
        <p:spPr>
          <a:xfrm>
            <a:off x="4607159" y="2566799"/>
            <a:ext cx="3936437" cy="28803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29" y="1702706"/>
            <a:ext cx="12048661" cy="326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4127105" y="1630698"/>
            <a:ext cx="3936437" cy="17055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4147643" y="1342663"/>
            <a:ext cx="3915899" cy="2160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Equipement sélectionné</a:t>
            </a:r>
            <a:endParaRPr lang="fr-FR" sz="1600" dirty="0"/>
          </a:p>
        </p:txBody>
      </p:sp>
      <p:sp>
        <p:nvSpPr>
          <p:cNvPr id="17" name="Rectangle 16"/>
          <p:cNvSpPr/>
          <p:nvPr/>
        </p:nvSpPr>
        <p:spPr>
          <a:xfrm>
            <a:off x="8224283" y="1342663"/>
            <a:ext cx="3915899" cy="2160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NE en relation vers l’accès</a:t>
            </a:r>
            <a:endParaRPr lang="fr-FR" sz="1600" dirty="0"/>
          </a:p>
        </p:txBody>
      </p:sp>
      <p:sp>
        <p:nvSpPr>
          <p:cNvPr id="18" name="Rectangle 17"/>
          <p:cNvSpPr/>
          <p:nvPr/>
        </p:nvSpPr>
        <p:spPr>
          <a:xfrm>
            <a:off x="115195" y="1342663"/>
            <a:ext cx="3915899" cy="21602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NE en relation vers le BB</a:t>
            </a:r>
            <a:endParaRPr lang="fr-FR" sz="1600" dirty="0"/>
          </a:p>
        </p:txBody>
      </p:sp>
      <p:sp>
        <p:nvSpPr>
          <p:cNvPr id="19" name="Rectangle 18"/>
          <p:cNvSpPr/>
          <p:nvPr/>
        </p:nvSpPr>
        <p:spPr>
          <a:xfrm>
            <a:off x="94657" y="1630698"/>
            <a:ext cx="3936437" cy="17055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p:cNvSpPr/>
          <p:nvPr/>
        </p:nvSpPr>
        <p:spPr>
          <a:xfrm>
            <a:off x="8224284" y="1630698"/>
            <a:ext cx="3936437" cy="17055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p:cNvSpPr/>
          <p:nvPr/>
        </p:nvSpPr>
        <p:spPr>
          <a:xfrm>
            <a:off x="94657" y="3430898"/>
            <a:ext cx="12045525" cy="1705545"/>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Titre 1"/>
          <p:cNvSpPr>
            <a:spLocks noGrp="1"/>
          </p:cNvSpPr>
          <p:nvPr>
            <p:ph type="title"/>
          </p:nvPr>
        </p:nvSpPr>
        <p:spPr>
          <a:xfrm>
            <a:off x="21419" y="332656"/>
            <a:ext cx="12192000" cy="641176"/>
          </a:xfrm>
        </p:spPr>
        <p:txBody>
          <a:bodyPr/>
          <a:lstStyle/>
          <a:p>
            <a:r>
              <a:rPr lang="fr-FR" dirty="0" smtClean="0"/>
              <a:t>TOOLIP - SCENARIO METIER NOC Support DATA</a:t>
            </a:r>
            <a:br>
              <a:rPr lang="fr-FR" dirty="0" smtClean="0"/>
            </a:br>
            <a:r>
              <a:rPr lang="fr-FR" sz="2000" dirty="0" smtClean="0">
                <a:solidFill>
                  <a:schemeClr val="accent1">
                    <a:lumMod val="40000"/>
                    <a:lumOff val="60000"/>
                  </a:schemeClr>
                </a:solidFill>
              </a:rPr>
              <a:t>2 – </a:t>
            </a:r>
            <a:r>
              <a:rPr lang="fr-FR" sz="2000" b="1" dirty="0" smtClean="0">
                <a:solidFill>
                  <a:schemeClr val="accent1">
                    <a:lumMod val="40000"/>
                    <a:lumOff val="60000"/>
                  </a:schemeClr>
                </a:solidFill>
                <a:ea typeface="ＭＳ Ｐゴシック" pitchFamily="-80" charset="-128"/>
                <a:cs typeface="Arial" pitchFamily="34" charset="0"/>
              </a:rPr>
              <a:t>DIAGNOSTIC DU PROBLEME – LA CONFIGURATION DU NE EST ELLE CONFORME ?</a:t>
            </a:r>
            <a:endParaRPr lang="fr-FR" sz="2000" dirty="0">
              <a:solidFill>
                <a:schemeClr val="accent1">
                  <a:lumMod val="40000"/>
                  <a:lumOff val="60000"/>
                </a:schemeClr>
              </a:solidFill>
            </a:endParaRPr>
          </a:p>
        </p:txBody>
      </p:sp>
      <p:sp>
        <p:nvSpPr>
          <p:cNvPr id="31" name="Légende encadrée 1 30"/>
          <p:cNvSpPr/>
          <p:nvPr/>
        </p:nvSpPr>
        <p:spPr>
          <a:xfrm>
            <a:off x="3623049" y="5729967"/>
            <a:ext cx="1968219" cy="838200"/>
          </a:xfrm>
          <a:prstGeom prst="borderCallout1">
            <a:avLst>
              <a:gd name="adj1" fmla="val 18750"/>
              <a:gd name="adj2" fmla="val -8333"/>
              <a:gd name="adj3" fmla="val -248106"/>
              <a:gd name="adj4" fmla="val -2155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smtClean="0">
                <a:solidFill>
                  <a:schemeClr val="tx1"/>
                </a:solidFill>
              </a:rPr>
              <a:t>Chargement de la configuration du NE</a:t>
            </a:r>
            <a:endParaRPr lang="fr-FR" sz="1200" dirty="0">
              <a:solidFill>
                <a:schemeClr val="tx1"/>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9650" y="2159431"/>
            <a:ext cx="5317185" cy="3989636"/>
          </a:xfrm>
          <a:prstGeom prst="rect">
            <a:avLst/>
          </a:prstGeom>
          <a:noFill/>
          <a:ln w="76200">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15"/>
          <p:cNvSpPr/>
          <p:nvPr/>
        </p:nvSpPr>
        <p:spPr>
          <a:xfrm>
            <a:off x="6439650" y="2111806"/>
            <a:ext cx="5317185" cy="21602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Configuration RANCID</a:t>
            </a:r>
            <a:endParaRPr lang="fr-FR" sz="1600" dirty="0"/>
          </a:p>
        </p:txBody>
      </p:sp>
      <p:pic>
        <p:nvPicPr>
          <p:cNvPr id="20" name="Picture 12" descr="1933-443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2906" y="2747475"/>
            <a:ext cx="10795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e 20"/>
          <p:cNvGrpSpPr/>
          <p:nvPr/>
        </p:nvGrpSpPr>
        <p:grpSpPr>
          <a:xfrm>
            <a:off x="-1" y="1264514"/>
            <a:ext cx="215445" cy="4828783"/>
            <a:chOff x="-1" y="1264514"/>
            <a:chExt cx="215445" cy="4828783"/>
          </a:xfrm>
        </p:grpSpPr>
        <p:sp>
          <p:nvSpPr>
            <p:cNvPr id="24" name="ZoneTexte 23"/>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25" name="ZoneTexte 24"/>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26" name="ZoneTexte 25"/>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27" name="ZoneTexte 26"/>
            <p:cNvSpPr txBox="1"/>
            <p:nvPr/>
          </p:nvSpPr>
          <p:spPr>
            <a:xfrm rot="16200000">
              <a:off x="-1386278" y="3877980"/>
              <a:ext cx="2988000" cy="215444"/>
            </a:xfrm>
            <a:prstGeom prst="rect">
              <a:avLst/>
            </a:prstGeom>
            <a:solidFill>
              <a:schemeClr val="accent6">
                <a:lumMod val="60000"/>
                <a:lumOff val="40000"/>
              </a:schemeClr>
            </a:solidFill>
            <a:ln>
              <a:solidFill>
                <a:schemeClr val="tx1"/>
              </a:solidFill>
            </a:ln>
          </p:spPr>
          <p:txBody>
            <a:bodyPr wrap="square" rtlCol="0">
              <a:spAutoFit/>
            </a:bodyPr>
            <a:lstStyle/>
            <a:p>
              <a:pPr marL="0" lvl="2"/>
              <a:r>
                <a:rPr lang="fr-FR" sz="800" b="1" dirty="0">
                  <a:latin typeface="+mj-lt"/>
                </a:rPr>
                <a:t>Cas d’usage </a:t>
              </a:r>
              <a:r>
                <a:rPr lang="fr-FR" sz="800" b="1" dirty="0" smtClean="0">
                  <a:latin typeface="+mj-lt"/>
                </a:rPr>
                <a:t>dans </a:t>
              </a:r>
              <a:r>
                <a:rPr lang="fr-FR" sz="800" b="1" dirty="0">
                  <a:latin typeface="+mj-lt"/>
                </a:rPr>
                <a:t>le contexte SFR</a:t>
              </a:r>
            </a:p>
          </p:txBody>
        </p:sp>
      </p:grpSp>
    </p:spTree>
    <p:extLst>
      <p:ext uri="{BB962C8B-B14F-4D97-AF65-F5344CB8AC3E}">
        <p14:creationId xmlns:p14="http://schemas.microsoft.com/office/powerpoint/2010/main" val="1882918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 VOUS ?</a:t>
            </a:r>
            <a:endParaRPr lang="fr-FR" dirty="0"/>
          </a:p>
        </p:txBody>
      </p:sp>
      <p:sp>
        <p:nvSpPr>
          <p:cNvPr id="3" name="Espace réservé du contenu 2"/>
          <p:cNvSpPr>
            <a:spLocks noGrp="1"/>
          </p:cNvSpPr>
          <p:nvPr>
            <p:ph idx="1"/>
          </p:nvPr>
        </p:nvSpPr>
        <p:spPr/>
        <p:txBody>
          <a:bodyPr anchor="ctr"/>
          <a:lstStyle/>
          <a:p>
            <a:pPr marL="0" indent="0" algn="ctr">
              <a:spcBef>
                <a:spcPts val="0"/>
              </a:spcBef>
              <a:buNone/>
            </a:pPr>
            <a:r>
              <a:rPr lang="fr-FR" sz="4000" b="1" dirty="0" smtClean="0">
                <a:solidFill>
                  <a:srgbClr val="7CBF33"/>
                </a:solidFill>
                <a:latin typeface="Arial Black" panose="020B0A04020102020204" pitchFamily="34" charset="0"/>
              </a:rPr>
              <a:t>QUE VOYEZ VOUS </a:t>
            </a:r>
          </a:p>
          <a:p>
            <a:pPr marL="0" indent="0" algn="ctr">
              <a:spcBef>
                <a:spcPts val="0"/>
              </a:spcBef>
              <a:buNone/>
            </a:pPr>
            <a:r>
              <a:rPr lang="fr-FR" sz="4000" b="1" dirty="0" smtClean="0">
                <a:solidFill>
                  <a:srgbClr val="7CBF33"/>
                </a:solidFill>
                <a:latin typeface="Arial Black" panose="020B0A04020102020204" pitchFamily="34" charset="0"/>
              </a:rPr>
              <a:t>COMME CAS D’USAGES </a:t>
            </a:r>
          </a:p>
          <a:p>
            <a:pPr marL="0" indent="0" algn="ctr">
              <a:spcBef>
                <a:spcPts val="0"/>
              </a:spcBef>
              <a:buNone/>
            </a:pPr>
            <a:r>
              <a:rPr lang="fr-FR" sz="4000" b="1" dirty="0" smtClean="0">
                <a:solidFill>
                  <a:srgbClr val="7CBF33"/>
                </a:solidFill>
                <a:latin typeface="Arial Black" panose="020B0A04020102020204" pitchFamily="34" charset="0"/>
              </a:rPr>
              <a:t>?</a:t>
            </a:r>
            <a:endParaRPr lang="fr-FR" sz="4000" b="1" dirty="0">
              <a:solidFill>
                <a:srgbClr val="7CBF33"/>
              </a:solidFill>
              <a:latin typeface="Arial Black" panose="020B0A04020102020204" pitchFamily="34" charset="0"/>
            </a:endParaRP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85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40680046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117069" y="116458"/>
            <a:ext cx="11379531" cy="648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marL="76200" eaLnBrk="0" hangingPunct="0">
              <a:lnSpc>
                <a:spcPct val="92000"/>
              </a:lnSpc>
              <a:spcBef>
                <a:spcPts val="2400"/>
              </a:spcBef>
              <a:buClr>
                <a:schemeClr val="bg1"/>
              </a:buClr>
              <a:buFont typeface="Arial" charset="0"/>
              <a:buChar char="•"/>
              <a:defRPr sz="2000">
                <a:solidFill>
                  <a:schemeClr val="tx2"/>
                </a:solidFill>
                <a:latin typeface="SFR Light" pitchFamily="34" charset="0"/>
              </a:defRPr>
            </a:lvl1pPr>
            <a:lvl2pPr marL="76200" indent="-76200" eaLnBrk="0" hangingPunct="0">
              <a:lnSpc>
                <a:spcPct val="90000"/>
              </a:lnSpc>
              <a:spcBef>
                <a:spcPts val="1850"/>
              </a:spcBef>
              <a:buClr>
                <a:schemeClr val="bg1"/>
              </a:buClr>
              <a:buFont typeface="Arial" charset="0"/>
              <a:buChar char="–"/>
              <a:defRPr sz="1300" b="1">
                <a:solidFill>
                  <a:schemeClr val="tx2"/>
                </a:solidFill>
                <a:latin typeface="SFR Light" pitchFamily="34" charset="0"/>
              </a:defRPr>
            </a:lvl2pPr>
            <a:lvl3pPr marL="76200" indent="-76200" eaLnBrk="0" hangingPunct="0">
              <a:lnSpc>
                <a:spcPct val="90000"/>
              </a:lnSpc>
              <a:spcBef>
                <a:spcPts val="1400"/>
              </a:spcBef>
              <a:buSzPct val="137000"/>
              <a:buBlip>
                <a:blip r:embed="rId2"/>
              </a:buBlip>
              <a:defRPr sz="1300">
                <a:solidFill>
                  <a:schemeClr val="tx2"/>
                </a:solidFill>
                <a:latin typeface="SFR Light" pitchFamily="34" charset="0"/>
              </a:defRPr>
            </a:lvl3pPr>
            <a:lvl4pPr marL="76200" indent="-76200" eaLnBrk="0" hangingPunct="0">
              <a:lnSpc>
                <a:spcPct val="90000"/>
              </a:lnSpc>
              <a:spcBef>
                <a:spcPts val="600"/>
              </a:spcBef>
              <a:buClr>
                <a:srgbClr val="C00000"/>
              </a:buClr>
              <a:buFont typeface="Arial" charset="0"/>
              <a:buChar char="•"/>
              <a:defRPr sz="1200">
                <a:solidFill>
                  <a:schemeClr val="tx2"/>
                </a:solidFill>
                <a:latin typeface="SFR Light" pitchFamily="34" charset="0"/>
              </a:defRPr>
            </a:lvl4pPr>
            <a:lvl5pPr marL="76200" indent="-76200" eaLnBrk="0" hangingPunct="0">
              <a:spcBef>
                <a:spcPct val="20000"/>
              </a:spcBef>
              <a:buFont typeface="Arial" charset="0"/>
              <a:buChar char="»"/>
              <a:defRPr sz="2000">
                <a:solidFill>
                  <a:schemeClr val="tx1"/>
                </a:solidFill>
                <a:latin typeface="SFR Light" pitchFamily="34" charset="0"/>
              </a:defRPr>
            </a:lvl5pPr>
            <a:lvl6pPr marL="533400" indent="-76200" eaLnBrk="0" fontAlgn="base" hangingPunct="0">
              <a:spcBef>
                <a:spcPct val="20000"/>
              </a:spcBef>
              <a:spcAft>
                <a:spcPct val="0"/>
              </a:spcAft>
              <a:buFont typeface="Arial" charset="0"/>
              <a:buChar char="»"/>
              <a:defRPr sz="2000">
                <a:solidFill>
                  <a:schemeClr val="tx1"/>
                </a:solidFill>
                <a:latin typeface="SFR Light" pitchFamily="34" charset="0"/>
              </a:defRPr>
            </a:lvl6pPr>
            <a:lvl7pPr marL="990600" indent="-76200" eaLnBrk="0" fontAlgn="base" hangingPunct="0">
              <a:spcBef>
                <a:spcPct val="20000"/>
              </a:spcBef>
              <a:spcAft>
                <a:spcPct val="0"/>
              </a:spcAft>
              <a:buFont typeface="Arial" charset="0"/>
              <a:buChar char="»"/>
              <a:defRPr sz="2000">
                <a:solidFill>
                  <a:schemeClr val="tx1"/>
                </a:solidFill>
                <a:latin typeface="SFR Light" pitchFamily="34" charset="0"/>
              </a:defRPr>
            </a:lvl7pPr>
            <a:lvl8pPr marL="1447800" indent="-76200" eaLnBrk="0" fontAlgn="base" hangingPunct="0">
              <a:spcBef>
                <a:spcPct val="20000"/>
              </a:spcBef>
              <a:spcAft>
                <a:spcPct val="0"/>
              </a:spcAft>
              <a:buFont typeface="Arial" charset="0"/>
              <a:buChar char="»"/>
              <a:defRPr sz="2000">
                <a:solidFill>
                  <a:schemeClr val="tx1"/>
                </a:solidFill>
                <a:latin typeface="SFR Light" pitchFamily="34" charset="0"/>
              </a:defRPr>
            </a:lvl8pPr>
            <a:lvl9pPr marL="1905000" indent="-76200" eaLnBrk="0" fontAlgn="base" hangingPunct="0">
              <a:spcBef>
                <a:spcPct val="20000"/>
              </a:spcBef>
              <a:spcAft>
                <a:spcPct val="0"/>
              </a:spcAft>
              <a:buFont typeface="Arial" charset="0"/>
              <a:buChar char="»"/>
              <a:defRPr sz="2000">
                <a:solidFill>
                  <a:schemeClr val="tx1"/>
                </a:solidFill>
                <a:latin typeface="SFR Light" pitchFamily="34" charset="0"/>
              </a:defRPr>
            </a:lvl9pPr>
          </a:lstStyle>
          <a:p>
            <a:pPr eaLnBrk="1" hangingPunct="1">
              <a:lnSpc>
                <a:spcPct val="85000"/>
              </a:lnSpc>
              <a:spcBef>
                <a:spcPct val="0"/>
              </a:spcBef>
              <a:buClrTx/>
              <a:buFontTx/>
              <a:buNone/>
            </a:pPr>
            <a:endParaRPr lang="fr-FR" altLang="fr-FR" sz="4000" dirty="0">
              <a:solidFill>
                <a:srgbClr val="1A171B"/>
              </a:solidFill>
              <a:latin typeface="SFR Black" pitchFamily="34" charset="0"/>
            </a:endParaRPr>
          </a:p>
        </p:txBody>
      </p:sp>
      <p:sp>
        <p:nvSpPr>
          <p:cNvPr id="3" name="Espace réservé de la date 2"/>
          <p:cNvSpPr>
            <a:spLocks noGrp="1"/>
          </p:cNvSpPr>
          <p:nvPr>
            <p:ph type="dt" sz="half" idx="2"/>
          </p:nvPr>
        </p:nvSpPr>
        <p:spPr/>
        <p:txBody>
          <a:bodyPr/>
          <a:lstStyle/>
          <a:p>
            <a:fld id="{0B5182B4-C342-450C-8C14-45E9ED6459FC}" type="datetime3">
              <a:rPr lang="fr-FR" smtClean="0"/>
              <a:t>28.05.21</a:t>
            </a:fld>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86</a:t>
            </a:fld>
            <a:endParaRPr lang="fr-FR" dirty="0"/>
          </a:p>
        </p:txBody>
      </p:sp>
      <p:sp>
        <p:nvSpPr>
          <p:cNvPr id="5" name="Rectangle 4"/>
          <p:cNvSpPr txBox="1">
            <a:spLocks noChangeArrowheads="1"/>
          </p:cNvSpPr>
          <p:nvPr/>
        </p:nvSpPr>
        <p:spPr>
          <a:xfrm>
            <a:off x="2321048" y="3356992"/>
            <a:ext cx="7407030" cy="1944211"/>
          </a:xfrm>
          <a:prstGeom prst="rect">
            <a:avLst/>
          </a:prstGeom>
        </p:spPr>
        <p:txBody>
          <a:bodyPr vert="horz" lIns="91440" tIns="45720" rIns="91440" bIns="45720" rtlCol="0" anchor="ctr">
            <a:noAutofit/>
          </a:bodyPr>
          <a:lstStyle>
            <a:lvl1pPr marL="76200" indent="0" algn="l" defTabSz="914400" rtl="0" eaLnBrk="1" latinLnBrk="0" hangingPunct="1">
              <a:lnSpc>
                <a:spcPct val="85000"/>
              </a:lnSpc>
              <a:spcBef>
                <a:spcPct val="0"/>
              </a:spcBef>
              <a:buNone/>
              <a:defRPr sz="2400" kern="1200" cap="all" baseline="0">
                <a:solidFill>
                  <a:srgbClr val="1A171B"/>
                </a:solidFill>
                <a:latin typeface="+mj-lt"/>
                <a:ea typeface="+mj-ea"/>
                <a:cs typeface="+mj-cs"/>
              </a:defRPr>
            </a:lvl1pPr>
          </a:lstStyle>
          <a:p>
            <a:pPr marL="0" lvl="2" algn="ctr"/>
            <a:r>
              <a:rPr lang="fr-FR" sz="3600" dirty="0"/>
              <a:t>Retours sur expérience dans le contexte SFR</a:t>
            </a:r>
          </a:p>
        </p:txBody>
      </p:sp>
      <p:sp>
        <p:nvSpPr>
          <p:cNvPr id="6" name="Rectangle 5"/>
          <p:cNvSpPr txBox="1">
            <a:spLocks noChangeArrowheads="1"/>
          </p:cNvSpPr>
          <p:nvPr/>
        </p:nvSpPr>
        <p:spPr>
          <a:xfrm>
            <a:off x="2747963" y="1412776"/>
            <a:ext cx="6553200" cy="895350"/>
          </a:xfrm>
          <a:prstGeom prst="rect">
            <a:avLst/>
          </a:prstGeom>
        </p:spPr>
        <p:txBody>
          <a:bodyPr/>
          <a:lstStyle>
            <a:lvl1pPr marL="92075" indent="-92075" algn="l" defTabSz="914400" rtl="0" eaLnBrk="1" latinLnBrk="0" hangingPunct="1">
              <a:lnSpc>
                <a:spcPct val="92000"/>
              </a:lnSpc>
              <a:spcBef>
                <a:spcPts val="1200"/>
              </a:spcBef>
              <a:buClr>
                <a:schemeClr val="bg1"/>
              </a:buClr>
              <a:buFont typeface="Arial" pitchFamily="34" charset="0"/>
              <a:buChar char="•"/>
              <a:defRPr sz="2000" kern="1200">
                <a:solidFill>
                  <a:schemeClr val="tx2"/>
                </a:solidFill>
                <a:latin typeface="+mn-lt"/>
                <a:ea typeface="+mn-ea"/>
                <a:cs typeface="+mn-cs"/>
              </a:defRPr>
            </a:lvl1pPr>
            <a:lvl2pPr marL="88900" indent="-88900" algn="l" defTabSz="914400" rtl="0" eaLnBrk="1" latinLnBrk="0" hangingPunct="1">
              <a:lnSpc>
                <a:spcPct val="90000"/>
              </a:lnSpc>
              <a:spcBef>
                <a:spcPts val="1200"/>
              </a:spcBef>
              <a:buClr>
                <a:schemeClr val="bg1"/>
              </a:buClr>
              <a:buFont typeface="Arial" pitchFamily="34" charset="0"/>
              <a:buChar char="–"/>
              <a:defRPr sz="1300" b="1" kern="1200">
                <a:solidFill>
                  <a:schemeClr val="tx2"/>
                </a:solidFill>
                <a:latin typeface="+mn-lt"/>
                <a:ea typeface="+mn-ea"/>
                <a:cs typeface="+mn-cs"/>
              </a:defRPr>
            </a:lvl2pPr>
            <a:lvl3pPr marL="400050" indent="-231775" algn="l" defTabSz="914400" rtl="0" eaLnBrk="1" latinLnBrk="0" hangingPunct="1">
              <a:lnSpc>
                <a:spcPct val="90000"/>
              </a:lnSpc>
              <a:spcBef>
                <a:spcPts val="400"/>
              </a:spcBef>
              <a:buSzPct val="137000"/>
              <a:buFontTx/>
              <a:buBlip>
                <a:blip r:embed="rId2"/>
              </a:buBlip>
              <a:defRPr sz="1300" b="0" kern="1200">
                <a:solidFill>
                  <a:schemeClr val="tx2"/>
                </a:solidFill>
                <a:latin typeface="+mn-lt"/>
                <a:ea typeface="+mn-ea"/>
                <a:cs typeface="+mn-cs"/>
              </a:defRPr>
            </a:lvl3pPr>
            <a:lvl4pPr marL="511175" indent="-107950" algn="l" defTabSz="914400" rtl="0" eaLnBrk="1" latinLnBrk="0" hangingPunct="1">
              <a:lnSpc>
                <a:spcPct val="90000"/>
              </a:lnSpc>
              <a:spcBef>
                <a:spcPts val="200"/>
              </a:spcBef>
              <a:buClr>
                <a:srgbClr val="C00000"/>
              </a:buClr>
              <a:buFont typeface="Arial" pitchFamily="34" charset="0"/>
              <a:buChar char="•"/>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a:r>
              <a:rPr lang="fr-FR" sz="6000" b="1" dirty="0">
                <a:solidFill>
                  <a:srgbClr val="FF0000"/>
                </a:solidFill>
                <a:latin typeface="Calibri" pitchFamily="34" charset="0"/>
                <a:cs typeface="Calibri" pitchFamily="34" charset="0"/>
              </a:rPr>
              <a:t>Séquence 4</a:t>
            </a:r>
          </a:p>
        </p:txBody>
      </p:sp>
      <p:pic>
        <p:nvPicPr>
          <p:cNvPr id="7" name="Espace réservé du contenu 3" descr="images.jpg"/>
          <p:cNvPicPr>
            <a:picLocks noChangeAspect="1"/>
          </p:cNvPicPr>
          <p:nvPr/>
        </p:nvPicPr>
        <p:blipFill>
          <a:blip r:embed="rId3" cstate="print">
            <a:duotone>
              <a:prstClr val="black"/>
              <a:srgbClr val="FF123F">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504" r="-9504"/>
          <a:stretch>
            <a:fillRect/>
          </a:stretch>
        </p:blipFill>
        <p:spPr bwMode="auto">
          <a:xfrm>
            <a:off x="10861552" y="116632"/>
            <a:ext cx="1330448" cy="57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280830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0000"/>
                </a:solidFill>
              </a:rPr>
              <a:t>SUR LE projet DECISIONNEL</a:t>
            </a:r>
            <a:endParaRPr lang="fr-FR" dirty="0">
              <a:solidFill>
                <a:srgbClr val="FF0000"/>
              </a:solidFill>
            </a:endParaRPr>
          </a:p>
        </p:txBody>
      </p:sp>
      <p:sp>
        <p:nvSpPr>
          <p:cNvPr id="3" name="Espace réservé du contenu 2"/>
          <p:cNvSpPr>
            <a:spLocks noGrp="1"/>
          </p:cNvSpPr>
          <p:nvPr>
            <p:ph idx="1"/>
          </p:nvPr>
        </p:nvSpPr>
        <p:spPr/>
        <p:txBody>
          <a:bodyPr/>
          <a:lstStyle/>
          <a:p>
            <a:r>
              <a:rPr lang="fr-FR" dirty="0" smtClean="0"/>
              <a:t> Impact sur la méthodologie de travail :</a:t>
            </a:r>
          </a:p>
          <a:p>
            <a:pPr lvl="3">
              <a:lnSpc>
                <a:spcPct val="100000"/>
              </a:lnSpc>
            </a:pPr>
            <a:r>
              <a:rPr lang="fr-FR" sz="1600" dirty="0" smtClean="0"/>
              <a:t>Méthode </a:t>
            </a:r>
            <a:r>
              <a:rPr lang="fr-FR" sz="1600" dirty="0"/>
              <a:t>agile </a:t>
            </a:r>
            <a:endParaRPr lang="fr-FR" sz="1600" dirty="0" smtClean="0"/>
          </a:p>
          <a:p>
            <a:pPr lvl="4">
              <a:buFont typeface="Wingdings" panose="05000000000000000000" pitchFamily="2" charset="2"/>
              <a:buChar char="è"/>
            </a:pPr>
            <a:r>
              <a:rPr lang="fr-FR" sz="1400" dirty="0"/>
              <a:t>Spécification on the go</a:t>
            </a:r>
          </a:p>
          <a:p>
            <a:pPr lvl="4">
              <a:buFont typeface="Wingdings" panose="05000000000000000000" pitchFamily="2" charset="2"/>
              <a:buChar char="è"/>
            </a:pPr>
            <a:r>
              <a:rPr lang="fr-FR" sz="1400" dirty="0"/>
              <a:t>Développeur sur site</a:t>
            </a:r>
          </a:p>
          <a:p>
            <a:pPr lvl="4">
              <a:buFont typeface="Wingdings" panose="05000000000000000000" pitchFamily="2" charset="2"/>
              <a:buChar char="è"/>
            </a:pPr>
            <a:r>
              <a:rPr lang="fr-FR" sz="1400" dirty="0"/>
              <a:t>Sprints de courtes durées -&gt; mises en production au fil de l'eau</a:t>
            </a:r>
          </a:p>
          <a:p>
            <a:pPr lvl="3">
              <a:lnSpc>
                <a:spcPct val="100000"/>
              </a:lnSpc>
            </a:pPr>
            <a:r>
              <a:rPr lang="fr-FR" sz="1600" dirty="0" smtClean="0"/>
              <a:t>On </a:t>
            </a:r>
            <a:r>
              <a:rPr lang="fr-FR" sz="1600" dirty="0"/>
              <a:t>a le possibilité de se tromper sur la conception et de reconcevoir du fait des cycles courts </a:t>
            </a:r>
            <a:r>
              <a:rPr lang="fr-FR" sz="1400" dirty="0"/>
              <a:t> </a:t>
            </a:r>
            <a:endParaRPr lang="fr-FR" sz="1400" dirty="0" smtClean="0"/>
          </a:p>
          <a:p>
            <a:pPr lvl="4">
              <a:buFont typeface="Wingdings" panose="05000000000000000000" pitchFamily="2" charset="2"/>
              <a:buChar char="è"/>
            </a:pPr>
            <a:r>
              <a:rPr lang="fr-FR" sz="1400" dirty="0" smtClean="0"/>
              <a:t> Effet </a:t>
            </a:r>
            <a:r>
              <a:rPr lang="fr-FR" sz="1400" dirty="0"/>
              <a:t>de bord de la découverte des </a:t>
            </a:r>
            <a:r>
              <a:rPr lang="fr-FR" sz="1400" dirty="0" smtClean="0"/>
              <a:t>technos</a:t>
            </a:r>
          </a:p>
          <a:p>
            <a:pPr lvl="4">
              <a:buFont typeface="Wingdings" panose="05000000000000000000" pitchFamily="2" charset="2"/>
              <a:buChar char="è"/>
            </a:pPr>
            <a:r>
              <a:rPr lang="fr-FR" sz="1400" dirty="0"/>
              <a:t> </a:t>
            </a:r>
            <a:r>
              <a:rPr lang="fr-FR" sz="1400" dirty="0" smtClean="0"/>
              <a:t>Méthode Trial and </a:t>
            </a:r>
            <a:r>
              <a:rPr lang="fr-FR" sz="1400" dirty="0" err="1" smtClean="0"/>
              <a:t>Error</a:t>
            </a:r>
            <a:endParaRPr lang="fr-FR" sz="1400" dirty="0"/>
          </a:p>
          <a:p>
            <a:r>
              <a:rPr lang="fr-FR" dirty="0" smtClean="0"/>
              <a:t> Appropriation du mode open source / Apprentissage d’un  nouveau monde</a:t>
            </a:r>
          </a:p>
          <a:p>
            <a:pPr lvl="3"/>
            <a:r>
              <a:rPr lang="fr-FR" dirty="0" smtClean="0"/>
              <a:t> </a:t>
            </a:r>
            <a:r>
              <a:rPr lang="fr-FR" sz="1600" dirty="0"/>
              <a:t>Support à travers la communauté open source avec un complément apporté par </a:t>
            </a:r>
            <a:r>
              <a:rPr lang="fr-FR" sz="1600" dirty="0" err="1"/>
              <a:t>Cloudera</a:t>
            </a:r>
            <a:endParaRPr lang="fr-FR" sz="1600" dirty="0"/>
          </a:p>
          <a:p>
            <a:pPr lvl="3"/>
            <a:r>
              <a:rPr lang="fr-FR" dirty="0"/>
              <a:t> </a:t>
            </a:r>
            <a:r>
              <a:rPr lang="fr-FR" sz="1600" dirty="0"/>
              <a:t>Besoin de contributeurs technophiles</a:t>
            </a:r>
          </a:p>
          <a:p>
            <a:pPr lvl="4">
              <a:buFont typeface="Wingdings" panose="05000000000000000000" pitchFamily="2" charset="2"/>
              <a:buChar char="è"/>
            </a:pPr>
            <a:r>
              <a:rPr lang="fr-FR" sz="1400" dirty="0"/>
              <a:t>Le CDP est un technophile qui ne se contente plus de piloter / gérer un budget et un planning</a:t>
            </a:r>
          </a:p>
          <a:p>
            <a:endParaRPr lang="fr-FR" dirty="0"/>
          </a:p>
          <a:p>
            <a:r>
              <a:rPr lang="fr-FR" dirty="0" smtClean="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87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20000"/>
                <a:lumOff val="80000"/>
              </a:schemeClr>
            </a:solidFill>
            <a:ln>
              <a:noFill/>
            </a:ln>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7" name="ZoneTexte 6"/>
            <p:cNvSpPr txBox="1"/>
            <p:nvPr/>
          </p:nvSpPr>
          <p:spPr>
            <a:xfrm rot="16200000">
              <a:off x="-1386278" y="4491575"/>
              <a:ext cx="2988000" cy="215444"/>
            </a:xfrm>
            <a:prstGeom prst="rect">
              <a:avLst/>
            </a:prstGeom>
            <a:solidFill>
              <a:schemeClr val="accent4">
                <a:lumMod val="60000"/>
                <a:lumOff val="40000"/>
              </a:schemeClr>
            </a:solidFill>
            <a:ln>
              <a:solidFill>
                <a:schemeClr val="tx1"/>
              </a:solidFill>
            </a:ln>
          </p:spPr>
          <p:txBody>
            <a:bodyPr wrap="square" rtlCol="0">
              <a:spAutoFit/>
            </a:bodyPr>
            <a:lstStyle/>
            <a:p>
              <a:pPr marL="0" lvl="2"/>
              <a:r>
                <a:rPr lang="fr-FR" sz="800" b="1" dirty="0">
                  <a:latin typeface="+mj-lt"/>
                </a:rPr>
                <a:t>Retours sur expérience dans le contexte SFR</a:t>
              </a:r>
            </a:p>
          </p:txBody>
        </p:sp>
      </p:grpSp>
      <p:sp>
        <p:nvSpPr>
          <p:cNvPr id="11" name="ZoneTexte 10"/>
          <p:cNvSpPr txBox="1"/>
          <p:nvPr/>
        </p:nvSpPr>
        <p:spPr>
          <a:xfrm>
            <a:off x="8304912" y="1412928"/>
            <a:ext cx="3553977" cy="461665"/>
          </a:xfrm>
          <a:prstGeom prst="rect">
            <a:avLst/>
          </a:prstGeom>
          <a:noFill/>
          <a:ln>
            <a:solidFill>
              <a:srgbClr val="7CBF33"/>
            </a:solidFill>
          </a:ln>
        </p:spPr>
        <p:txBody>
          <a:bodyPr wrap="square" rtlCol="0">
            <a:spAutoFit/>
          </a:bodyPr>
          <a:lstStyle/>
          <a:p>
            <a:r>
              <a:rPr lang="fr-FR" sz="1200" dirty="0" smtClean="0"/>
              <a:t>- Première MEP à T0 + 1mois</a:t>
            </a:r>
          </a:p>
          <a:p>
            <a:r>
              <a:rPr lang="fr-FR" sz="1200" dirty="0" smtClean="0"/>
              <a:t>- Toutes les interfaces en production en 6 mois</a:t>
            </a:r>
            <a:endParaRPr lang="fr-FR" sz="1200" dirty="0"/>
          </a:p>
        </p:txBody>
      </p:sp>
    </p:spTree>
    <p:extLst>
      <p:ext uri="{BB962C8B-B14F-4D97-AF65-F5344CB8AC3E}">
        <p14:creationId xmlns:p14="http://schemas.microsoft.com/office/powerpoint/2010/main" val="3015623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solidFill>
                  <a:srgbClr val="FF0000"/>
                </a:solidFill>
              </a:rPr>
              <a:t>SUR LE projet </a:t>
            </a:r>
            <a:r>
              <a:rPr lang="fr-FR" dirty="0" err="1" smtClean="0">
                <a:solidFill>
                  <a:srgbClr val="FF0000"/>
                </a:solidFill>
              </a:rPr>
              <a:t>TooliP</a:t>
            </a:r>
            <a:endParaRPr lang="fr-FR" dirty="0">
              <a:solidFill>
                <a:srgbClr val="FF0000"/>
              </a:solidFill>
            </a:endParaRPr>
          </a:p>
        </p:txBody>
      </p:sp>
      <p:sp>
        <p:nvSpPr>
          <p:cNvPr id="3" name="Espace réservé du contenu 2"/>
          <p:cNvSpPr>
            <a:spLocks noGrp="1"/>
          </p:cNvSpPr>
          <p:nvPr>
            <p:ph idx="1"/>
          </p:nvPr>
        </p:nvSpPr>
        <p:spPr>
          <a:ln>
            <a:solidFill>
              <a:schemeClr val="bg1"/>
            </a:solidFill>
          </a:ln>
        </p:spPr>
        <p:txBody>
          <a:bodyPr/>
          <a:lstStyle/>
          <a:p>
            <a:pPr marL="92075" lvl="1" indent="-92075"/>
            <a:r>
              <a:rPr lang="fr-FR" sz="2000" b="0" dirty="0" smtClean="0"/>
              <a:t>Caractéristique du projet</a:t>
            </a:r>
          </a:p>
          <a:p>
            <a:pPr marL="403225" lvl="2" indent="-92075"/>
            <a:r>
              <a:rPr lang="fr-FR" b="0" dirty="0" smtClean="0"/>
              <a:t> Acquisition </a:t>
            </a:r>
            <a:r>
              <a:rPr lang="fr-FR" b="0" dirty="0"/>
              <a:t>de gros volume de </a:t>
            </a:r>
            <a:r>
              <a:rPr lang="fr-FR" b="0" dirty="0" smtClean="0"/>
              <a:t>données entre sites SFR</a:t>
            </a:r>
            <a:endParaRPr lang="fr-FR" b="0" dirty="0"/>
          </a:p>
          <a:p>
            <a:pPr marL="403225" lvl="2" indent="-92075"/>
            <a:r>
              <a:rPr lang="fr-FR" dirty="0" smtClean="0"/>
              <a:t> Points </a:t>
            </a:r>
            <a:r>
              <a:rPr lang="fr-FR" dirty="0"/>
              <a:t>d’attention  sur l’architecture de transport des données</a:t>
            </a:r>
          </a:p>
          <a:p>
            <a:pPr marL="647700" lvl="1" indent="-285750">
              <a:lnSpc>
                <a:spcPct val="100000"/>
              </a:lnSpc>
              <a:buClr>
                <a:srgbClr val="00B050"/>
              </a:buClr>
              <a:buFont typeface="Symbol" pitchFamily="18" charset="2"/>
              <a:buChar char="Þ"/>
            </a:pPr>
            <a:r>
              <a:rPr lang="fr-FR" sz="1800" b="0" dirty="0"/>
              <a:t>perte de paquets liée aux équipements </a:t>
            </a:r>
            <a:r>
              <a:rPr lang="fr-FR" sz="1800" b="0" dirty="0" smtClean="0"/>
              <a:t>traversés (architecture </a:t>
            </a:r>
            <a:r>
              <a:rPr lang="fr-FR" sz="1800" b="0" dirty="0" err="1" smtClean="0"/>
              <a:t>intersite</a:t>
            </a:r>
            <a:r>
              <a:rPr lang="fr-FR" sz="1800" b="0" dirty="0" smtClean="0"/>
              <a:t>)</a:t>
            </a:r>
            <a:endParaRPr lang="fr-FR" sz="1800" b="0" dirty="0"/>
          </a:p>
          <a:p>
            <a:pPr marL="647700" lvl="1" indent="-285750">
              <a:lnSpc>
                <a:spcPct val="100000"/>
              </a:lnSpc>
              <a:buClr>
                <a:srgbClr val="00B050"/>
              </a:buClr>
              <a:buFont typeface="Symbol" pitchFamily="18" charset="2"/>
              <a:buChar char="Þ"/>
            </a:pPr>
            <a:r>
              <a:rPr lang="fr-FR" sz="1800" b="0" dirty="0"/>
              <a:t>problématiques de </a:t>
            </a:r>
            <a:r>
              <a:rPr lang="fr-FR" sz="1800" b="0" dirty="0" smtClean="0"/>
              <a:t>débits réseau </a:t>
            </a:r>
          </a:p>
          <a:p>
            <a:pPr marL="92075" lvl="1" indent="-92075"/>
            <a:r>
              <a:rPr lang="fr-FR" sz="2000" b="0" dirty="0" smtClean="0"/>
              <a:t> Administration non standard pour le cluster</a:t>
            </a:r>
          </a:p>
          <a:p>
            <a:pPr marL="0" lvl="1" indent="0">
              <a:buNone/>
            </a:pPr>
            <a:endParaRPr lang="fr-FR" sz="2000" b="0" dirty="0" smtClean="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88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8" name="ZoneTexte 7"/>
            <p:cNvSpPr txBox="1"/>
            <p:nvPr/>
          </p:nvSpPr>
          <p:spPr>
            <a:xfrm rot="16200000">
              <a:off x="-1386278" y="2650792"/>
              <a:ext cx="2988000" cy="215444"/>
            </a:xfrm>
            <a:prstGeom prst="rect">
              <a:avLst/>
            </a:prstGeom>
            <a:solidFill>
              <a:schemeClr val="accent1">
                <a:lumMod val="20000"/>
                <a:lumOff val="80000"/>
              </a:schemeClr>
            </a:solidFill>
            <a:ln>
              <a:noFill/>
            </a:ln>
          </p:spPr>
          <p:txBody>
            <a:bodyPr wrap="square" rtlCol="0">
              <a:spAutoFit/>
            </a:bodyPr>
            <a:lstStyle/>
            <a:p>
              <a:r>
                <a:rPr lang="fr-FR" sz="800" dirty="0" smtClean="0"/>
                <a:t>Comprendre le </a:t>
              </a:r>
              <a:r>
                <a:rPr lang="fr-FR" sz="800" dirty="0" err="1" smtClean="0"/>
                <a:t>Big</a:t>
              </a:r>
              <a:r>
                <a:rPr lang="fr-FR" sz="800" dirty="0" smtClean="0"/>
                <a:t> Data s enjeux </a:t>
              </a:r>
              <a:endParaRPr lang="fr-FR" sz="800" dirty="0"/>
            </a:p>
          </p:txBody>
        </p:sp>
        <p:sp>
          <p:nvSpPr>
            <p:cNvPr id="9" name="ZoneTexte 8"/>
            <p:cNvSpPr txBox="1"/>
            <p:nvPr/>
          </p:nvSpPr>
          <p:spPr>
            <a:xfrm rot="16200000">
              <a:off x="-1549046" y="3101620"/>
              <a:ext cx="3313533" cy="215444"/>
            </a:xfrm>
            <a:prstGeom prst="rect">
              <a:avLst/>
            </a:prstGeom>
            <a:solidFill>
              <a:schemeClr val="accent5">
                <a:lumMod val="20000"/>
                <a:lumOff val="80000"/>
              </a:schemeClr>
            </a:solidFill>
            <a:ln>
              <a:noFill/>
            </a:ln>
          </p:spPr>
          <p:txBody>
            <a:bodyPr wrap="square" rtlCol="0">
              <a:spAutoFit/>
            </a:bodyPr>
            <a:lstStyle/>
            <a:p>
              <a:pPr marL="0" lvl="2"/>
              <a:r>
                <a:rPr lang="fr-FR" sz="800" b="1" dirty="0"/>
                <a:t>Comprendre </a:t>
              </a:r>
              <a:r>
                <a:rPr lang="fr-FR" sz="800" dirty="0" smtClean="0"/>
                <a:t>l’écosystème</a:t>
              </a:r>
              <a:r>
                <a:rPr lang="fr-FR" sz="800" b="1" dirty="0" smtClean="0"/>
                <a:t> </a:t>
              </a:r>
              <a:r>
                <a:rPr lang="fr-FR" sz="800" b="1" dirty="0"/>
                <a:t>BIG DATA par type de composant</a:t>
              </a:r>
            </a:p>
          </p:txBody>
        </p:sp>
        <p:sp>
          <p:nvSpPr>
            <p:cNvPr id="10" name="ZoneTexte 9"/>
            <p:cNvSpPr txBox="1"/>
            <p:nvPr/>
          </p:nvSpPr>
          <p:spPr>
            <a:xfrm rot="16200000">
              <a:off x="-1386278" y="3877980"/>
              <a:ext cx="2988000" cy="215444"/>
            </a:xfrm>
            <a:prstGeom prst="rect">
              <a:avLst/>
            </a:prstGeom>
            <a:solidFill>
              <a:schemeClr val="accent6">
                <a:lumMod val="20000"/>
                <a:lumOff val="80000"/>
              </a:schemeClr>
            </a:solidFill>
            <a:ln>
              <a:noFill/>
            </a:ln>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7" name="ZoneTexte 6"/>
            <p:cNvSpPr txBox="1"/>
            <p:nvPr/>
          </p:nvSpPr>
          <p:spPr>
            <a:xfrm rot="16200000">
              <a:off x="-1386278" y="4491575"/>
              <a:ext cx="2988000" cy="215444"/>
            </a:xfrm>
            <a:prstGeom prst="rect">
              <a:avLst/>
            </a:prstGeom>
            <a:solidFill>
              <a:schemeClr val="accent4">
                <a:lumMod val="60000"/>
                <a:lumOff val="40000"/>
              </a:schemeClr>
            </a:solidFill>
            <a:ln>
              <a:solidFill>
                <a:schemeClr val="tx1"/>
              </a:solidFill>
            </a:ln>
          </p:spPr>
          <p:txBody>
            <a:bodyPr wrap="square" rtlCol="0">
              <a:spAutoFit/>
            </a:bodyPr>
            <a:lstStyle/>
            <a:p>
              <a:pPr marL="0" lvl="2"/>
              <a:r>
                <a:rPr lang="fr-FR" sz="800" b="1" dirty="0">
                  <a:latin typeface="+mj-lt"/>
                </a:rPr>
                <a:t>Retours sur expérience dans le contexte SFR</a:t>
              </a:r>
            </a:p>
          </p:txBody>
        </p:sp>
      </p:grpSp>
    </p:spTree>
    <p:extLst>
      <p:ext uri="{BB962C8B-B14F-4D97-AF65-F5344CB8AC3E}">
        <p14:creationId xmlns:p14="http://schemas.microsoft.com/office/powerpoint/2010/main" val="41413373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89</a:t>
            </a:fld>
            <a:endParaRPr lang="fr-FR" dirty="0"/>
          </a:p>
        </p:txBody>
      </p:sp>
      <p:sp>
        <p:nvSpPr>
          <p:cNvPr id="3" name="Espace réservé de la date 2"/>
          <p:cNvSpPr>
            <a:spLocks noGrp="1"/>
          </p:cNvSpPr>
          <p:nvPr>
            <p:ph type="dt" sz="half" idx="2"/>
          </p:nvPr>
        </p:nvSpPr>
        <p:spPr/>
        <p:txBody>
          <a:bodyPr/>
          <a:lstStyle/>
          <a:p>
            <a:r>
              <a:rPr lang="fr-FR" smtClean="0"/>
              <a:t>JUIN 2015</a:t>
            </a:r>
            <a:endParaRPr lang="fr-FR" dirty="0"/>
          </a:p>
        </p:txBody>
      </p:sp>
      <p:sp>
        <p:nvSpPr>
          <p:cNvPr id="4" name="Titre 5"/>
          <p:cNvSpPr txBox="1">
            <a:spLocks/>
          </p:cNvSpPr>
          <p:nvPr/>
        </p:nvSpPr>
        <p:spPr>
          <a:xfrm>
            <a:off x="2207568" y="1916832"/>
            <a:ext cx="9865096" cy="1944216"/>
          </a:xfrm>
          <a:prstGeom prst="rect">
            <a:avLst/>
          </a:prstGeom>
        </p:spPr>
        <p:txBody>
          <a:bodyPr>
            <a:norm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ctr">
              <a:lnSpc>
                <a:spcPct val="100000"/>
              </a:lnSpc>
            </a:pPr>
            <a:r>
              <a:rPr lang="fr-FR" altLang="fr-FR" sz="4000" dirty="0" smtClean="0"/>
              <a:t>Si vous Avez </a:t>
            </a:r>
          </a:p>
          <a:p>
            <a:pPr algn="ctr">
              <a:lnSpc>
                <a:spcPct val="100000"/>
              </a:lnSpc>
            </a:pPr>
            <a:r>
              <a:rPr lang="fr-FR" altLang="fr-FR" sz="4000" dirty="0" smtClean="0"/>
              <a:t>des questions </a:t>
            </a:r>
          </a:p>
          <a:p>
            <a:pPr algn="ctr">
              <a:lnSpc>
                <a:spcPct val="100000"/>
              </a:lnSpc>
            </a:pPr>
            <a:r>
              <a:rPr lang="fr-FR" altLang="fr-FR" sz="4000" dirty="0" smtClean="0"/>
              <a:t>…</a:t>
            </a:r>
          </a:p>
        </p:txBody>
      </p:sp>
    </p:spTree>
    <p:extLst>
      <p:ext uri="{BB962C8B-B14F-4D97-AF65-F5344CB8AC3E}">
        <p14:creationId xmlns:p14="http://schemas.microsoft.com/office/powerpoint/2010/main" val="1283447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peu d’histoire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grpSp>
        <p:nvGrpSpPr>
          <p:cNvPr id="6" name="Groupe 5"/>
          <p:cNvGrpSpPr/>
          <p:nvPr/>
        </p:nvGrpSpPr>
        <p:grpSpPr>
          <a:xfrm>
            <a:off x="-1" y="1264514"/>
            <a:ext cx="215445" cy="4828783"/>
            <a:chOff x="-1" y="1264514"/>
            <a:chExt cx="215445" cy="4828783"/>
          </a:xfrm>
        </p:grpSpPr>
        <p:sp>
          <p:nvSpPr>
            <p:cNvPr id="7" name="ZoneTexte 6"/>
            <p:cNvSpPr txBox="1"/>
            <p:nvPr/>
          </p:nvSpPr>
          <p:spPr>
            <a:xfrm rot="16200000">
              <a:off x="-1386278" y="4491575"/>
              <a:ext cx="2988000" cy="215444"/>
            </a:xfrm>
            <a:prstGeom prst="rect">
              <a:avLst/>
            </a:prstGeom>
            <a:solidFill>
              <a:schemeClr val="accent4">
                <a:lumMod val="40000"/>
                <a:lumOff val="60000"/>
              </a:schemeClr>
            </a:solidFill>
          </p:spPr>
          <p:txBody>
            <a:bodyPr wrap="square" rtlCol="0">
              <a:spAutoFit/>
            </a:bodyPr>
            <a:lstStyle/>
            <a:p>
              <a:pPr marL="0" lvl="2"/>
              <a:r>
                <a:rPr lang="fr-FR" sz="800" dirty="0"/>
                <a:t>Retours sur expérience dans le contexte SFR</a:t>
              </a:r>
            </a:p>
          </p:txBody>
        </p:sp>
        <p:sp>
          <p:nvSpPr>
            <p:cNvPr id="8" name="ZoneTexte 7"/>
            <p:cNvSpPr txBox="1"/>
            <p:nvPr/>
          </p:nvSpPr>
          <p:spPr>
            <a:xfrm rot="16200000">
              <a:off x="-1386278" y="3877980"/>
              <a:ext cx="2988000" cy="215444"/>
            </a:xfrm>
            <a:prstGeom prst="rect">
              <a:avLst/>
            </a:prstGeom>
            <a:solidFill>
              <a:schemeClr val="accent6">
                <a:lumMod val="20000"/>
                <a:lumOff val="80000"/>
              </a:schemeClr>
            </a:solidFill>
          </p:spPr>
          <p:txBody>
            <a:bodyPr wrap="square" rtlCol="0">
              <a:spAutoFit/>
            </a:bodyPr>
            <a:lstStyle/>
            <a:p>
              <a:pPr marL="0" lvl="2"/>
              <a:r>
                <a:rPr lang="fr-FR" sz="800" dirty="0"/>
                <a:t>Cas d’usage </a:t>
              </a:r>
              <a:r>
                <a:rPr lang="fr-FR" sz="800" dirty="0" smtClean="0"/>
                <a:t>dans </a:t>
              </a:r>
              <a:r>
                <a:rPr lang="fr-FR" sz="800" dirty="0"/>
                <a:t>le contexte SFR</a:t>
              </a:r>
            </a:p>
          </p:txBody>
        </p:sp>
        <p:sp>
          <p:nvSpPr>
            <p:cNvPr id="9" name="ZoneTexte 8"/>
            <p:cNvSpPr txBox="1"/>
            <p:nvPr/>
          </p:nvSpPr>
          <p:spPr>
            <a:xfrm rot="16200000">
              <a:off x="-1386279" y="3264386"/>
              <a:ext cx="2988000" cy="215444"/>
            </a:xfrm>
            <a:prstGeom prst="rect">
              <a:avLst/>
            </a:prstGeom>
            <a:solidFill>
              <a:schemeClr val="accent5">
                <a:lumMod val="20000"/>
                <a:lumOff val="80000"/>
              </a:schemeClr>
            </a:solidFill>
          </p:spPr>
          <p:txBody>
            <a:bodyPr wrap="square" rtlCol="0">
              <a:spAutoFit/>
            </a:bodyPr>
            <a:lstStyle/>
            <a:p>
              <a:pPr marL="0" lvl="2"/>
              <a:r>
                <a:rPr lang="fr-FR" sz="800" dirty="0"/>
                <a:t>Comprendre </a:t>
              </a:r>
              <a:r>
                <a:rPr lang="fr-FR" sz="800" dirty="0" smtClean="0"/>
                <a:t>l’écosystème </a:t>
              </a:r>
              <a:r>
                <a:rPr lang="fr-FR" sz="800" dirty="0"/>
                <a:t>BIG DATA par type de composant</a:t>
              </a:r>
            </a:p>
          </p:txBody>
        </p:sp>
        <p:sp>
          <p:nvSpPr>
            <p:cNvPr id="10" name="ZoneTexte 9"/>
            <p:cNvSpPr txBox="1"/>
            <p:nvPr/>
          </p:nvSpPr>
          <p:spPr>
            <a:xfrm rot="16200000">
              <a:off x="-1386278" y="2650792"/>
              <a:ext cx="2988000" cy="215444"/>
            </a:xfrm>
            <a:prstGeom prst="rect">
              <a:avLst/>
            </a:prstGeom>
            <a:solidFill>
              <a:schemeClr val="accent1">
                <a:lumMod val="60000"/>
                <a:lumOff val="40000"/>
              </a:schemeClr>
            </a:solidFill>
            <a:ln>
              <a:solidFill>
                <a:schemeClr val="tx1"/>
              </a:solidFill>
            </a:ln>
          </p:spPr>
          <p:txBody>
            <a:bodyPr wrap="square" rtlCol="0">
              <a:spAutoFit/>
            </a:bodyPr>
            <a:lstStyle/>
            <a:p>
              <a:r>
                <a:rPr lang="fr-FR" sz="800" b="1" dirty="0" smtClean="0">
                  <a:latin typeface="+mj-lt"/>
                </a:rPr>
                <a:t>Comprendre le </a:t>
              </a:r>
              <a:r>
                <a:rPr lang="fr-FR" sz="800" b="1" dirty="0" err="1" smtClean="0">
                  <a:latin typeface="+mj-lt"/>
                </a:rPr>
                <a:t>Big</a:t>
              </a:r>
              <a:r>
                <a:rPr lang="fr-FR" sz="800" b="1" dirty="0" smtClean="0">
                  <a:latin typeface="+mj-lt"/>
                </a:rPr>
                <a:t> Data s enjeux </a:t>
              </a:r>
              <a:endParaRPr lang="fr-FR" sz="800" b="1" dirty="0">
                <a:latin typeface="+mj-lt"/>
              </a:endParaRPr>
            </a:p>
          </p:txBody>
        </p:sp>
      </p:grpSp>
      <p:grpSp>
        <p:nvGrpSpPr>
          <p:cNvPr id="37" name="Groupe 36"/>
          <p:cNvGrpSpPr/>
          <p:nvPr/>
        </p:nvGrpSpPr>
        <p:grpSpPr>
          <a:xfrm>
            <a:off x="930247" y="2420888"/>
            <a:ext cx="653026" cy="887853"/>
            <a:chOff x="880833" y="2657437"/>
            <a:chExt cx="653026" cy="887853"/>
          </a:xfrm>
        </p:grpSpPr>
        <p:sp>
          <p:nvSpPr>
            <p:cNvPr id="13" name="Forme libre 12"/>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1992</a:t>
              </a:r>
              <a:endParaRPr lang="fr-FR" b="1" kern="1200" dirty="0">
                <a:solidFill>
                  <a:srgbClr val="FF0000"/>
                </a:solidFill>
                <a:latin typeface="+mj-lt"/>
              </a:endParaRPr>
            </a:p>
          </p:txBody>
        </p:sp>
        <p:sp>
          <p:nvSpPr>
            <p:cNvPr id="14" name="Ellipse 13"/>
            <p:cNvSpPr/>
            <p:nvPr/>
          </p:nvSpPr>
          <p:spPr>
            <a:xfrm>
              <a:off x="1027346" y="3185291"/>
              <a:ext cx="360000" cy="359999"/>
            </a:xfrm>
            <a:prstGeom prst="ellipse">
              <a:avLst/>
            </a:prstGeom>
            <a:solidFill>
              <a:srgbClr val="FF0000"/>
            </a:solidFill>
            <a:ln>
              <a:solidFill>
                <a:srgbClr val="FF000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sp>
        <p:nvSpPr>
          <p:cNvPr id="25" name="Espace réservé du contenu 2"/>
          <p:cNvSpPr txBox="1">
            <a:spLocks/>
          </p:cNvSpPr>
          <p:nvPr/>
        </p:nvSpPr>
        <p:spPr>
          <a:xfrm>
            <a:off x="345413" y="4344336"/>
            <a:ext cx="2808313" cy="1474027"/>
          </a:xfrm>
          <a:prstGeom prst="rect">
            <a:avLst/>
          </a:prstGeom>
          <a:solidFill>
            <a:schemeClr val="bg1">
              <a:lumMod val="50000"/>
            </a:schemeClr>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panose="05000000000000000000" pitchFamily="2" charset="2"/>
              <a:buChar char="§"/>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00000"/>
              <a:buFont typeface="Wingdings" panose="05000000000000000000" pitchFamily="2" charset="2"/>
              <a:buChar char="§"/>
              <a:defRPr sz="20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panose="05000000000000000000" pitchFamily="2" charset="2"/>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fr-FR" sz="1400" dirty="0" smtClean="0">
                <a:solidFill>
                  <a:schemeClr val="bg1"/>
                </a:solidFill>
              </a:rPr>
              <a:t> Apparition du terme </a:t>
            </a:r>
            <a:r>
              <a:rPr lang="fr-FR" sz="1400" u="sng" dirty="0" smtClean="0">
                <a:solidFill>
                  <a:schemeClr val="bg1"/>
                </a:solidFill>
              </a:rPr>
              <a:t>BIG DATA </a:t>
            </a:r>
          </a:p>
          <a:p>
            <a:pPr>
              <a:lnSpc>
                <a:spcPct val="100000"/>
              </a:lnSpc>
              <a:spcBef>
                <a:spcPts val="0"/>
              </a:spcBef>
            </a:pPr>
            <a:r>
              <a:rPr lang="fr-FR" sz="1400" dirty="0">
                <a:solidFill>
                  <a:schemeClr val="bg1"/>
                </a:solidFill>
              </a:rPr>
              <a:t> </a:t>
            </a:r>
            <a:r>
              <a:rPr lang="fr-FR" sz="1400" dirty="0" smtClean="0">
                <a:solidFill>
                  <a:schemeClr val="bg1"/>
                </a:solidFill>
              </a:rPr>
              <a:t>L’augmentation du volume de données devient problématique pour les systèmes informatiques de l’époque</a:t>
            </a:r>
          </a:p>
        </p:txBody>
      </p:sp>
      <p:sp>
        <p:nvSpPr>
          <p:cNvPr id="26" name="Espace réservé du contenu 2"/>
          <p:cNvSpPr txBox="1">
            <a:spLocks/>
          </p:cNvSpPr>
          <p:nvPr/>
        </p:nvSpPr>
        <p:spPr>
          <a:xfrm>
            <a:off x="2193285" y="1805030"/>
            <a:ext cx="2081518" cy="758335"/>
          </a:xfrm>
          <a:prstGeom prst="rect">
            <a:avLst/>
          </a:prstGeom>
          <a:solidFill>
            <a:srgbClr val="92D050"/>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Clr>
                <a:schemeClr val="tx1"/>
              </a:buClr>
              <a:buNone/>
            </a:pPr>
            <a:r>
              <a:rPr lang="fr-FR" sz="1400" dirty="0" smtClean="0">
                <a:solidFill>
                  <a:schemeClr val="bg1"/>
                </a:solidFill>
              </a:rPr>
              <a:t>Production </a:t>
            </a:r>
            <a:r>
              <a:rPr lang="fr-FR" sz="1400" dirty="0">
                <a:solidFill>
                  <a:schemeClr val="bg1"/>
                </a:solidFill>
              </a:rPr>
              <a:t>de 1,5 </a:t>
            </a:r>
            <a:r>
              <a:rPr lang="fr-FR" sz="1400" dirty="0" err="1" smtClean="0">
                <a:solidFill>
                  <a:schemeClr val="bg1"/>
                </a:solidFill>
              </a:rPr>
              <a:t>ExaOctet</a:t>
            </a:r>
            <a:r>
              <a:rPr lang="fr-FR" sz="1400" dirty="0" smtClean="0">
                <a:solidFill>
                  <a:schemeClr val="bg1"/>
                </a:solidFill>
              </a:rPr>
              <a:t> d’information mondiale</a:t>
            </a:r>
            <a:endParaRPr lang="fr-FR" sz="1400" dirty="0">
              <a:solidFill>
                <a:schemeClr val="bg1"/>
              </a:solidFill>
            </a:endParaRPr>
          </a:p>
        </p:txBody>
      </p:sp>
      <p:grpSp>
        <p:nvGrpSpPr>
          <p:cNvPr id="38" name="Groupe 37"/>
          <p:cNvGrpSpPr/>
          <p:nvPr/>
        </p:nvGrpSpPr>
        <p:grpSpPr>
          <a:xfrm>
            <a:off x="2837033" y="2420888"/>
            <a:ext cx="653026" cy="887853"/>
            <a:chOff x="880833" y="2657437"/>
            <a:chExt cx="653026" cy="887853"/>
          </a:xfrm>
        </p:grpSpPr>
        <p:sp>
          <p:nvSpPr>
            <p:cNvPr id="39" name="Forme libre 38"/>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1999</a:t>
              </a:r>
              <a:endParaRPr lang="fr-FR" b="1" kern="1200" dirty="0">
                <a:solidFill>
                  <a:srgbClr val="FF0000"/>
                </a:solidFill>
                <a:latin typeface="+mj-lt"/>
              </a:endParaRPr>
            </a:p>
          </p:txBody>
        </p:sp>
        <p:sp>
          <p:nvSpPr>
            <p:cNvPr id="40" name="Ellipse 39"/>
            <p:cNvSpPr/>
            <p:nvPr/>
          </p:nvSpPr>
          <p:spPr>
            <a:xfrm>
              <a:off x="1027346" y="3185291"/>
              <a:ext cx="360000" cy="359999"/>
            </a:xfrm>
            <a:prstGeom prst="ellipse">
              <a:avLst/>
            </a:prstGeom>
            <a:solidFill>
              <a:srgbClr val="7CBF33"/>
            </a:solidFill>
            <a:ln>
              <a:solidFill>
                <a:srgbClr val="7CBF33"/>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41" name="Groupe 40"/>
          <p:cNvGrpSpPr/>
          <p:nvPr/>
        </p:nvGrpSpPr>
        <p:grpSpPr>
          <a:xfrm>
            <a:off x="4743819" y="2420888"/>
            <a:ext cx="653026" cy="887853"/>
            <a:chOff x="880833" y="2657437"/>
            <a:chExt cx="653026" cy="887853"/>
          </a:xfrm>
        </p:grpSpPr>
        <p:sp>
          <p:nvSpPr>
            <p:cNvPr id="42" name="Forme libre 41"/>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2002</a:t>
              </a:r>
              <a:endParaRPr lang="fr-FR" b="1" kern="1200" dirty="0">
                <a:solidFill>
                  <a:srgbClr val="FF0000"/>
                </a:solidFill>
                <a:latin typeface="+mj-lt"/>
              </a:endParaRPr>
            </a:p>
          </p:txBody>
        </p:sp>
        <p:sp>
          <p:nvSpPr>
            <p:cNvPr id="43" name="Ellipse 42"/>
            <p:cNvSpPr/>
            <p:nvPr/>
          </p:nvSpPr>
          <p:spPr>
            <a:xfrm>
              <a:off x="1027346" y="3185291"/>
              <a:ext cx="360000" cy="359999"/>
            </a:xfrm>
            <a:prstGeom prst="ellipse">
              <a:avLst/>
            </a:prstGeom>
            <a:solidFill>
              <a:schemeClr val="bg1">
                <a:lumMod val="50000"/>
              </a:schemeClr>
            </a:solidFill>
            <a:ln>
              <a:solidFill>
                <a:schemeClr val="bg1">
                  <a:lumMod val="50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44" name="Groupe 43"/>
          <p:cNvGrpSpPr/>
          <p:nvPr/>
        </p:nvGrpSpPr>
        <p:grpSpPr>
          <a:xfrm>
            <a:off x="1883640" y="3547444"/>
            <a:ext cx="653026" cy="889668"/>
            <a:chOff x="880833" y="2390504"/>
            <a:chExt cx="653026" cy="889668"/>
          </a:xfrm>
        </p:grpSpPr>
        <p:sp>
          <p:nvSpPr>
            <p:cNvPr id="45" name="Forme libre 44"/>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1997</a:t>
              </a:r>
              <a:endParaRPr lang="fr-FR" b="1" kern="1200" dirty="0">
                <a:solidFill>
                  <a:srgbClr val="FF0000"/>
                </a:solidFill>
                <a:latin typeface="+mj-lt"/>
              </a:endParaRPr>
            </a:p>
          </p:txBody>
        </p:sp>
        <p:sp>
          <p:nvSpPr>
            <p:cNvPr id="46" name="Ellipse 45"/>
            <p:cNvSpPr/>
            <p:nvPr/>
          </p:nvSpPr>
          <p:spPr>
            <a:xfrm>
              <a:off x="1016590" y="2390504"/>
              <a:ext cx="360000" cy="359999"/>
            </a:xfrm>
            <a:prstGeom prst="ellipse">
              <a:avLst/>
            </a:prstGeom>
            <a:solidFill>
              <a:schemeClr val="bg1">
                <a:lumMod val="50000"/>
              </a:schemeClr>
            </a:solidFill>
            <a:ln>
              <a:solidFill>
                <a:schemeClr val="bg1">
                  <a:lumMod val="50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47" name="Groupe 46"/>
          <p:cNvGrpSpPr/>
          <p:nvPr/>
        </p:nvGrpSpPr>
        <p:grpSpPr>
          <a:xfrm>
            <a:off x="3790426" y="3547444"/>
            <a:ext cx="653026" cy="889668"/>
            <a:chOff x="880833" y="2390504"/>
            <a:chExt cx="653026" cy="889668"/>
          </a:xfrm>
        </p:grpSpPr>
        <p:sp>
          <p:nvSpPr>
            <p:cNvPr id="48" name="Forme libre 47"/>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2001</a:t>
              </a:r>
              <a:endParaRPr lang="fr-FR" b="1" kern="1200" dirty="0">
                <a:solidFill>
                  <a:srgbClr val="FF0000"/>
                </a:solidFill>
                <a:latin typeface="+mj-lt"/>
              </a:endParaRPr>
            </a:p>
          </p:txBody>
        </p:sp>
        <p:sp>
          <p:nvSpPr>
            <p:cNvPr id="49" name="Ellipse 48"/>
            <p:cNvSpPr/>
            <p:nvPr/>
          </p:nvSpPr>
          <p:spPr>
            <a:xfrm>
              <a:off x="1016590" y="2390504"/>
              <a:ext cx="360000" cy="359999"/>
            </a:xfrm>
            <a:prstGeom prst="ellipse">
              <a:avLst/>
            </a:prstGeom>
            <a:solidFill>
              <a:srgbClr val="FF0000"/>
            </a:solidFill>
            <a:ln>
              <a:solidFill>
                <a:srgbClr val="FF000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50" name="Groupe 49"/>
          <p:cNvGrpSpPr/>
          <p:nvPr/>
        </p:nvGrpSpPr>
        <p:grpSpPr>
          <a:xfrm>
            <a:off x="5697212" y="3547444"/>
            <a:ext cx="653026" cy="889668"/>
            <a:chOff x="880833" y="2390504"/>
            <a:chExt cx="653026" cy="889668"/>
          </a:xfrm>
        </p:grpSpPr>
        <p:sp>
          <p:nvSpPr>
            <p:cNvPr id="51" name="Forme libre 50"/>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2003</a:t>
              </a:r>
              <a:endParaRPr lang="fr-FR" b="1" kern="1200" dirty="0">
                <a:solidFill>
                  <a:srgbClr val="FF0000"/>
                </a:solidFill>
                <a:latin typeface="+mj-lt"/>
              </a:endParaRPr>
            </a:p>
          </p:txBody>
        </p:sp>
        <p:sp>
          <p:nvSpPr>
            <p:cNvPr id="52" name="Ellipse 51"/>
            <p:cNvSpPr/>
            <p:nvPr/>
          </p:nvSpPr>
          <p:spPr>
            <a:xfrm>
              <a:off x="1016590" y="2390504"/>
              <a:ext cx="360000" cy="359999"/>
            </a:xfrm>
            <a:prstGeom prst="ellipse">
              <a:avLst/>
            </a:prstGeom>
            <a:solidFill>
              <a:srgbClr val="7CBF33"/>
            </a:solidFill>
            <a:ln>
              <a:solidFill>
                <a:srgbClr val="7CBF33"/>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53" name="Groupe 52"/>
          <p:cNvGrpSpPr/>
          <p:nvPr/>
        </p:nvGrpSpPr>
        <p:grpSpPr>
          <a:xfrm>
            <a:off x="6650605" y="2420888"/>
            <a:ext cx="653026" cy="887853"/>
            <a:chOff x="880833" y="2657437"/>
            <a:chExt cx="653026" cy="887853"/>
          </a:xfrm>
        </p:grpSpPr>
        <p:sp>
          <p:nvSpPr>
            <p:cNvPr id="54" name="Forme libre 53"/>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2005</a:t>
              </a:r>
              <a:endParaRPr lang="fr-FR" b="1" kern="1200" dirty="0">
                <a:solidFill>
                  <a:srgbClr val="FF0000"/>
                </a:solidFill>
                <a:latin typeface="+mj-lt"/>
              </a:endParaRPr>
            </a:p>
          </p:txBody>
        </p:sp>
        <p:sp>
          <p:nvSpPr>
            <p:cNvPr id="55" name="Ellipse 54"/>
            <p:cNvSpPr/>
            <p:nvPr/>
          </p:nvSpPr>
          <p:spPr>
            <a:xfrm>
              <a:off x="1027346" y="3185291"/>
              <a:ext cx="360000" cy="359999"/>
            </a:xfrm>
            <a:prstGeom prst="ellipse">
              <a:avLst/>
            </a:prstGeom>
            <a:solidFill>
              <a:srgbClr val="FF0000"/>
            </a:solidFill>
            <a:ln>
              <a:solidFill>
                <a:srgbClr val="FF000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56" name="Groupe 55"/>
          <p:cNvGrpSpPr/>
          <p:nvPr/>
        </p:nvGrpSpPr>
        <p:grpSpPr>
          <a:xfrm>
            <a:off x="7603998" y="3547444"/>
            <a:ext cx="653026" cy="889668"/>
            <a:chOff x="880833" y="2390504"/>
            <a:chExt cx="653026" cy="889668"/>
          </a:xfrm>
        </p:grpSpPr>
        <p:sp>
          <p:nvSpPr>
            <p:cNvPr id="57" name="Forme libre 56"/>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2008</a:t>
              </a:r>
              <a:endParaRPr lang="fr-FR" b="1" kern="1200" dirty="0">
                <a:solidFill>
                  <a:srgbClr val="FF0000"/>
                </a:solidFill>
                <a:latin typeface="+mj-lt"/>
              </a:endParaRPr>
            </a:p>
          </p:txBody>
        </p:sp>
        <p:sp>
          <p:nvSpPr>
            <p:cNvPr id="58" name="Ellipse 57"/>
            <p:cNvSpPr/>
            <p:nvPr/>
          </p:nvSpPr>
          <p:spPr>
            <a:xfrm>
              <a:off x="1016590" y="2390504"/>
              <a:ext cx="360000" cy="359999"/>
            </a:xfrm>
            <a:prstGeom prst="ellipse">
              <a:avLst/>
            </a:prstGeom>
            <a:solidFill>
              <a:schemeClr val="bg1">
                <a:lumMod val="50000"/>
              </a:schemeClr>
            </a:solidFill>
            <a:ln>
              <a:solidFill>
                <a:schemeClr val="bg1">
                  <a:lumMod val="50000"/>
                </a:schemeClr>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59" name="Groupe 58"/>
          <p:cNvGrpSpPr/>
          <p:nvPr/>
        </p:nvGrpSpPr>
        <p:grpSpPr>
          <a:xfrm>
            <a:off x="8557391" y="2420888"/>
            <a:ext cx="653026" cy="887853"/>
            <a:chOff x="880833" y="2657437"/>
            <a:chExt cx="653026" cy="887853"/>
          </a:xfrm>
        </p:grpSpPr>
        <p:sp>
          <p:nvSpPr>
            <p:cNvPr id="60" name="Forme libre 59"/>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2015</a:t>
              </a:r>
              <a:endParaRPr lang="fr-FR" b="1" kern="1200" dirty="0">
                <a:solidFill>
                  <a:srgbClr val="FF0000"/>
                </a:solidFill>
                <a:latin typeface="+mj-lt"/>
              </a:endParaRPr>
            </a:p>
          </p:txBody>
        </p:sp>
        <p:sp>
          <p:nvSpPr>
            <p:cNvPr id="61" name="Ellipse 60"/>
            <p:cNvSpPr/>
            <p:nvPr/>
          </p:nvSpPr>
          <p:spPr>
            <a:xfrm>
              <a:off x="1027346" y="3185291"/>
              <a:ext cx="360000" cy="359999"/>
            </a:xfrm>
            <a:prstGeom prst="ellipse">
              <a:avLst/>
            </a:prstGeom>
            <a:solidFill>
              <a:srgbClr val="7CBF33"/>
            </a:solidFill>
            <a:ln>
              <a:solidFill>
                <a:srgbClr val="7CBF33"/>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grpSp>
        <p:nvGrpSpPr>
          <p:cNvPr id="62" name="Groupe 61"/>
          <p:cNvGrpSpPr/>
          <p:nvPr/>
        </p:nvGrpSpPr>
        <p:grpSpPr>
          <a:xfrm>
            <a:off x="9510780" y="3547444"/>
            <a:ext cx="653026" cy="889668"/>
            <a:chOff x="880833" y="2390504"/>
            <a:chExt cx="653026" cy="889668"/>
          </a:xfrm>
        </p:grpSpPr>
        <p:sp>
          <p:nvSpPr>
            <p:cNvPr id="63" name="Forme libre 62"/>
            <p:cNvSpPr/>
            <p:nvPr/>
          </p:nvSpPr>
          <p:spPr>
            <a:xfrm>
              <a:off x="880833" y="2657437"/>
              <a:ext cx="653026" cy="622735"/>
            </a:xfrm>
            <a:custGeom>
              <a:avLst/>
              <a:gdLst>
                <a:gd name="connsiteX0" fmla="*/ 0 w 1169789"/>
                <a:gd name="connsiteY0" fmla="*/ 0 h 2167466"/>
                <a:gd name="connsiteX1" fmla="*/ 1169789 w 1169789"/>
                <a:gd name="connsiteY1" fmla="*/ 0 h 2167466"/>
                <a:gd name="connsiteX2" fmla="*/ 1169789 w 1169789"/>
                <a:gd name="connsiteY2" fmla="*/ 2167466 h 2167466"/>
                <a:gd name="connsiteX3" fmla="*/ 0 w 1169789"/>
                <a:gd name="connsiteY3" fmla="*/ 2167466 h 2167466"/>
                <a:gd name="connsiteX4" fmla="*/ 0 w 1169789"/>
                <a:gd name="connsiteY4" fmla="*/ 0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789" h="2167466">
                  <a:moveTo>
                    <a:pt x="0" y="0"/>
                  </a:moveTo>
                  <a:lnTo>
                    <a:pt x="1169789" y="0"/>
                  </a:lnTo>
                  <a:lnTo>
                    <a:pt x="1169789" y="2167466"/>
                  </a:lnTo>
                  <a:lnTo>
                    <a:pt x="0" y="2167466"/>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none" lIns="184912" tIns="184912" rIns="184912" bIns="184912" numCol="1" spcCol="1270" anchor="b" anchorCtr="0">
              <a:noAutofit/>
            </a:bodyPr>
            <a:lstStyle/>
            <a:p>
              <a:pPr lvl="0" algn="ctr" defTabSz="1155700">
                <a:lnSpc>
                  <a:spcPct val="90000"/>
                </a:lnSpc>
                <a:spcBef>
                  <a:spcPct val="0"/>
                </a:spcBef>
                <a:spcAft>
                  <a:spcPct val="35000"/>
                </a:spcAft>
              </a:pPr>
              <a:r>
                <a:rPr lang="fr-FR" b="1" kern="1200" dirty="0" smtClean="0">
                  <a:solidFill>
                    <a:srgbClr val="FF0000"/>
                  </a:solidFill>
                  <a:latin typeface="+mj-lt"/>
                </a:rPr>
                <a:t>2020</a:t>
              </a:r>
              <a:endParaRPr lang="fr-FR" b="1" kern="1200" dirty="0">
                <a:solidFill>
                  <a:srgbClr val="FF0000"/>
                </a:solidFill>
                <a:latin typeface="+mj-lt"/>
              </a:endParaRPr>
            </a:p>
          </p:txBody>
        </p:sp>
        <p:sp>
          <p:nvSpPr>
            <p:cNvPr id="64" name="Ellipse 63"/>
            <p:cNvSpPr/>
            <p:nvPr/>
          </p:nvSpPr>
          <p:spPr>
            <a:xfrm>
              <a:off x="1016590" y="2390504"/>
              <a:ext cx="360000" cy="359999"/>
            </a:xfrm>
            <a:prstGeom prst="ellipse">
              <a:avLst/>
            </a:prstGeom>
            <a:solidFill>
              <a:srgbClr val="FF0000"/>
            </a:solidFill>
            <a:ln>
              <a:solidFill>
                <a:srgbClr val="FF0000"/>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sp>
      </p:grpSp>
      <p:cxnSp>
        <p:nvCxnSpPr>
          <p:cNvPr id="66" name="Connecteur en angle 65"/>
          <p:cNvCxnSpPr/>
          <p:nvPr/>
        </p:nvCxnSpPr>
        <p:spPr>
          <a:xfrm flipV="1">
            <a:off x="767408" y="3426698"/>
            <a:ext cx="9721080" cy="2302"/>
          </a:xfrm>
          <a:prstGeom prst="bentConnector3">
            <a:avLst/>
          </a:prstGeom>
          <a:ln w="1047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Espace réservé du contenu 2"/>
          <p:cNvSpPr txBox="1">
            <a:spLocks/>
          </p:cNvSpPr>
          <p:nvPr/>
        </p:nvSpPr>
        <p:spPr>
          <a:xfrm>
            <a:off x="344383" y="1805030"/>
            <a:ext cx="1543896" cy="758335"/>
          </a:xfrm>
          <a:prstGeom prst="rect">
            <a:avLst/>
          </a:prstGeom>
          <a:solidFill>
            <a:srgbClr val="FF0000"/>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r>
              <a:rPr lang="fr-FR" sz="1400" dirty="0" smtClean="0">
                <a:solidFill>
                  <a:schemeClr val="bg1"/>
                </a:solidFill>
              </a:rPr>
              <a:t>1</a:t>
            </a:r>
            <a:r>
              <a:rPr lang="fr-FR" sz="1400" baseline="30000" dirty="0" smtClean="0">
                <a:solidFill>
                  <a:schemeClr val="bg1"/>
                </a:solidFill>
              </a:rPr>
              <a:t>ère</a:t>
            </a:r>
            <a:r>
              <a:rPr lang="fr-FR" sz="1400" dirty="0" smtClean="0">
                <a:solidFill>
                  <a:schemeClr val="bg1"/>
                </a:solidFill>
              </a:rPr>
              <a:t> BDD à 1To</a:t>
            </a:r>
          </a:p>
          <a:p>
            <a:pPr marL="0" indent="0" algn="ctr">
              <a:lnSpc>
                <a:spcPct val="100000"/>
              </a:lnSpc>
              <a:spcBef>
                <a:spcPts val="0"/>
              </a:spcBef>
              <a:buNone/>
            </a:pPr>
            <a:r>
              <a:rPr lang="fr-FR" sz="1400" dirty="0" smtClean="0">
                <a:solidFill>
                  <a:schemeClr val="bg1"/>
                </a:solidFill>
              </a:rPr>
              <a:t>(</a:t>
            </a:r>
            <a:r>
              <a:rPr lang="fr-FR" sz="1400" dirty="0" err="1" smtClean="0">
                <a:solidFill>
                  <a:schemeClr val="bg1"/>
                </a:solidFill>
              </a:rPr>
              <a:t>TeraData</a:t>
            </a:r>
            <a:r>
              <a:rPr lang="fr-FR" sz="1400" dirty="0" smtClean="0">
                <a:solidFill>
                  <a:schemeClr val="bg1"/>
                </a:solidFill>
              </a:rPr>
              <a:t> chez </a:t>
            </a:r>
            <a:r>
              <a:rPr lang="fr-FR" sz="1400" dirty="0" err="1" smtClean="0">
                <a:solidFill>
                  <a:schemeClr val="bg1"/>
                </a:solidFill>
              </a:rPr>
              <a:t>Wallmart</a:t>
            </a:r>
            <a:r>
              <a:rPr lang="fr-FR" sz="1400" dirty="0" smtClean="0">
                <a:solidFill>
                  <a:schemeClr val="bg1"/>
                </a:solidFill>
              </a:rPr>
              <a:t>)</a:t>
            </a:r>
            <a:endParaRPr lang="fr-FR" sz="1400" dirty="0">
              <a:solidFill>
                <a:schemeClr val="bg1"/>
              </a:solidFill>
            </a:endParaRPr>
          </a:p>
        </p:txBody>
      </p:sp>
      <p:sp>
        <p:nvSpPr>
          <p:cNvPr id="69" name="Espace réservé du contenu 2"/>
          <p:cNvSpPr txBox="1">
            <a:spLocks/>
          </p:cNvSpPr>
          <p:nvPr/>
        </p:nvSpPr>
        <p:spPr>
          <a:xfrm>
            <a:off x="4438813" y="2188627"/>
            <a:ext cx="1122042" cy="374738"/>
          </a:xfrm>
          <a:prstGeom prst="rect">
            <a:avLst/>
          </a:prstGeom>
          <a:solidFill>
            <a:schemeClr val="bg1">
              <a:lumMod val="50000"/>
            </a:schemeClr>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r>
              <a:rPr lang="fr-FR" sz="1400" dirty="0" smtClean="0">
                <a:solidFill>
                  <a:schemeClr val="bg1"/>
                </a:solidFill>
              </a:rPr>
              <a:t>Google FS</a:t>
            </a:r>
            <a:endParaRPr lang="fr-FR" sz="1400" dirty="0">
              <a:solidFill>
                <a:schemeClr val="bg1"/>
              </a:solidFill>
            </a:endParaRPr>
          </a:p>
        </p:txBody>
      </p:sp>
      <p:sp>
        <p:nvSpPr>
          <p:cNvPr id="70" name="Espace réservé du contenu 2"/>
          <p:cNvSpPr txBox="1">
            <a:spLocks/>
          </p:cNvSpPr>
          <p:nvPr/>
        </p:nvSpPr>
        <p:spPr>
          <a:xfrm>
            <a:off x="5415636" y="4344336"/>
            <a:ext cx="1234969" cy="521806"/>
          </a:xfrm>
          <a:prstGeom prst="rect">
            <a:avLst/>
          </a:prstGeom>
          <a:solidFill>
            <a:srgbClr val="7CBF33"/>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r>
              <a:rPr lang="fr-FR" sz="1400" dirty="0" smtClean="0">
                <a:solidFill>
                  <a:schemeClr val="bg1"/>
                </a:solidFill>
              </a:rPr>
              <a:t>Google </a:t>
            </a:r>
            <a:r>
              <a:rPr lang="fr-FR" sz="1400" dirty="0" err="1" smtClean="0">
                <a:solidFill>
                  <a:schemeClr val="bg1"/>
                </a:solidFill>
              </a:rPr>
              <a:t>Map</a:t>
            </a:r>
            <a:r>
              <a:rPr lang="fr-FR" sz="1400" dirty="0" smtClean="0">
                <a:solidFill>
                  <a:schemeClr val="bg1"/>
                </a:solidFill>
              </a:rPr>
              <a:t> </a:t>
            </a:r>
            <a:r>
              <a:rPr lang="fr-FR" sz="1400" dirty="0" err="1" smtClean="0">
                <a:solidFill>
                  <a:schemeClr val="bg1"/>
                </a:solidFill>
              </a:rPr>
              <a:t>Reduce</a:t>
            </a:r>
            <a:endParaRPr lang="fr-FR" sz="1400" dirty="0">
              <a:solidFill>
                <a:schemeClr val="bg1"/>
              </a:solidFill>
            </a:endParaRPr>
          </a:p>
        </p:txBody>
      </p:sp>
      <p:sp>
        <p:nvSpPr>
          <p:cNvPr id="72" name="Espace réservé du contenu 2"/>
          <p:cNvSpPr txBox="1">
            <a:spLocks/>
          </p:cNvSpPr>
          <p:nvPr/>
        </p:nvSpPr>
        <p:spPr>
          <a:xfrm>
            <a:off x="6371326" y="2041559"/>
            <a:ext cx="1234969" cy="521806"/>
          </a:xfrm>
          <a:prstGeom prst="rect">
            <a:avLst/>
          </a:prstGeom>
          <a:solidFill>
            <a:srgbClr val="FF0000"/>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00000"/>
              </a:lnSpc>
              <a:spcBef>
                <a:spcPts val="0"/>
              </a:spcBef>
              <a:buNone/>
            </a:pPr>
            <a:r>
              <a:rPr lang="fr-FR" sz="1400" dirty="0" smtClean="0">
                <a:solidFill>
                  <a:schemeClr val="bg1"/>
                </a:solidFill>
              </a:rPr>
              <a:t>Hadoop </a:t>
            </a:r>
          </a:p>
          <a:p>
            <a:pPr marL="0" indent="0" algn="ctr">
              <a:lnSpc>
                <a:spcPct val="100000"/>
              </a:lnSpc>
              <a:spcBef>
                <a:spcPts val="0"/>
              </a:spcBef>
              <a:buNone/>
            </a:pPr>
            <a:r>
              <a:rPr lang="fr-FR" sz="1400" dirty="0" err="1" smtClean="0">
                <a:solidFill>
                  <a:schemeClr val="bg1"/>
                </a:solidFill>
              </a:rPr>
              <a:t>Big</a:t>
            </a:r>
            <a:r>
              <a:rPr lang="fr-FR" sz="1400" dirty="0" smtClean="0">
                <a:solidFill>
                  <a:schemeClr val="bg1"/>
                </a:solidFill>
              </a:rPr>
              <a:t> Table</a:t>
            </a:r>
            <a:endParaRPr lang="fr-FR" sz="1400" dirty="0">
              <a:solidFill>
                <a:schemeClr val="bg1"/>
              </a:solidFill>
            </a:endParaRPr>
          </a:p>
        </p:txBody>
      </p:sp>
      <p:sp>
        <p:nvSpPr>
          <p:cNvPr id="73" name="Espace réservé du contenu 2"/>
          <p:cNvSpPr txBox="1">
            <a:spLocks/>
          </p:cNvSpPr>
          <p:nvPr/>
        </p:nvSpPr>
        <p:spPr>
          <a:xfrm>
            <a:off x="9443463" y="239454"/>
            <a:ext cx="2441186" cy="1565576"/>
          </a:xfrm>
          <a:prstGeom prst="rect">
            <a:avLst/>
          </a:prstGeom>
          <a:solidFill>
            <a:schemeClr val="bg1"/>
          </a:solidFill>
          <a:ln>
            <a:solidFill>
              <a:schemeClr val="tx1"/>
            </a:solid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Clr>
                <a:schemeClr val="tx1"/>
              </a:buClr>
              <a:buNone/>
            </a:pPr>
            <a:r>
              <a:rPr lang="fr-FR" sz="1400" dirty="0" smtClean="0"/>
              <a:t>1 </a:t>
            </a:r>
            <a:r>
              <a:rPr lang="fr-FR" sz="1400" dirty="0" err="1" smtClean="0"/>
              <a:t>ExaOctet</a:t>
            </a:r>
            <a:r>
              <a:rPr lang="fr-FR" sz="1400" dirty="0" smtClean="0"/>
              <a:t> </a:t>
            </a:r>
          </a:p>
          <a:p>
            <a:pPr marL="0" indent="0">
              <a:lnSpc>
                <a:spcPct val="100000"/>
              </a:lnSpc>
              <a:spcBef>
                <a:spcPts val="0"/>
              </a:spcBef>
              <a:buClr>
                <a:schemeClr val="tx1"/>
              </a:buClr>
              <a:buNone/>
            </a:pPr>
            <a:r>
              <a:rPr lang="fr-FR" sz="1400" dirty="0" smtClean="0"/>
              <a:t>= </a:t>
            </a:r>
            <a:r>
              <a:rPr lang="fr-FR" sz="1400" dirty="0"/>
              <a:t>10</a:t>
            </a:r>
            <a:r>
              <a:rPr lang="fr-FR" sz="1400" baseline="30000" dirty="0"/>
              <a:t>18</a:t>
            </a:r>
            <a:r>
              <a:rPr lang="fr-FR" sz="1400" dirty="0"/>
              <a:t> </a:t>
            </a:r>
            <a:r>
              <a:rPr lang="fr-FR" sz="1400" dirty="0" smtClean="0"/>
              <a:t>Octets </a:t>
            </a:r>
          </a:p>
          <a:p>
            <a:pPr marL="0" indent="0">
              <a:lnSpc>
                <a:spcPct val="100000"/>
              </a:lnSpc>
              <a:spcBef>
                <a:spcPts val="0"/>
              </a:spcBef>
              <a:buClr>
                <a:schemeClr val="tx1"/>
              </a:buClr>
              <a:buNone/>
            </a:pPr>
            <a:r>
              <a:rPr lang="fr-FR" sz="1400" dirty="0" smtClean="0"/>
              <a:t>= </a:t>
            </a:r>
            <a:r>
              <a:rPr lang="fr-FR" sz="1400" dirty="0"/>
              <a:t>1000 </a:t>
            </a:r>
            <a:r>
              <a:rPr lang="fr-FR" sz="1400" dirty="0" err="1" smtClean="0"/>
              <a:t>PetaOctets</a:t>
            </a:r>
            <a:r>
              <a:rPr lang="fr-FR" sz="1400" dirty="0" smtClean="0"/>
              <a:t> </a:t>
            </a:r>
          </a:p>
          <a:p>
            <a:pPr marL="0" indent="0">
              <a:lnSpc>
                <a:spcPct val="100000"/>
              </a:lnSpc>
              <a:spcBef>
                <a:spcPts val="0"/>
              </a:spcBef>
              <a:buClr>
                <a:schemeClr val="tx1"/>
              </a:buClr>
              <a:buNone/>
            </a:pPr>
            <a:r>
              <a:rPr lang="fr-FR" sz="1400" dirty="0" smtClean="0"/>
              <a:t>= </a:t>
            </a:r>
            <a:r>
              <a:rPr lang="fr-FR" sz="1400" dirty="0"/>
              <a:t>1 million de </a:t>
            </a:r>
            <a:r>
              <a:rPr lang="fr-FR" sz="1400" dirty="0" err="1" smtClean="0"/>
              <a:t>TeraOctets</a:t>
            </a:r>
            <a:endParaRPr lang="fr-FR" sz="1400" dirty="0" smtClean="0"/>
          </a:p>
          <a:p>
            <a:pPr marL="0" indent="0">
              <a:lnSpc>
                <a:spcPct val="100000"/>
              </a:lnSpc>
              <a:spcBef>
                <a:spcPts val="0"/>
              </a:spcBef>
              <a:buClr>
                <a:schemeClr val="tx1"/>
              </a:buClr>
              <a:buNone/>
            </a:pPr>
            <a:r>
              <a:rPr lang="fr-FR" sz="1400" dirty="0" smtClean="0"/>
              <a:t>1 </a:t>
            </a:r>
            <a:r>
              <a:rPr lang="fr-FR" sz="1400" dirty="0" err="1" smtClean="0"/>
              <a:t>ZettaOctet</a:t>
            </a:r>
            <a:r>
              <a:rPr lang="fr-FR" sz="1400" dirty="0" smtClean="0"/>
              <a:t> </a:t>
            </a:r>
          </a:p>
          <a:p>
            <a:pPr marL="0" indent="0">
              <a:lnSpc>
                <a:spcPct val="100000"/>
              </a:lnSpc>
              <a:spcBef>
                <a:spcPts val="0"/>
              </a:spcBef>
              <a:buClr>
                <a:schemeClr val="tx1"/>
              </a:buClr>
              <a:buNone/>
            </a:pPr>
            <a:r>
              <a:rPr lang="fr-FR" sz="1400" dirty="0" smtClean="0"/>
              <a:t>= 10</a:t>
            </a:r>
            <a:r>
              <a:rPr lang="fr-FR" sz="1400" baseline="30000" dirty="0" smtClean="0"/>
              <a:t>21</a:t>
            </a:r>
            <a:r>
              <a:rPr lang="fr-FR" sz="1400" dirty="0" smtClean="0"/>
              <a:t> Octets</a:t>
            </a:r>
          </a:p>
          <a:p>
            <a:pPr marL="0" indent="0">
              <a:lnSpc>
                <a:spcPct val="100000"/>
              </a:lnSpc>
              <a:spcBef>
                <a:spcPts val="0"/>
              </a:spcBef>
              <a:buClr>
                <a:schemeClr val="tx1"/>
              </a:buClr>
              <a:buNone/>
            </a:pPr>
            <a:r>
              <a:rPr lang="fr-FR" sz="1400" dirty="0" smtClean="0"/>
              <a:t>= 1 milliard de </a:t>
            </a:r>
            <a:r>
              <a:rPr lang="fr-FR" sz="1400" dirty="0" err="1" smtClean="0"/>
              <a:t>TeraOctets</a:t>
            </a:r>
            <a:endParaRPr lang="fr-FR" sz="1400" dirty="0"/>
          </a:p>
          <a:p>
            <a:pPr marL="0" indent="0">
              <a:lnSpc>
                <a:spcPct val="100000"/>
              </a:lnSpc>
              <a:spcBef>
                <a:spcPts val="0"/>
              </a:spcBef>
              <a:buClr>
                <a:schemeClr val="tx1"/>
              </a:buClr>
              <a:buNone/>
            </a:pPr>
            <a:endParaRPr lang="fr-FR" sz="1400" dirty="0"/>
          </a:p>
        </p:txBody>
      </p:sp>
      <p:sp>
        <p:nvSpPr>
          <p:cNvPr id="74" name="Espace réservé du contenu 2"/>
          <p:cNvSpPr txBox="1">
            <a:spLocks/>
          </p:cNvSpPr>
          <p:nvPr/>
        </p:nvSpPr>
        <p:spPr>
          <a:xfrm>
            <a:off x="3435302" y="4344336"/>
            <a:ext cx="1622627" cy="562371"/>
          </a:xfrm>
          <a:prstGeom prst="rect">
            <a:avLst/>
          </a:prstGeom>
          <a:solidFill>
            <a:srgbClr val="FF0000"/>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fr-FR" sz="1400" dirty="0" smtClean="0">
                <a:solidFill>
                  <a:schemeClr val="bg1"/>
                </a:solidFill>
              </a:rPr>
              <a:t>Définition du </a:t>
            </a:r>
            <a:r>
              <a:rPr lang="fr-FR" sz="1400" dirty="0" err="1" smtClean="0">
                <a:solidFill>
                  <a:schemeClr val="bg1"/>
                </a:solidFill>
              </a:rPr>
              <a:t>Big</a:t>
            </a:r>
            <a:r>
              <a:rPr lang="fr-FR" sz="1400" dirty="0" smtClean="0">
                <a:solidFill>
                  <a:schemeClr val="bg1"/>
                </a:solidFill>
              </a:rPr>
              <a:t> Data par les 3V</a:t>
            </a:r>
            <a:endParaRPr lang="fr-FR" sz="1400" dirty="0">
              <a:solidFill>
                <a:schemeClr val="bg1"/>
              </a:solidFill>
            </a:endParaRPr>
          </a:p>
        </p:txBody>
      </p:sp>
      <p:sp>
        <p:nvSpPr>
          <p:cNvPr id="75" name="Espace réservé du contenu 2"/>
          <p:cNvSpPr txBox="1">
            <a:spLocks/>
          </p:cNvSpPr>
          <p:nvPr/>
        </p:nvSpPr>
        <p:spPr>
          <a:xfrm>
            <a:off x="9410238" y="4258993"/>
            <a:ext cx="1944216" cy="970207"/>
          </a:xfrm>
          <a:prstGeom prst="rect">
            <a:avLst/>
          </a:prstGeom>
          <a:solidFill>
            <a:srgbClr val="FF0000"/>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fr-FR" sz="1400" dirty="0" smtClean="0">
                <a:solidFill>
                  <a:schemeClr val="bg1"/>
                </a:solidFill>
              </a:rPr>
              <a:t>Prévision d’une </a:t>
            </a:r>
            <a:r>
              <a:rPr lang="fr-FR" sz="1400" dirty="0">
                <a:solidFill>
                  <a:schemeClr val="bg1"/>
                </a:solidFill>
              </a:rPr>
              <a:t>hausse de 4 300 % de la génération annuelle des </a:t>
            </a:r>
            <a:r>
              <a:rPr lang="fr-FR" sz="1400" dirty="0" smtClean="0">
                <a:solidFill>
                  <a:schemeClr val="bg1"/>
                </a:solidFill>
              </a:rPr>
              <a:t>données</a:t>
            </a:r>
            <a:endParaRPr lang="fr-FR" sz="1400" dirty="0">
              <a:solidFill>
                <a:schemeClr val="bg1"/>
              </a:solidFill>
            </a:endParaRPr>
          </a:p>
        </p:txBody>
      </p:sp>
      <p:sp>
        <p:nvSpPr>
          <p:cNvPr id="76" name="Espace réservé du contenu 2"/>
          <p:cNvSpPr txBox="1">
            <a:spLocks/>
          </p:cNvSpPr>
          <p:nvPr/>
        </p:nvSpPr>
        <p:spPr>
          <a:xfrm>
            <a:off x="7949454" y="2011516"/>
            <a:ext cx="2106986" cy="551811"/>
          </a:xfrm>
          <a:prstGeom prst="rect">
            <a:avLst/>
          </a:prstGeom>
          <a:solidFill>
            <a:srgbClr val="7CBF33"/>
          </a:solidFill>
          <a:ln>
            <a:solidFill>
              <a:srgbClr val="7CBF33"/>
            </a:solid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fr-FR" sz="1400" dirty="0">
                <a:solidFill>
                  <a:schemeClr val="bg1"/>
                </a:solidFill>
              </a:rPr>
              <a:t>1 </a:t>
            </a:r>
            <a:r>
              <a:rPr lang="fr-FR" sz="1400" dirty="0" err="1" smtClean="0">
                <a:solidFill>
                  <a:schemeClr val="bg1"/>
                </a:solidFill>
              </a:rPr>
              <a:t>ZettaOctet</a:t>
            </a:r>
            <a:r>
              <a:rPr lang="fr-FR" sz="1400" dirty="0" smtClean="0">
                <a:solidFill>
                  <a:schemeClr val="bg1"/>
                </a:solidFill>
              </a:rPr>
              <a:t>  de trafic </a:t>
            </a:r>
            <a:r>
              <a:rPr lang="fr-FR" sz="1400" dirty="0">
                <a:solidFill>
                  <a:schemeClr val="bg1"/>
                </a:solidFill>
              </a:rPr>
              <a:t>IP </a:t>
            </a:r>
            <a:r>
              <a:rPr lang="fr-FR" sz="1400" dirty="0" smtClean="0">
                <a:solidFill>
                  <a:schemeClr val="bg1"/>
                </a:solidFill>
              </a:rPr>
              <a:t>attendu aux US</a:t>
            </a:r>
            <a:endParaRPr lang="fr-FR" sz="1400" dirty="0">
              <a:solidFill>
                <a:schemeClr val="bg1"/>
              </a:solidFill>
            </a:endParaRPr>
          </a:p>
        </p:txBody>
      </p:sp>
      <p:sp>
        <p:nvSpPr>
          <p:cNvPr id="77" name="Espace réservé du contenu 2"/>
          <p:cNvSpPr txBox="1">
            <a:spLocks/>
          </p:cNvSpPr>
          <p:nvPr/>
        </p:nvSpPr>
        <p:spPr>
          <a:xfrm>
            <a:off x="7062245" y="4357373"/>
            <a:ext cx="1821659" cy="1251483"/>
          </a:xfrm>
          <a:prstGeom prst="rect">
            <a:avLst/>
          </a:prstGeom>
          <a:solidFill>
            <a:schemeClr val="bg1">
              <a:lumMod val="50000"/>
            </a:schemeClr>
          </a:solidFill>
          <a:ln>
            <a:noFill/>
          </a:ln>
        </p:spPr>
        <p:txBody>
          <a:bodyPr vert="horz" lIns="91440" tIns="45720" rIns="91440" bIns="45720" rtlCol="0">
            <a:noAutofit/>
          </a:bodyPr>
          <a:lstStyle>
            <a:lvl1pPr marL="92075" indent="-92075" algn="l" defTabSz="914400" rtl="0" eaLnBrk="1" latinLnBrk="0" hangingPunct="1">
              <a:lnSpc>
                <a:spcPct val="150000"/>
              </a:lnSpc>
              <a:spcBef>
                <a:spcPts val="600"/>
              </a:spcBef>
              <a:buClr>
                <a:srgbClr val="7CBF33"/>
              </a:buClr>
              <a:buFont typeface="Wingdings" charset="2"/>
              <a:buChar char="u"/>
              <a:defRPr sz="2000" kern="1200">
                <a:solidFill>
                  <a:schemeClr val="tx2"/>
                </a:solidFill>
                <a:latin typeface="+mn-lt"/>
                <a:ea typeface="+mn-ea"/>
                <a:cs typeface="+mn-cs"/>
              </a:defRPr>
            </a:lvl1pPr>
            <a:lvl2pPr marL="88900" indent="-88900" algn="l" defTabSz="914400" rtl="0" eaLnBrk="1" latinLnBrk="0" hangingPunct="1">
              <a:lnSpc>
                <a:spcPct val="150000"/>
              </a:lnSpc>
              <a:spcBef>
                <a:spcPts val="600"/>
              </a:spcBef>
              <a:buClr>
                <a:srgbClr val="7CBF33"/>
              </a:buClr>
              <a:buFont typeface="Wingdings" charset="2"/>
              <a:buChar char="u"/>
              <a:defRPr sz="1300" b="1" kern="1200">
                <a:solidFill>
                  <a:schemeClr val="tx2"/>
                </a:solidFill>
                <a:latin typeface="+mn-lt"/>
                <a:ea typeface="+mn-ea"/>
                <a:cs typeface="+mn-cs"/>
              </a:defRPr>
            </a:lvl2pPr>
            <a:lvl3pPr marL="400050" indent="-231775" algn="l" defTabSz="914400" rtl="0" eaLnBrk="1" latinLnBrk="0" hangingPunct="1">
              <a:lnSpc>
                <a:spcPct val="150000"/>
              </a:lnSpc>
              <a:spcBef>
                <a:spcPts val="600"/>
              </a:spcBef>
              <a:buClr>
                <a:srgbClr val="7CBF33"/>
              </a:buClr>
              <a:buSzPct val="137000"/>
              <a:buFont typeface="Wingdings" charset="2"/>
              <a:buChar char="u"/>
              <a:defRPr sz="1300" b="0" kern="1200">
                <a:solidFill>
                  <a:schemeClr val="tx2"/>
                </a:solidFill>
                <a:latin typeface="+mn-lt"/>
                <a:ea typeface="+mn-ea"/>
                <a:cs typeface="+mn-cs"/>
              </a:defRPr>
            </a:lvl3pPr>
            <a:lvl4pPr marL="511175" indent="-107950" algn="l" defTabSz="914400" rtl="0" eaLnBrk="1" latinLnBrk="0" hangingPunct="1">
              <a:lnSpc>
                <a:spcPct val="150000"/>
              </a:lnSpc>
              <a:spcBef>
                <a:spcPts val="600"/>
              </a:spcBef>
              <a:buClr>
                <a:srgbClr val="7CBF33"/>
              </a:buClr>
              <a:buFont typeface="Wingdings" charset="2"/>
              <a:buChar char="u"/>
              <a:defRPr sz="12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fr-FR" sz="1400" dirty="0" err="1" smtClean="0">
                <a:solidFill>
                  <a:schemeClr val="bg1"/>
                </a:solidFill>
              </a:rPr>
              <a:t>Wired</a:t>
            </a:r>
            <a:r>
              <a:rPr lang="fr-FR" sz="1400" dirty="0" smtClean="0">
                <a:solidFill>
                  <a:schemeClr val="bg1"/>
                </a:solidFill>
              </a:rPr>
              <a:t> : Face </a:t>
            </a:r>
            <a:r>
              <a:rPr lang="fr-FR" sz="1400" dirty="0">
                <a:solidFill>
                  <a:schemeClr val="bg1"/>
                </a:solidFill>
              </a:rPr>
              <a:t>au déluge de données, la méthode scientifique est obsolète</a:t>
            </a:r>
          </a:p>
        </p:txBody>
      </p:sp>
    </p:spTree>
    <p:extLst>
      <p:ext uri="{BB962C8B-B14F-4D97-AF65-F5344CB8AC3E}">
        <p14:creationId xmlns:p14="http://schemas.microsoft.com/office/powerpoint/2010/main" val="22859747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68" grpId="0" animBg="1"/>
      <p:bldP spid="69" grpId="0" animBg="1"/>
      <p:bldP spid="70" grpId="0" animBg="1"/>
      <p:bldP spid="72" grpId="0" animBg="1"/>
      <p:bldP spid="73" grpId="0" animBg="1"/>
      <p:bldP spid="74" grpId="0" animBg="1"/>
      <p:bldP spid="75" grpId="0" animBg="1"/>
      <p:bldP spid="76" grpId="0" animBg="1"/>
      <p:bldP spid="7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90</a:t>
            </a:fld>
            <a:endParaRPr lang="fr-FR" dirty="0"/>
          </a:p>
        </p:txBody>
      </p:sp>
      <p:sp>
        <p:nvSpPr>
          <p:cNvPr id="3" name="Espace réservé de la date 2"/>
          <p:cNvSpPr>
            <a:spLocks noGrp="1"/>
          </p:cNvSpPr>
          <p:nvPr>
            <p:ph type="dt" sz="half" idx="2"/>
          </p:nvPr>
        </p:nvSpPr>
        <p:spPr/>
        <p:txBody>
          <a:bodyPr/>
          <a:lstStyle/>
          <a:p>
            <a:r>
              <a:rPr lang="fr-FR" smtClean="0"/>
              <a:t>JUIN 2015</a:t>
            </a:r>
            <a:endParaRPr lang="fr-FR" dirty="0"/>
          </a:p>
        </p:txBody>
      </p:sp>
      <p:sp>
        <p:nvSpPr>
          <p:cNvPr id="4" name="Titre 5"/>
          <p:cNvSpPr txBox="1">
            <a:spLocks/>
          </p:cNvSpPr>
          <p:nvPr/>
        </p:nvSpPr>
        <p:spPr>
          <a:xfrm>
            <a:off x="2207568" y="1916832"/>
            <a:ext cx="9865096" cy="1944216"/>
          </a:xfrm>
          <a:prstGeom prst="rect">
            <a:avLst/>
          </a:prstGeom>
        </p:spPr>
        <p:txBody>
          <a:bodyPr>
            <a:norm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ctr">
              <a:lnSpc>
                <a:spcPct val="100000"/>
              </a:lnSpc>
            </a:pPr>
            <a:r>
              <a:rPr lang="fr-FR" altLang="fr-FR" sz="4000" dirty="0" err="1" smtClean="0"/>
              <a:t>MerCI</a:t>
            </a:r>
            <a:r>
              <a:rPr lang="fr-FR" altLang="fr-FR" sz="4000" dirty="0" smtClean="0"/>
              <a:t> </a:t>
            </a:r>
          </a:p>
          <a:p>
            <a:pPr algn="ctr">
              <a:lnSpc>
                <a:spcPct val="100000"/>
              </a:lnSpc>
            </a:pPr>
            <a:r>
              <a:rPr lang="fr-FR" altLang="fr-FR" sz="4000" dirty="0" smtClean="0"/>
              <a:t>POUR VOTRE </a:t>
            </a:r>
          </a:p>
          <a:p>
            <a:pPr algn="ctr">
              <a:lnSpc>
                <a:spcPct val="100000"/>
              </a:lnSpc>
            </a:pPr>
            <a:r>
              <a:rPr lang="fr-FR" altLang="fr-FR" sz="4000" dirty="0" smtClean="0"/>
              <a:t>PARTICIPATION</a:t>
            </a:r>
          </a:p>
        </p:txBody>
      </p:sp>
    </p:spTree>
    <p:extLst>
      <p:ext uri="{BB962C8B-B14F-4D97-AF65-F5344CB8AC3E}">
        <p14:creationId xmlns:p14="http://schemas.microsoft.com/office/powerpoint/2010/main" val="144055096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4"/>
          </p:nvPr>
        </p:nvSpPr>
        <p:spPr/>
        <p:txBody>
          <a:bodyPr/>
          <a:lstStyle/>
          <a:p>
            <a:fld id="{0E465282-C79B-4ED5-A145-AC9BCBC76765}" type="slidenum">
              <a:rPr lang="fr-FR" smtClean="0"/>
              <a:pPr/>
              <a:t>91</a:t>
            </a:fld>
            <a:endParaRPr lang="fr-FR" dirty="0"/>
          </a:p>
        </p:txBody>
      </p:sp>
      <p:sp>
        <p:nvSpPr>
          <p:cNvPr id="3" name="Espace réservé de la date 2"/>
          <p:cNvSpPr>
            <a:spLocks noGrp="1"/>
          </p:cNvSpPr>
          <p:nvPr>
            <p:ph type="dt" sz="half" idx="2"/>
          </p:nvPr>
        </p:nvSpPr>
        <p:spPr/>
        <p:txBody>
          <a:bodyPr/>
          <a:lstStyle/>
          <a:p>
            <a:r>
              <a:rPr lang="fr-FR" smtClean="0"/>
              <a:t>JUIN 2015</a:t>
            </a:r>
            <a:endParaRPr lang="fr-FR" dirty="0"/>
          </a:p>
        </p:txBody>
      </p:sp>
      <p:sp>
        <p:nvSpPr>
          <p:cNvPr id="4" name="Titre 5"/>
          <p:cNvSpPr txBox="1">
            <a:spLocks/>
          </p:cNvSpPr>
          <p:nvPr/>
        </p:nvSpPr>
        <p:spPr>
          <a:xfrm>
            <a:off x="2207568" y="1916832"/>
            <a:ext cx="9865096" cy="1944216"/>
          </a:xfrm>
          <a:prstGeom prst="rect">
            <a:avLst/>
          </a:prstGeom>
        </p:spPr>
        <p:txBody>
          <a:bodyPr>
            <a:normAutofit/>
          </a:bodyPr>
          <a:lstStyle>
            <a:lvl1pPr marL="76200" indent="0" algn="l" defTabSz="914400" rtl="0" eaLnBrk="1" latinLnBrk="0" hangingPunct="1">
              <a:lnSpc>
                <a:spcPct val="85000"/>
              </a:lnSpc>
              <a:spcBef>
                <a:spcPct val="0"/>
              </a:spcBef>
              <a:buNone/>
              <a:defRPr sz="2400" kern="1200" cap="all" baseline="0">
                <a:ln>
                  <a:solidFill>
                    <a:schemeClr val="accent2"/>
                  </a:solidFill>
                </a:ln>
                <a:solidFill>
                  <a:schemeClr val="accent2"/>
                </a:solidFill>
                <a:latin typeface="+mj-lt"/>
                <a:ea typeface="+mj-ea"/>
                <a:cs typeface="+mj-cs"/>
              </a:defRPr>
            </a:lvl1pPr>
          </a:lstStyle>
          <a:p>
            <a:pPr algn="ctr">
              <a:lnSpc>
                <a:spcPct val="100000"/>
              </a:lnSpc>
            </a:pPr>
            <a:r>
              <a:rPr lang="fr-FR" altLang="fr-FR" sz="4000" dirty="0" smtClean="0"/>
              <a:t>ANNEXES</a:t>
            </a:r>
          </a:p>
        </p:txBody>
      </p:sp>
    </p:spTree>
    <p:extLst>
      <p:ext uri="{BB962C8B-B14F-4D97-AF65-F5344CB8AC3E}">
        <p14:creationId xmlns:p14="http://schemas.microsoft.com/office/powerpoint/2010/main" val="264179235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Glossaire (source JDN)</a:t>
            </a:r>
            <a:endParaRPr lang="fr-FR" dirty="0"/>
          </a:p>
        </p:txBody>
      </p:sp>
      <p:sp>
        <p:nvSpPr>
          <p:cNvPr id="3" name="Espace réservé du contenu 2"/>
          <p:cNvSpPr>
            <a:spLocks noGrp="1"/>
          </p:cNvSpPr>
          <p:nvPr>
            <p:ph idx="1"/>
          </p:nvPr>
        </p:nvSpPr>
        <p:spPr/>
        <p:txBody>
          <a:bodyPr/>
          <a:lstStyle/>
          <a:p>
            <a:pPr marL="0" indent="0">
              <a:buNone/>
            </a:pPr>
            <a:r>
              <a:rPr lang="fr-FR" dirty="0"/>
              <a:t>Comme pour toute nouvelle technologie, le </a:t>
            </a:r>
            <a:r>
              <a:rPr lang="fr-FR" dirty="0" err="1"/>
              <a:t>Big</a:t>
            </a:r>
            <a:r>
              <a:rPr lang="fr-FR" dirty="0"/>
              <a:t> Data apporte son lot de nouveaux termes. Certains sont nés dans le cerveau des développeurs, d'autres viennent de la statistique. </a:t>
            </a:r>
            <a:endParaRPr lang="fr-FR" dirty="0" smtClean="0"/>
          </a:p>
          <a:p>
            <a:pPr marL="0" indent="0">
              <a:buNone/>
            </a:pPr>
            <a:endParaRPr lang="fr-FR" dirty="0"/>
          </a:p>
          <a:p>
            <a:r>
              <a:rPr lang="fr-FR" b="1" dirty="0"/>
              <a:t> 3V </a:t>
            </a:r>
            <a:r>
              <a:rPr lang="fr-FR" dirty="0"/>
              <a:t>: Volume, Vitesse, variété, c'est, selon les consultants, les trois critères clés qui définissent une plateforme </a:t>
            </a:r>
            <a:r>
              <a:rPr lang="fr-FR" u="sng" dirty="0" err="1">
                <a:hlinkClick r:id="rId2"/>
              </a:rPr>
              <a:t>Big</a:t>
            </a:r>
            <a:r>
              <a:rPr lang="fr-FR" u="sng" dirty="0">
                <a:hlinkClick r:id="rId2"/>
              </a:rPr>
              <a:t> Data</a:t>
            </a:r>
            <a:r>
              <a:rPr lang="fr-FR" dirty="0"/>
              <a:t>. Le volume est le critère le plus souvent évoqué, avec la capacité de traiter des To voire des Po de données, mais ce n'est pas le seul. Le critère vitesse est important pour bon nombre d'applications </a:t>
            </a:r>
            <a:r>
              <a:rPr lang="fr-FR" dirty="0" err="1"/>
              <a:t>Big</a:t>
            </a:r>
            <a:r>
              <a:rPr lang="fr-FR" dirty="0"/>
              <a:t> Data dont certaines sont temps réel, le critère variété évoque la capacité d'un système à pouvoir traiter des données hétérogènes et non structurées. A ces 3V initiaux, certains ont ajouté le V de Valeur et le V de véracité</a:t>
            </a:r>
            <a:r>
              <a:rPr lang="fr-FR" dirty="0" smtClean="0"/>
              <a:t>.</a:t>
            </a:r>
            <a:br>
              <a:rPr lang="fr-FR" dirty="0" smtClean="0"/>
            </a:br>
            <a:r>
              <a:rPr lang="fr-FR" dirty="0"/>
              <a:t/>
            </a:r>
            <a:br>
              <a:rPr lang="fr-FR" dirty="0"/>
            </a:br>
            <a:r>
              <a:rPr lang="fr-FR" dirty="0"/>
              <a:t> </a:t>
            </a:r>
          </a:p>
          <a:p>
            <a:r>
              <a:rPr lang="fr-FR" dirty="0"/>
              <a:t> </a:t>
            </a:r>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92</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1041348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b="1" dirty="0"/>
              <a:t>Algorithmes </a:t>
            </a:r>
            <a:r>
              <a:rPr lang="fr-FR" dirty="0"/>
              <a:t>: Si dans le </a:t>
            </a:r>
            <a:r>
              <a:rPr lang="fr-FR" dirty="0" err="1"/>
              <a:t>Big</a:t>
            </a:r>
            <a:r>
              <a:rPr lang="fr-FR" dirty="0"/>
              <a:t> Data, la donnée est le sang du système, le moteur d'intégration de données, le cœur, les algorithmes en sont le cerveau. Ce sont les algorithmes, basés sur les statistiques, l'intelligence artificielle qui analysent les </a:t>
            </a:r>
            <a:r>
              <a:rPr lang="fr-FR" dirty="0" smtClean="0"/>
              <a:t>données.</a:t>
            </a:r>
          </a:p>
          <a:p>
            <a:r>
              <a:rPr lang="fr-FR" b="1" dirty="0" smtClean="0"/>
              <a:t>Algorithmes </a:t>
            </a:r>
            <a:r>
              <a:rPr lang="fr-FR" b="1" dirty="0"/>
              <a:t>de </a:t>
            </a:r>
            <a:r>
              <a:rPr lang="fr-FR" b="1" dirty="0" err="1"/>
              <a:t>Boosting</a:t>
            </a:r>
            <a:r>
              <a:rPr lang="fr-FR" dirty="0"/>
              <a:t> : Les algorithmes de </a:t>
            </a:r>
            <a:r>
              <a:rPr lang="fr-FR" dirty="0" err="1"/>
              <a:t>Boosting</a:t>
            </a:r>
            <a:r>
              <a:rPr lang="fr-FR" dirty="0"/>
              <a:t> ou encore de stratégies adaptatives sont une classe d'algorithmes de Machine Learning permettant d'améliorer la précision d'algorithme peu </a:t>
            </a:r>
            <a:r>
              <a:rPr lang="fr-FR" dirty="0" smtClean="0"/>
              <a:t>précis.</a:t>
            </a:r>
          </a:p>
          <a:p>
            <a:r>
              <a:rPr lang="fr-FR" b="1" dirty="0" smtClean="0"/>
              <a:t>Algorithmes </a:t>
            </a:r>
            <a:r>
              <a:rPr lang="fr-FR" b="1" dirty="0"/>
              <a:t>génétiques</a:t>
            </a:r>
            <a:r>
              <a:rPr lang="fr-FR" dirty="0"/>
              <a:t> : Algorithmes calqués sur les principes des évolutions génétiques d'une population et permettant d'améliorer une solution par calculs successives, comme des générations de populations, jusqu'à arriver à un optimum.</a:t>
            </a:r>
            <a:br>
              <a:rPr lang="fr-FR" dirty="0"/>
            </a:br>
            <a:r>
              <a:rPr lang="fr-FR" dirty="0"/>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93</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26835391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dirty="0" smtClean="0"/>
              <a:t> </a:t>
            </a:r>
            <a:r>
              <a:rPr lang="fr-FR" b="1" dirty="0"/>
              <a:t>Analyse discriminante linéaire</a:t>
            </a:r>
            <a:r>
              <a:rPr lang="fr-FR" dirty="0"/>
              <a:t> : Algorithme prédictif permettant de classifier un individu dans un segment. </a:t>
            </a:r>
            <a:endParaRPr lang="fr-FR" dirty="0" smtClean="0"/>
          </a:p>
          <a:p>
            <a:r>
              <a:rPr lang="fr-FR" b="1" dirty="0" smtClean="0"/>
              <a:t>Arbres </a:t>
            </a:r>
            <a:r>
              <a:rPr lang="fr-FR" b="1" dirty="0"/>
              <a:t>de décision</a:t>
            </a:r>
            <a:r>
              <a:rPr lang="fr-FR" dirty="0"/>
              <a:t> : Algorithme permettant la résolution de problèmes en les représentant sous forme d'arbre dans lequel chaque feuille représente une solution possible, les branches les choix à suivre. </a:t>
            </a:r>
            <a:endParaRPr lang="fr-FR" dirty="0" smtClean="0"/>
          </a:p>
          <a:p>
            <a:r>
              <a:rPr lang="fr-FR" b="1" dirty="0" err="1" smtClean="0"/>
              <a:t>BigTable</a:t>
            </a:r>
            <a:r>
              <a:rPr lang="fr-FR" b="1" dirty="0" smtClean="0"/>
              <a:t> </a:t>
            </a:r>
            <a:r>
              <a:rPr lang="fr-FR" dirty="0"/>
              <a:t>: Base de données distribuée développée par Google pour ses propres besoins, </a:t>
            </a:r>
            <a:r>
              <a:rPr lang="fr-FR" dirty="0" err="1"/>
              <a:t>BigTable</a:t>
            </a:r>
            <a:r>
              <a:rPr lang="fr-FR" dirty="0"/>
              <a:t> n'est pas disponible en open source mais peut être exploitée sur Google App </a:t>
            </a:r>
            <a:r>
              <a:rPr lang="fr-FR" dirty="0" err="1"/>
              <a:t>Engine</a:t>
            </a:r>
            <a:r>
              <a:rPr lang="fr-FR" dirty="0"/>
              <a:t> qui l'a récemment commercialisé sous forme de service Cloud</a:t>
            </a:r>
            <a:r>
              <a:rPr lang="fr-FR" dirty="0" smtClean="0"/>
              <a:t>.</a:t>
            </a:r>
          </a:p>
          <a:p>
            <a:r>
              <a:rPr lang="fr-FR" dirty="0"/>
              <a:t> </a:t>
            </a:r>
            <a:r>
              <a:rPr lang="fr-FR" b="1" dirty="0" err="1"/>
              <a:t>Churn</a:t>
            </a:r>
            <a:r>
              <a:rPr lang="fr-FR" b="1" dirty="0"/>
              <a:t> </a:t>
            </a:r>
            <a:r>
              <a:rPr lang="fr-FR" dirty="0"/>
              <a:t>: Le </a:t>
            </a:r>
            <a:r>
              <a:rPr lang="fr-FR" dirty="0" err="1"/>
              <a:t>churn</a:t>
            </a:r>
            <a:r>
              <a:rPr lang="fr-FR" dirty="0"/>
              <a:t> ou taux d'attrition correspond à la part des clients perdus sur une période.</a:t>
            </a:r>
            <a:br>
              <a:rPr lang="fr-FR" dirty="0"/>
            </a:br>
            <a:r>
              <a:rPr lang="fr-FR" dirty="0"/>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94</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2616810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b="1" dirty="0" err="1"/>
              <a:t>Clickstream</a:t>
            </a:r>
            <a:r>
              <a:rPr lang="fr-FR" b="1" dirty="0"/>
              <a:t> </a:t>
            </a:r>
            <a:r>
              <a:rPr lang="fr-FR" dirty="0"/>
              <a:t>: Il s'agit du flux de clics généré en permanence par les internautes sur un site Internet. C'est une source précieuse d'information pour les algorithmes de Machine </a:t>
            </a:r>
            <a:r>
              <a:rPr lang="fr-FR" dirty="0" smtClean="0"/>
              <a:t>Learning.</a:t>
            </a:r>
          </a:p>
          <a:p>
            <a:r>
              <a:rPr lang="fr-FR" b="1" dirty="0" smtClean="0"/>
              <a:t>Data </a:t>
            </a:r>
            <a:r>
              <a:rPr lang="fr-FR" b="1" dirty="0" err="1"/>
              <a:t>Cleansing</a:t>
            </a:r>
            <a:r>
              <a:rPr lang="fr-FR" dirty="0"/>
              <a:t> : Littéralement nettoyage des données. C'est une phase qui consiste à supprimer les données incohérentes, corriger les erreurs comme, par exemple, des données mal saisies. Disposer d'informations d'un bon niveau de qualité est un préalable à l'élaboration d'algorithmes de Machine Learning</a:t>
            </a:r>
            <a:r>
              <a:rPr lang="fr-FR" dirty="0" smtClean="0"/>
              <a:t>.</a:t>
            </a:r>
          </a:p>
          <a:p>
            <a:r>
              <a:rPr lang="fr-FR" dirty="0"/>
              <a:t> </a:t>
            </a:r>
            <a:r>
              <a:rPr lang="fr-FR" b="1" dirty="0"/>
              <a:t>Data </a:t>
            </a:r>
            <a:r>
              <a:rPr lang="fr-FR" b="1" dirty="0" err="1"/>
              <a:t>Analyst</a:t>
            </a:r>
            <a:r>
              <a:rPr lang="fr-FR" b="1" dirty="0"/>
              <a:t> </a:t>
            </a:r>
            <a:r>
              <a:rPr lang="fr-FR" dirty="0"/>
              <a:t>: Maitrisant les outils du </a:t>
            </a:r>
            <a:r>
              <a:rPr lang="fr-FR" dirty="0" err="1"/>
              <a:t>Big</a:t>
            </a:r>
            <a:r>
              <a:rPr lang="fr-FR" dirty="0"/>
              <a:t> Data et les statistiques, le Data </a:t>
            </a:r>
            <a:r>
              <a:rPr lang="fr-FR" dirty="0" err="1"/>
              <a:t>Analyst</a:t>
            </a:r>
            <a:r>
              <a:rPr lang="fr-FR" dirty="0"/>
              <a:t> code les algorithmes prédictifs sur la plateforme analytique.</a:t>
            </a:r>
            <a:br>
              <a:rPr lang="fr-FR" dirty="0"/>
            </a:br>
            <a:r>
              <a:rPr lang="fr-FR" dirty="0"/>
              <a:t/>
            </a:r>
            <a:br>
              <a:rPr lang="fr-FR" dirty="0"/>
            </a:br>
            <a:r>
              <a:rPr lang="fr-FR" dirty="0"/>
              <a:t/>
            </a:r>
            <a:br>
              <a:rPr lang="fr-FR" dirty="0"/>
            </a:br>
            <a:r>
              <a:rPr lang="fr-FR" dirty="0"/>
              <a:t>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95</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1481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a:xfrm>
            <a:off x="335360" y="980728"/>
            <a:ext cx="11521280" cy="4824536"/>
          </a:xfrm>
        </p:spPr>
        <p:txBody>
          <a:bodyPr/>
          <a:lstStyle/>
          <a:p>
            <a:r>
              <a:rPr lang="fr-FR" b="1" dirty="0" smtClean="0"/>
              <a:t> Data </a:t>
            </a:r>
            <a:r>
              <a:rPr lang="fr-FR" b="1" dirty="0" err="1"/>
              <a:t>Scientist</a:t>
            </a:r>
            <a:r>
              <a:rPr lang="fr-FR" b="1" dirty="0"/>
              <a:t> </a:t>
            </a:r>
            <a:r>
              <a:rPr lang="fr-FR" dirty="0"/>
              <a:t>: A la fois statisticien de haut vol, capable de manipuler les outils informatiques du </a:t>
            </a:r>
            <a:r>
              <a:rPr lang="fr-FR" dirty="0" err="1"/>
              <a:t>Big</a:t>
            </a:r>
            <a:r>
              <a:rPr lang="fr-FR" dirty="0"/>
              <a:t> Data et comprendre les enjeux business de ses analyses. Le Data </a:t>
            </a:r>
            <a:r>
              <a:rPr lang="fr-FR" dirty="0" err="1"/>
              <a:t>Scientist</a:t>
            </a:r>
            <a:r>
              <a:rPr lang="fr-FR" dirty="0"/>
              <a:t> (parfois traduit en scientifique des données) est l'homme clé du </a:t>
            </a:r>
            <a:r>
              <a:rPr lang="fr-FR" dirty="0" err="1"/>
              <a:t>Big</a:t>
            </a:r>
            <a:r>
              <a:rPr lang="fr-FR" dirty="0"/>
              <a:t> </a:t>
            </a:r>
            <a:r>
              <a:rPr lang="fr-FR" dirty="0" smtClean="0"/>
              <a:t>Data.</a:t>
            </a:r>
          </a:p>
          <a:p>
            <a:r>
              <a:rPr lang="fr-FR" b="1" dirty="0" smtClean="0"/>
              <a:t>Data </a:t>
            </a:r>
            <a:r>
              <a:rPr lang="fr-FR" b="1" dirty="0"/>
              <a:t>Lake</a:t>
            </a:r>
            <a:r>
              <a:rPr lang="fr-FR" dirty="0"/>
              <a:t> : L'approche Data Lake ou lac de données consiste à mettre en place un cluster </a:t>
            </a:r>
            <a:r>
              <a:rPr lang="fr-FR" dirty="0" err="1"/>
              <a:t>Hadoop</a:t>
            </a:r>
            <a:r>
              <a:rPr lang="fr-FR" dirty="0"/>
              <a:t> où vont converger toutes les données brutes que l'entreprise peut capter. Un moyen de casser les silos instaurés avec les approches </a:t>
            </a:r>
            <a:r>
              <a:rPr lang="fr-FR" dirty="0" err="1"/>
              <a:t>datawarehouse</a:t>
            </a:r>
            <a:r>
              <a:rPr lang="fr-FR" dirty="0" smtClean="0"/>
              <a:t>.</a:t>
            </a:r>
          </a:p>
          <a:p>
            <a:r>
              <a:rPr lang="fr-FR" b="1" dirty="0" err="1"/>
              <a:t>Hadoop</a:t>
            </a:r>
            <a:r>
              <a:rPr lang="fr-FR" b="1" dirty="0"/>
              <a:t> </a:t>
            </a:r>
            <a:r>
              <a:rPr lang="fr-FR" dirty="0"/>
              <a:t>: Initialement développé par Doug </a:t>
            </a:r>
            <a:r>
              <a:rPr lang="fr-FR" dirty="0" err="1"/>
              <a:t>Cutting</a:t>
            </a:r>
            <a:r>
              <a:rPr lang="fr-FR" dirty="0"/>
              <a:t> et Mike </a:t>
            </a:r>
            <a:r>
              <a:rPr lang="fr-FR" dirty="0" err="1"/>
              <a:t>Cafarella</a:t>
            </a:r>
            <a:r>
              <a:rPr lang="fr-FR" dirty="0"/>
              <a:t> alors employés chez Yahoo!, </a:t>
            </a:r>
            <a:r>
              <a:rPr lang="fr-FR" dirty="0" err="1"/>
              <a:t>Hadoop</a:t>
            </a:r>
            <a:r>
              <a:rPr lang="fr-FR" dirty="0"/>
              <a:t>, du nom de l'éléphant en peluche du fils de Doug </a:t>
            </a:r>
            <a:r>
              <a:rPr lang="fr-FR" dirty="0" err="1"/>
              <a:t>Cutting</a:t>
            </a:r>
            <a:r>
              <a:rPr lang="fr-FR" dirty="0"/>
              <a:t>, est une implémentation open source du modèle de programmation </a:t>
            </a:r>
            <a:r>
              <a:rPr lang="fr-FR" dirty="0" err="1"/>
              <a:t>MapReduce</a:t>
            </a:r>
            <a:r>
              <a:rPr lang="fr-FR" dirty="0"/>
              <a:t>, initialement imaginé par Google. Le projet est aujourd'hui placé sous l'égide de la fondation Apache. Ce </a:t>
            </a:r>
            <a:r>
              <a:rPr lang="fr-FR" dirty="0" err="1"/>
              <a:t>framework</a:t>
            </a:r>
            <a:r>
              <a:rPr lang="fr-FR" dirty="0"/>
              <a:t> a fédéré de nombreux autres projets Apache autour de lui qui en font la plateforme de référence du </a:t>
            </a:r>
            <a:r>
              <a:rPr lang="fr-FR" dirty="0" err="1"/>
              <a:t>Big</a:t>
            </a:r>
            <a:r>
              <a:rPr lang="fr-FR" dirty="0"/>
              <a:t> Data.</a:t>
            </a:r>
            <a:br>
              <a:rPr lang="fr-FR" dirty="0"/>
            </a:br>
            <a:r>
              <a:rPr lang="fr-FR" dirty="0"/>
              <a:t/>
            </a:r>
            <a:br>
              <a:rPr lang="fr-FR" dirty="0"/>
            </a:br>
            <a:r>
              <a:rPr lang="fr-FR" dirty="0"/>
              <a:t> </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96</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4235757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dirty="0" smtClean="0"/>
              <a:t> B</a:t>
            </a:r>
            <a:r>
              <a:rPr lang="fr-FR" b="1" dirty="0" smtClean="0"/>
              <a:t>ase </a:t>
            </a:r>
            <a:r>
              <a:rPr lang="fr-FR" dirty="0"/>
              <a:t>: Projet open source, Apache </a:t>
            </a:r>
            <a:r>
              <a:rPr lang="fr-FR" dirty="0" err="1"/>
              <a:t>HBase</a:t>
            </a:r>
            <a:r>
              <a:rPr lang="fr-FR" dirty="0"/>
              <a:t> est la base de données distribuée qui s'appuie</a:t>
            </a:r>
            <a:r>
              <a:rPr lang="fr-FR" b="1" dirty="0"/>
              <a:t> </a:t>
            </a:r>
            <a:r>
              <a:rPr lang="fr-FR" dirty="0"/>
              <a:t>sur </a:t>
            </a:r>
            <a:r>
              <a:rPr lang="fr-FR" dirty="0" err="1"/>
              <a:t>Hadoop</a:t>
            </a:r>
            <a:r>
              <a:rPr lang="fr-FR" dirty="0"/>
              <a:t> et son système de fichiers HDFS. La base de données est ACID et de classe </a:t>
            </a:r>
            <a:r>
              <a:rPr lang="fr-FR" dirty="0" err="1" smtClean="0"/>
              <a:t>NoSQL</a:t>
            </a:r>
            <a:r>
              <a:rPr lang="fr-FR" dirty="0" smtClean="0"/>
              <a:t>.</a:t>
            </a:r>
          </a:p>
          <a:p>
            <a:r>
              <a:rPr lang="fr-FR" b="1" dirty="0"/>
              <a:t> </a:t>
            </a:r>
            <a:r>
              <a:rPr lang="fr-FR" b="1" dirty="0" smtClean="0"/>
              <a:t>HDFS </a:t>
            </a:r>
            <a:r>
              <a:rPr lang="fr-FR" dirty="0"/>
              <a:t>: Composant clé de la plateforme Apache </a:t>
            </a:r>
            <a:r>
              <a:rPr lang="fr-FR" dirty="0" err="1"/>
              <a:t>Hadoop</a:t>
            </a:r>
            <a:r>
              <a:rPr lang="fr-FR" dirty="0"/>
              <a:t>, HDFS (</a:t>
            </a:r>
            <a:r>
              <a:rPr lang="fr-FR" dirty="0" err="1"/>
              <a:t>Hadoop</a:t>
            </a:r>
            <a:r>
              <a:rPr lang="fr-FR" dirty="0"/>
              <a:t> </a:t>
            </a:r>
            <a:r>
              <a:rPr lang="fr-FR" dirty="0" err="1"/>
              <a:t>Distributed</a:t>
            </a:r>
            <a:r>
              <a:rPr lang="fr-FR" dirty="0"/>
              <a:t> File System) est un système de fichiers distribué. Il permet de stocker de très gros volumes de données sur un grand nombre de nœuds</a:t>
            </a:r>
            <a:r>
              <a:rPr lang="fr-FR" dirty="0" smtClean="0"/>
              <a:t>.</a:t>
            </a:r>
          </a:p>
          <a:p>
            <a:r>
              <a:rPr lang="fr-FR" b="1" dirty="0" err="1"/>
              <a:t>Hive</a:t>
            </a:r>
            <a:r>
              <a:rPr lang="fr-FR" b="1" dirty="0"/>
              <a:t> </a:t>
            </a:r>
            <a:r>
              <a:rPr lang="fr-FR" dirty="0"/>
              <a:t>: Solution d'entrepôt de données, Apache </a:t>
            </a:r>
            <a:r>
              <a:rPr lang="fr-FR" dirty="0" err="1"/>
              <a:t>Hive</a:t>
            </a:r>
            <a:r>
              <a:rPr lang="fr-FR" dirty="0"/>
              <a:t> s'appuie sur </a:t>
            </a:r>
            <a:r>
              <a:rPr lang="fr-FR" dirty="0" err="1"/>
              <a:t>Hadoop</a:t>
            </a:r>
            <a:r>
              <a:rPr lang="fr-FR" dirty="0"/>
              <a:t>. Ce logiciel permet de structurer les données en tables, lignes, colonnes comme sur un </a:t>
            </a:r>
            <a:r>
              <a:rPr lang="fr-FR" dirty="0" err="1"/>
              <a:t>datawarehouse</a:t>
            </a:r>
            <a:r>
              <a:rPr lang="fr-FR" dirty="0"/>
              <a:t> traditionnel et propose aux développeurs et analystes un langage de </a:t>
            </a:r>
            <a:r>
              <a:rPr lang="fr-FR" dirty="0" err="1"/>
              <a:t>requêtage</a:t>
            </a:r>
            <a:r>
              <a:rPr lang="fr-FR" dirty="0"/>
              <a:t> sur les données, </a:t>
            </a:r>
            <a:r>
              <a:rPr lang="fr-FR" dirty="0" err="1"/>
              <a:t>HiveQL</a:t>
            </a:r>
            <a:r>
              <a:rPr lang="fr-FR" dirty="0"/>
              <a:t> (un langage proche du langage SQL).</a:t>
            </a:r>
            <a:br>
              <a:rPr lang="fr-FR" dirty="0"/>
            </a:br>
            <a:r>
              <a:rPr lang="fr-FR" dirty="0"/>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97</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31054312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p:txBody>
          <a:bodyPr/>
          <a:lstStyle/>
          <a:p>
            <a:r>
              <a:rPr lang="fr-FR" dirty="0" smtClean="0"/>
              <a:t> </a:t>
            </a:r>
            <a:r>
              <a:rPr lang="fr-FR" b="1" dirty="0" smtClean="0"/>
              <a:t>Machine </a:t>
            </a:r>
            <a:r>
              <a:rPr lang="fr-FR" b="1" dirty="0"/>
              <a:t>Learning </a:t>
            </a:r>
            <a:r>
              <a:rPr lang="fr-FR" dirty="0"/>
              <a:t>: Discipline issue de l'intelligence artificielle, le Machine Learning ou apprentissage automatique consiste au développement d'algorithmes qui apprennent un phénomène à partir des données. L'apprentissage est automatique, à la différence du Data </a:t>
            </a:r>
            <a:r>
              <a:rPr lang="fr-FR" dirty="0" err="1"/>
              <a:t>Mining</a:t>
            </a:r>
            <a:r>
              <a:rPr lang="fr-FR" dirty="0"/>
              <a:t> classique, où les analyses sont réalisées par le statisticien, a </a:t>
            </a:r>
            <a:r>
              <a:rPr lang="fr-FR" dirty="0" smtClean="0"/>
              <a:t>posteriori.</a:t>
            </a:r>
          </a:p>
          <a:p>
            <a:r>
              <a:rPr lang="fr-FR" b="1" dirty="0"/>
              <a:t> </a:t>
            </a:r>
            <a:r>
              <a:rPr lang="fr-FR" b="1" dirty="0" smtClean="0"/>
              <a:t>Machines </a:t>
            </a:r>
            <a:r>
              <a:rPr lang="fr-FR" b="1" dirty="0"/>
              <a:t>à vecteurs de support </a:t>
            </a:r>
            <a:r>
              <a:rPr lang="fr-FR" dirty="0"/>
              <a:t>: Appelé aussi Support </a:t>
            </a:r>
            <a:r>
              <a:rPr lang="fr-FR" dirty="0" err="1"/>
              <a:t>Vector</a:t>
            </a:r>
            <a:r>
              <a:rPr lang="fr-FR" dirty="0"/>
              <a:t> Machine en anglais, les machines à vecteurs de support sont des techniques de Machine </a:t>
            </a:r>
            <a:r>
              <a:rPr lang="fr-FR" dirty="0" err="1"/>
              <a:t>learning</a:t>
            </a:r>
            <a:r>
              <a:rPr lang="fr-FR" dirty="0"/>
              <a:t> notamment issues de la bioinformatique et utilisées dans des problèmes de discrimination, par exemple pour classer des acheteurs dans des segments. </a:t>
            </a:r>
            <a:br>
              <a:rPr lang="fr-FR" dirty="0"/>
            </a:br>
            <a:r>
              <a:rPr lang="fr-FR" dirty="0"/>
              <a:t/>
            </a:r>
            <a:br>
              <a:rPr lang="fr-FR" dirty="0"/>
            </a:br>
            <a:r>
              <a:rPr lang="fr-FR" dirty="0"/>
              <a:t> </a:t>
            </a:r>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98</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2982833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Glossaire (source JDN)</a:t>
            </a:r>
          </a:p>
        </p:txBody>
      </p:sp>
      <p:sp>
        <p:nvSpPr>
          <p:cNvPr id="3" name="Espace réservé du contenu 2"/>
          <p:cNvSpPr>
            <a:spLocks noGrp="1"/>
          </p:cNvSpPr>
          <p:nvPr>
            <p:ph idx="1"/>
          </p:nvPr>
        </p:nvSpPr>
        <p:spPr>
          <a:xfrm>
            <a:off x="335360" y="980728"/>
            <a:ext cx="11521280" cy="4824536"/>
          </a:xfrm>
        </p:spPr>
        <p:txBody>
          <a:bodyPr/>
          <a:lstStyle/>
          <a:p>
            <a:r>
              <a:rPr lang="fr-FR" dirty="0" smtClean="0"/>
              <a:t> </a:t>
            </a:r>
            <a:r>
              <a:rPr lang="fr-FR" b="1" dirty="0" err="1"/>
              <a:t>MapReduce</a:t>
            </a:r>
            <a:r>
              <a:rPr lang="fr-FR" b="1" dirty="0"/>
              <a:t> </a:t>
            </a:r>
            <a:r>
              <a:rPr lang="fr-FR" dirty="0"/>
              <a:t>: C'est le modèle de programmation (</a:t>
            </a:r>
            <a:r>
              <a:rPr lang="fr-FR" dirty="0" err="1"/>
              <a:t>framework</a:t>
            </a:r>
            <a:r>
              <a:rPr lang="fr-FR" dirty="0"/>
              <a:t>) à la base du mouvement </a:t>
            </a:r>
            <a:r>
              <a:rPr lang="fr-FR" dirty="0" err="1"/>
              <a:t>Big</a:t>
            </a:r>
            <a:r>
              <a:rPr lang="fr-FR" dirty="0"/>
              <a:t> Data. Il consiste à prendre des données et traitements, les décoder et les répartir sur un grands nombre de nœuds. C'est la phase "</a:t>
            </a:r>
            <a:r>
              <a:rPr lang="fr-FR" dirty="0" err="1"/>
              <a:t>Map</a:t>
            </a:r>
            <a:r>
              <a:rPr lang="fr-FR" dirty="0"/>
              <a:t>". Ensuite, les données sont réassemblées pour obtenir le résultat souhaité, c'est la phase "</a:t>
            </a:r>
            <a:r>
              <a:rPr lang="fr-FR" dirty="0" err="1"/>
              <a:t>Reduce</a:t>
            </a:r>
            <a:r>
              <a:rPr lang="fr-FR" dirty="0"/>
              <a:t>". C'est cette capacité à distribuer les tâches qui a permis d'envisager le traitement de grandes masses de données à faible </a:t>
            </a:r>
            <a:r>
              <a:rPr lang="fr-FR" dirty="0" smtClean="0"/>
              <a:t>coût.</a:t>
            </a:r>
          </a:p>
          <a:p>
            <a:r>
              <a:rPr lang="fr-FR" b="1" dirty="0" smtClean="0"/>
              <a:t>Méthode </a:t>
            </a:r>
            <a:r>
              <a:rPr lang="fr-FR" b="1" dirty="0"/>
              <a:t>des k plus proches voisins</a:t>
            </a:r>
            <a:r>
              <a:rPr lang="fr-FR" dirty="0"/>
              <a:t> : Appelé k </a:t>
            </a:r>
            <a:r>
              <a:rPr lang="fr-FR" dirty="0" err="1"/>
              <a:t>Nearest</a:t>
            </a:r>
            <a:r>
              <a:rPr lang="fr-FR" dirty="0"/>
              <a:t> Neighbors (</a:t>
            </a:r>
            <a:r>
              <a:rPr lang="fr-FR" dirty="0" err="1"/>
              <a:t>kNN</a:t>
            </a:r>
            <a:r>
              <a:rPr lang="fr-FR" dirty="0"/>
              <a:t>) en anglais, il s'agit d'un algorithme de classification simple. Il permet de placer un nouvel élément dans une classe en le comparant au k éléments les plus </a:t>
            </a:r>
            <a:r>
              <a:rPr lang="fr-FR" dirty="0" smtClean="0"/>
              <a:t>proches.</a:t>
            </a:r>
          </a:p>
          <a:p>
            <a:r>
              <a:rPr lang="fr-FR" b="1" dirty="0"/>
              <a:t> </a:t>
            </a:r>
            <a:r>
              <a:rPr lang="fr-FR" b="1" dirty="0" err="1" smtClean="0"/>
              <a:t>NoSQL</a:t>
            </a:r>
            <a:r>
              <a:rPr lang="fr-FR" b="1" dirty="0" smtClean="0"/>
              <a:t> </a:t>
            </a:r>
            <a:r>
              <a:rPr lang="fr-FR" dirty="0"/>
              <a:t>: Acronyme de "Not </a:t>
            </a:r>
            <a:r>
              <a:rPr lang="fr-FR" dirty="0" err="1"/>
              <a:t>only</a:t>
            </a:r>
            <a:r>
              <a:rPr lang="fr-FR" dirty="0"/>
              <a:t> SQL", il désigne les bases de données de nouvelle génération qui se démarquent des bases de données relationnelles classiques et ne sont plus forcement interrogeables en SQL. </a:t>
            </a:r>
            <a:br>
              <a:rPr lang="fr-FR" dirty="0"/>
            </a:br>
            <a:r>
              <a:rPr lang="fr-FR" dirty="0"/>
              <a:t/>
            </a:r>
            <a:br>
              <a:rPr lang="fr-FR" dirty="0"/>
            </a:br>
            <a:endParaRPr lang="fr-FR" dirty="0"/>
          </a:p>
        </p:txBody>
      </p:sp>
      <p:sp>
        <p:nvSpPr>
          <p:cNvPr id="4" name="Espace réservé du numéro de diapositive 3"/>
          <p:cNvSpPr>
            <a:spLocks noGrp="1"/>
          </p:cNvSpPr>
          <p:nvPr>
            <p:ph type="sldNum" sz="quarter" idx="4"/>
          </p:nvPr>
        </p:nvSpPr>
        <p:spPr/>
        <p:txBody>
          <a:bodyPr/>
          <a:lstStyle/>
          <a:p>
            <a:fld id="{0E465282-C79B-4ED5-A145-AC9BCBC76765}" type="slidenum">
              <a:rPr lang="fr-FR" smtClean="0"/>
              <a:pPr/>
              <a:t>99</a:t>
            </a:fld>
            <a:endParaRPr lang="fr-FR" dirty="0"/>
          </a:p>
        </p:txBody>
      </p:sp>
      <p:sp>
        <p:nvSpPr>
          <p:cNvPr id="5" name="Espace réservé de la date 4"/>
          <p:cNvSpPr>
            <a:spLocks noGrp="1"/>
          </p:cNvSpPr>
          <p:nvPr>
            <p:ph type="dt" sz="half" idx="2"/>
          </p:nvPr>
        </p:nvSpPr>
        <p:spPr/>
        <p:txBody>
          <a:bodyPr/>
          <a:lstStyle/>
          <a:p>
            <a:r>
              <a:rPr lang="fr-FR" smtClean="0"/>
              <a:t>JUIN 2015</a:t>
            </a:r>
            <a:endParaRPr lang="fr-FR" dirty="0"/>
          </a:p>
        </p:txBody>
      </p:sp>
    </p:spTree>
    <p:extLst>
      <p:ext uri="{BB962C8B-B14F-4D97-AF65-F5344CB8AC3E}">
        <p14:creationId xmlns:p14="http://schemas.microsoft.com/office/powerpoint/2010/main" val="937196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SFR MASQUE">
  <a:themeElements>
    <a:clrScheme name="SFR">
      <a:dk1>
        <a:srgbClr val="1A171B"/>
      </a:dk1>
      <a:lt1>
        <a:srgbClr val="FFFFFF"/>
      </a:lt1>
      <a:dk2>
        <a:srgbClr val="000000"/>
      </a:dk2>
      <a:lt2>
        <a:srgbClr val="9C9E9F"/>
      </a:lt2>
      <a:accent1>
        <a:srgbClr val="BD1220"/>
      </a:accent1>
      <a:accent2>
        <a:srgbClr val="E2001A"/>
      </a:accent2>
      <a:accent3>
        <a:srgbClr val="672180"/>
      </a:accent3>
      <a:accent4>
        <a:srgbClr val="B83288"/>
      </a:accent4>
      <a:accent5>
        <a:srgbClr val="E7AD00"/>
      </a:accent5>
      <a:accent6>
        <a:srgbClr val="043579"/>
      </a:accent6>
      <a:hlink>
        <a:srgbClr val="3F3F3F"/>
      </a:hlink>
      <a:folHlink>
        <a:srgbClr val="595959"/>
      </a:folHlink>
    </a:clrScheme>
    <a:fontScheme name="SFR">
      <a:majorFont>
        <a:latin typeface="SFR Black"/>
        <a:ea typeface=""/>
        <a:cs typeface=""/>
      </a:majorFont>
      <a:minorFont>
        <a:latin typeface="SFR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D23DA0DBB9224AAD4C542BD85D7149" ma:contentTypeVersion="0" ma:contentTypeDescription="Crée un document." ma:contentTypeScope="" ma:versionID="d0520c42198ee8981848f4639ee2ab4e">
  <xsd:schema xmlns:xsd="http://www.w3.org/2001/XMLSchema" xmlns:xs="http://www.w3.org/2001/XMLSchema" xmlns:p="http://schemas.microsoft.com/office/2006/metadata/properties" targetNamespace="http://schemas.microsoft.com/office/2006/metadata/properties" ma:root="true" ma:fieldsID="efe331b061e72866024fe28ebad680d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D7997D-A836-47D4-8AF9-19B246A499D6}">
  <ds:schemaRefs>
    <ds:schemaRef ds:uri="http://schemas.microsoft.com/sharepoint/v3/contenttype/forms"/>
  </ds:schemaRefs>
</ds:datastoreItem>
</file>

<file path=customXml/itemProps2.xml><?xml version="1.0" encoding="utf-8"?>
<ds:datastoreItem xmlns:ds="http://schemas.openxmlformats.org/officeDocument/2006/customXml" ds:itemID="{1D5DCF4F-481E-4F76-B257-EAA1CC61B9D2}">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69EDE3B7-1A1A-4925-8598-7C683E3A33C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14078</TotalTime>
  <Words>7283</Words>
  <Application>Microsoft Office PowerPoint</Application>
  <PresentationFormat>Grand écran</PresentationFormat>
  <Paragraphs>1639</Paragraphs>
  <Slides>111</Slides>
  <Notes>13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111</vt:i4>
      </vt:variant>
    </vt:vector>
  </HeadingPairs>
  <TitlesOfParts>
    <vt:vector size="123" baseType="lpstr">
      <vt:lpstr>ＭＳ Ｐゴシック</vt:lpstr>
      <vt:lpstr>ＭＳ Ｐゴシック</vt:lpstr>
      <vt:lpstr>Arial</vt:lpstr>
      <vt:lpstr>Arial Black</vt:lpstr>
      <vt:lpstr>Arial Narrow</vt:lpstr>
      <vt:lpstr>Calibri</vt:lpstr>
      <vt:lpstr>Courier New</vt:lpstr>
      <vt:lpstr>SFR Black</vt:lpstr>
      <vt:lpstr>SFR Light</vt:lpstr>
      <vt:lpstr>Symbol</vt:lpstr>
      <vt:lpstr>Wingdings</vt:lpstr>
      <vt:lpstr>SFR MASQUE</vt:lpstr>
      <vt:lpstr>Introduction au Big DATA Enjeux et impacts </vt:lpstr>
      <vt:lpstr>Présentation PowerPoint</vt:lpstr>
      <vt:lpstr>Programme de la  journée</vt:lpstr>
      <vt:lpstr>Objectifs de la journée de formation</vt:lpstr>
      <vt:lpstr>Informations pratiques &amp; règles de vie</vt:lpstr>
      <vt:lpstr>Mieux se connaître</vt:lpstr>
      <vt:lpstr>Présentation PowerPoint</vt:lpstr>
      <vt:lpstr>Présentation PowerPoint</vt:lpstr>
      <vt:lpstr>Un peu d’histoire …</vt:lpstr>
      <vt:lpstr>La double PROBLEMATIQUE du big data</vt:lpstr>
      <vt:lpstr>LES « V » du BIG DATA</vt:lpstr>
      <vt:lpstr>VOLUME (1/2)</vt:lpstr>
      <vt:lpstr>VOLUME (2/2)</vt:lpstr>
      <vt:lpstr>VELOCITE</vt:lpstr>
      <vt:lpstr>Variété (1/2)</vt:lpstr>
      <vt:lpstr>Variété (2/2)</vt:lpstr>
      <vt:lpstr>VERACITE</vt:lpstr>
      <vt:lpstr>VALEUR</vt:lpstr>
      <vt:lpstr>DE NOUVEAUX OUTILS POUR DE NOUVEAUX BESOINS</vt:lpstr>
      <vt:lpstr>UN CHANGEMENT DE PARDIGME : PASSAGE D’UNE SCALABILITE VERTICALE …</vt:lpstr>
      <vt:lpstr>… A UNE SCALABILITE HORIZONTALE</vt:lpstr>
      <vt:lpstr>UNE NOUVELLE METHODE DE TRAVAIL</vt:lpstr>
      <vt:lpstr>Business intelligence vs data Science (source emc)</vt:lpstr>
      <vt:lpstr>Analytics -  Différents niveaux d’analyse</vt:lpstr>
      <vt:lpstr>Les outils de visualisation: DATA VIZ (1/2)</vt:lpstr>
      <vt:lpstr>Les outils de visualisation: DATA VIZ (2/2)</vt:lpstr>
      <vt:lpstr>data viz vs reporting</vt:lpstr>
      <vt:lpstr>Data viz </vt:lpstr>
      <vt:lpstr>De nouvelles compétences (1/2)</vt:lpstr>
      <vt:lpstr>De nouvelles compétences (2/2)</vt:lpstr>
      <vt:lpstr>PAUSE</vt:lpstr>
      <vt:lpstr>Présentation PowerPoint</vt:lpstr>
      <vt:lpstr>Présentation PowerPoint</vt:lpstr>
      <vt:lpstr>L’eco système BIG DATA</vt:lpstr>
      <vt:lpstr>Ecosystème Big data</vt:lpstr>
      <vt:lpstr>Ingestion</vt:lpstr>
      <vt:lpstr>Ingestion dans Hadoop </vt:lpstr>
      <vt:lpstr>LES BASES DE DONNEES RELATIONNELLES SONT MORTES … … VIVE LES BASES NO SQL</vt:lpstr>
      <vt:lpstr>Déport des responsabilités</vt:lpstr>
      <vt:lpstr>Transaction une question de chimie</vt:lpstr>
      <vt:lpstr>la Philosophie</vt:lpstr>
      <vt:lpstr>DES MOTEURS DIFFERENTS POUR DES USAGES SPECIFIQUES</vt:lpstr>
      <vt:lpstr>PAUSE DEJEUNER</vt:lpstr>
      <vt:lpstr>Présentation PowerPoint</vt:lpstr>
      <vt:lpstr>Les entrepôts clé-valeur</vt:lpstr>
      <vt:lpstr>Les bases orientées colonnes (1/2) </vt:lpstr>
      <vt:lpstr>Les bases orientées colonnes (2/2) </vt:lpstr>
      <vt:lpstr>LES BASES ORIENTEES GRAPHE (1/2)</vt:lpstr>
      <vt:lpstr>LES BASES ORIENTEES GRAPHE (2/2)</vt:lpstr>
      <vt:lpstr>LES BASES ORIENTées document (1/3)</vt:lpstr>
      <vt:lpstr>LES BASES ORIENTées document (2/3)</vt:lpstr>
      <vt:lpstr>LES BASES ORIENTées document (3/3)</vt:lpstr>
      <vt:lpstr>ESSAYONS DE RECAPITULER ….</vt:lpstr>
      <vt:lpstr>HADOOP</vt:lpstr>
      <vt:lpstr>HDFS</vt:lpstr>
      <vt:lpstr>Un PETIT SCHéMA POUR COMPRENDRE LE STOCKAGE HDFS</vt:lpstr>
      <vt:lpstr>LES OUTILS de L’ECOSYSTEME HADOOP</vt:lpstr>
      <vt:lpstr>HADOOP MapReduce, c’est quoi ??? La vision Historique (ou pas…)</vt:lpstr>
      <vt:lpstr>HADOOP MAPREDUce, c’est quoi ??? La vision WORDCOUNT</vt:lpstr>
      <vt:lpstr>LES OUTILS de L’ECOSYSTEME HADOOP</vt:lpstr>
      <vt:lpstr>Moteurs analytiques et outils de visualisation</vt:lpstr>
      <vt:lpstr>Outils d’analyse</vt:lpstr>
      <vt:lpstr>Complex Events Processing (CEP) </vt:lpstr>
      <vt:lpstr>Typologie d’usage</vt:lpstr>
      <vt:lpstr>Sécurité Big Data </vt:lpstr>
      <vt:lpstr>BIG DATA : INFO-INTOX </vt:lpstr>
      <vt:lpstr>Présentation PowerPoint</vt:lpstr>
      <vt:lpstr>Présentation PowerPoint</vt:lpstr>
      <vt:lpstr>Présentation PowerPoint</vt:lpstr>
      <vt:lpstr>Présentation PowerPoint</vt:lpstr>
      <vt:lpstr>Présentation PowerPoint</vt:lpstr>
      <vt:lpstr>PAUSE</vt:lpstr>
      <vt:lpstr>Présentation PowerPoint</vt:lpstr>
      <vt:lpstr>Le projet SI DECISIONNEL</vt:lpstr>
      <vt:lpstr>… POUR UNE GESTION MULTICANALE DU CLIENT</vt:lpstr>
      <vt:lpstr>Le projet Connaissance Client</vt:lpstr>
      <vt:lpstr>cas d’usage du Network Analytics  (1/3)</vt:lpstr>
      <vt:lpstr>cas d’usage du Network Analytics  (2/3)</vt:lpstr>
      <vt:lpstr>cas d’usage du Network Analytics  (3/3)</vt:lpstr>
      <vt:lpstr>Retour d’expérience ToolIP Contexte  </vt:lpstr>
      <vt:lpstr>Architecture TOOlip</vt:lpstr>
      <vt:lpstr>Retour d’expérience ToolIP Scénario métier NOC Support DATA </vt:lpstr>
      <vt:lpstr>TOOLIP - SCENARIO METIER NOC Support DATA 1 - Identification des alertes sur les NE</vt:lpstr>
      <vt:lpstr>TOOLIP - SCENARIO METIER NOC Support DATA 2 – DIAGNOSTIC DU PROBLEME – LA CONFIGURATION DU NE EST ELLE CONFORME ?</vt:lpstr>
      <vt:lpstr>ET VOUS ?</vt:lpstr>
      <vt:lpstr>Présentation PowerPoint</vt:lpstr>
      <vt:lpstr>SUR LE projet DECISIONNEL</vt:lpstr>
      <vt:lpstr>SUR LE projet TooliP</vt:lpstr>
      <vt:lpstr>Présentation PowerPoint</vt:lpstr>
      <vt:lpstr>Présentation PowerPoint</vt:lpstr>
      <vt:lpstr>Présentation PowerPoint</vt:lpstr>
      <vt:lpstr>Glossaire (source JDN)</vt:lpstr>
      <vt:lpstr>Glossaire (source JDN)</vt:lpstr>
      <vt:lpstr>Glossaire (source JDN)</vt:lpstr>
      <vt:lpstr>Glossaire (source JDN)</vt:lpstr>
      <vt:lpstr>Glossaire (source JDN)</vt:lpstr>
      <vt:lpstr>Glossaire (source JDN)</vt:lpstr>
      <vt:lpstr>Glossaire (source JDN)</vt:lpstr>
      <vt:lpstr>Glossaire (source JDN)</vt:lpstr>
      <vt:lpstr>Glossaire (source JDN)</vt:lpstr>
      <vt:lpstr>Glossaire (source JDN)</vt:lpstr>
      <vt:lpstr>Glossaire (source JDN)</vt:lpstr>
      <vt:lpstr>Glossaire (source JDN)</vt:lpstr>
      <vt:lpstr>MONGO DB : Une base de données orientée document</vt:lpstr>
      <vt:lpstr>Qu’est-ce que JSON ?</vt:lpstr>
      <vt:lpstr>VOUS COMPRENEZ XML ? ALORS VOUS COMPRENDREZ JSON</vt:lpstr>
      <vt:lpstr>UN MORCEAU DE COMMANDE ECOM POUR VOIR SI VOUS AVEZ COMPRIS</vt:lpstr>
      <vt:lpstr>Les données manipulées en JSON (1/3)</vt:lpstr>
      <vt:lpstr>Les données manipulées en JSON (2/3)</vt:lpstr>
      <vt:lpstr>Les données manipulées en JSON (3/3)</vt:lpstr>
      <vt:lpstr>Présentation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exzit</dc:creator>
  <cp:lastModifiedBy>TRITZ, Mathieu</cp:lastModifiedBy>
  <cp:revision>729</cp:revision>
  <cp:lastPrinted>2015-06-08T14:03:34Z</cp:lastPrinted>
  <dcterms:created xsi:type="dcterms:W3CDTF">2013-01-14T11:57:43Z</dcterms:created>
  <dcterms:modified xsi:type="dcterms:W3CDTF">2021-05-28T13:11:13Z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0x010100D0D23DA0DBB9224AAD4C542BD85D7149</vt:lpwstr>
  </property>
</Properties>
</file>